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000000"/>
        </a:solidFill>
      </p:bgPr>
    </p:bg>
    <p:spTree>
      <p:nvGrpSpPr>
        <p:cNvPr id="1" name=""/>
        <p:cNvGrpSpPr/>
        <p:nvPr/>
      </p:nvGrpSpPr>
      <p:grpSpPr>
        <a:xfrm>
          <a:off x="0" y="0"/>
          <a:ext cx="0" cy="0"/>
          <a:chOff x="0" y="0"/>
          <a:chExt cx="0" cy="0"/>
        </a:xfrm>
      </p:grpSpPr>
      <p:sp>
        <p:nvSpPr>
          <p:cNvPr id="117" name="Title Text"/>
          <p:cNvSpPr txBox="1"/>
          <p:nvPr>
            <p:ph type="title"/>
          </p:nvPr>
        </p:nvSpPr>
        <p:spPr>
          <a:xfrm>
            <a:off x="1778000" y="2298700"/>
            <a:ext cx="20828000" cy="4648200"/>
          </a:xfrm>
          <a:prstGeom prst="rect">
            <a:avLst/>
          </a:prstGeom>
        </p:spPr>
        <p:txBody>
          <a:bodyPr anchor="b"/>
          <a:lstStyle>
            <a:lvl1pPr>
              <a:defRPr>
                <a:solidFill>
                  <a:srgbClr val="FFFFFF"/>
                </a:solidFill>
                <a:latin typeface="Helvetica Neue Medium"/>
                <a:ea typeface="Helvetica Neue Medium"/>
                <a:cs typeface="Helvetica Neue Medium"/>
                <a:sym typeface="Helvetica Neue Medium"/>
              </a:defRPr>
            </a:lvl1pPr>
          </a:lstStyle>
          <a:p>
            <a:pPr/>
            <a:r>
              <a:t>Title Text</a:t>
            </a:r>
          </a:p>
        </p:txBody>
      </p:sp>
      <p:sp>
        <p:nvSpPr>
          <p:cNvPr id="11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FFFFFF"/>
                </a:solidFill>
                <a:latin typeface="Helvetica Neue"/>
                <a:ea typeface="Helvetica Neue"/>
                <a:cs typeface="Helvetica Neue"/>
                <a:sym typeface="Helvetica Neue"/>
              </a:defRPr>
            </a:lvl1pPr>
            <a:lvl2pPr marL="0" indent="0" algn="ctr">
              <a:spcBef>
                <a:spcPts val="0"/>
              </a:spcBef>
              <a:buSzTx/>
              <a:buNone/>
              <a:defRPr sz="5400">
                <a:solidFill>
                  <a:srgbClr val="FFFFFF"/>
                </a:solidFill>
                <a:latin typeface="Helvetica Neue"/>
                <a:ea typeface="Helvetica Neue"/>
                <a:cs typeface="Helvetica Neue"/>
                <a:sym typeface="Helvetica Neue"/>
              </a:defRPr>
            </a:lvl2pPr>
            <a:lvl3pPr marL="0" indent="0" algn="ctr">
              <a:spcBef>
                <a:spcPts val="0"/>
              </a:spcBef>
              <a:buSzTx/>
              <a:buNone/>
              <a:defRPr sz="5400">
                <a:solidFill>
                  <a:srgbClr val="FFFFFF"/>
                </a:solidFill>
                <a:latin typeface="Helvetica Neue"/>
                <a:ea typeface="Helvetica Neue"/>
                <a:cs typeface="Helvetica Neue"/>
                <a:sym typeface="Helvetica Neue"/>
              </a:defRPr>
            </a:lvl3pPr>
            <a:lvl4pPr marL="0" indent="0" algn="ctr">
              <a:spcBef>
                <a:spcPts val="0"/>
              </a:spcBef>
              <a:buSzTx/>
              <a:buNone/>
              <a:defRPr sz="5400">
                <a:solidFill>
                  <a:srgbClr val="FFFFFF"/>
                </a:solidFill>
                <a:latin typeface="Helvetica Neue"/>
                <a:ea typeface="Helvetica Neue"/>
                <a:cs typeface="Helvetica Neue"/>
                <a:sym typeface="Helvetica Neue"/>
              </a:defRPr>
            </a:lvl4pPr>
            <a:lvl5pPr marL="0" indent="0" algn="ctr">
              <a:spcBef>
                <a:spcPts val="0"/>
              </a:spcBef>
              <a:buSzTx/>
              <a:buNone/>
              <a:defRPr sz="54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59031" y="13081000"/>
            <a:ext cx="453238" cy="461059"/>
          </a:xfrm>
          <a:prstGeom prst="rect">
            <a:avLst/>
          </a:prstGeom>
        </p:spPr>
        <p:txBody>
          <a:bodyPr/>
          <a:lstStyle>
            <a:lvl1pP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4488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1104900"/>
            <a:ext cx="10223500" cy="56134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47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22"/>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23"/>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28" name="The Power of Forgiveness"/>
          <p:cNvSpPr txBox="1"/>
          <p:nvPr>
            <p:ph type="ctrTitle"/>
          </p:nvPr>
        </p:nvSpPr>
        <p:spPr>
          <a:xfrm>
            <a:off x="1852799" y="4533900"/>
            <a:ext cx="16190439" cy="4648200"/>
          </a:xfrm>
          <a:prstGeom prst="rect">
            <a:avLst/>
          </a:prstGeom>
        </p:spPr>
        <p:txBody>
          <a:bodyPr/>
          <a:lstStyle>
            <a:lvl1pPr>
              <a:defRPr b="1">
                <a:solidFill>
                  <a:srgbClr val="FFFB00"/>
                </a:solidFill>
                <a:latin typeface="Avenir Next Regular"/>
                <a:ea typeface="Avenir Next Regular"/>
                <a:cs typeface="Avenir Next Regular"/>
                <a:sym typeface="Avenir Next Regular"/>
              </a:defRPr>
            </a:lvl1pPr>
          </a:lstStyle>
          <a:p>
            <a:pPr/>
            <a:r>
              <a:t>The Power of Forgiveness</a:t>
            </a:r>
          </a:p>
        </p:txBody>
      </p:sp>
      <p:pic>
        <p:nvPicPr>
          <p:cNvPr id="129"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8" name="33 You should have showed mercy to that other servant, just as I showed mercy to you."/>
          <p:cNvSpPr txBox="1"/>
          <p:nvPr/>
        </p:nvSpPr>
        <p:spPr>
          <a:xfrm>
            <a:off x="1689100" y="3643941"/>
            <a:ext cx="18059400" cy="8802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10000"/>
              </a:lnSpc>
              <a:defRPr sz="8000">
                <a:solidFill>
                  <a:srgbClr val="FFFFFF"/>
                </a:solidFill>
                <a:latin typeface="Avenir Next Medium"/>
                <a:ea typeface="Avenir Next Medium"/>
                <a:cs typeface="Avenir Next Medium"/>
                <a:sym typeface="Avenir Next Medium"/>
              </a:defRPr>
            </a:pPr>
            <a:r>
              <a:rPr baseline="31999">
                <a:solidFill>
                  <a:srgbClr val="73FA79"/>
                </a:solidFill>
              </a:rPr>
              <a:t>33 </a:t>
            </a:r>
            <a:r>
              <a:t>You should have showed mercy to that other servant, just as I showed mercy to you.</a:t>
            </a:r>
          </a:p>
        </p:txBody>
      </p:sp>
      <p:sp>
        <p:nvSpPr>
          <p:cNvPr id="159" name="Thought Point 1"/>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Thought Point 1 </a:t>
            </a:r>
          </a:p>
        </p:txBody>
      </p:sp>
      <p:pic>
        <p:nvPicPr>
          <p:cNvPr id="160"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2" name="33 You [the wicked servant] should have showed mercy to that other servant, just as I [the king] showed mercy to you [the wicked servant]."/>
          <p:cNvSpPr txBox="1"/>
          <p:nvPr/>
        </p:nvSpPr>
        <p:spPr>
          <a:xfrm>
            <a:off x="1689100" y="3643941"/>
            <a:ext cx="18059400" cy="8802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sz="8000">
                <a:solidFill>
                  <a:srgbClr val="FFFFFF"/>
                </a:solidFill>
                <a:latin typeface="Avenir Next Medium"/>
                <a:ea typeface="Avenir Next Medium"/>
                <a:cs typeface="Avenir Next Medium"/>
                <a:sym typeface="Avenir Next Medium"/>
              </a:defRPr>
            </a:pPr>
            <a:r>
              <a:rPr baseline="31999">
                <a:solidFill>
                  <a:srgbClr val="73FA79"/>
                </a:solidFill>
              </a:rPr>
              <a:t>33 </a:t>
            </a:r>
            <a:r>
              <a:t>You </a:t>
            </a:r>
            <a:r>
              <a:rPr i="1" sz="6400">
                <a:solidFill>
                  <a:srgbClr val="FFFB00"/>
                </a:solidFill>
                <a:latin typeface="Calibri"/>
                <a:ea typeface="Calibri"/>
                <a:cs typeface="Calibri"/>
                <a:sym typeface="Calibri"/>
              </a:rPr>
              <a:t>[the wicked servant]</a:t>
            </a:r>
            <a:r>
              <a:t> should have showed mercy to </a:t>
            </a:r>
            <a:r>
              <a:rPr i="1" sz="6400">
                <a:solidFill>
                  <a:srgbClr val="FFFB00"/>
                </a:solidFill>
                <a:latin typeface="Calibri"/>
                <a:ea typeface="Calibri"/>
                <a:cs typeface="Calibri"/>
                <a:sym typeface="Calibri"/>
              </a:rPr>
              <a:t>that other servant</a:t>
            </a:r>
            <a:r>
              <a:t>, just as I </a:t>
            </a:r>
            <a:r>
              <a:rPr i="1" sz="6400">
                <a:solidFill>
                  <a:srgbClr val="FFFB00"/>
                </a:solidFill>
                <a:latin typeface="Calibri"/>
                <a:ea typeface="Calibri"/>
                <a:cs typeface="Calibri"/>
                <a:sym typeface="Calibri"/>
              </a:rPr>
              <a:t>[the king]</a:t>
            </a:r>
            <a:r>
              <a:t> showed mercy to you </a:t>
            </a:r>
            <a:r>
              <a:rPr i="1" sz="6400">
                <a:solidFill>
                  <a:srgbClr val="FFFB00"/>
                </a:solidFill>
                <a:latin typeface="Calibri"/>
                <a:ea typeface="Calibri"/>
                <a:cs typeface="Calibri"/>
                <a:sym typeface="Calibri"/>
              </a:rPr>
              <a:t>[the wicked servant]</a:t>
            </a:r>
            <a:r>
              <a:t>.</a:t>
            </a:r>
          </a:p>
        </p:txBody>
      </p:sp>
      <p:sp>
        <p:nvSpPr>
          <p:cNvPr id="163" name="Analysis"/>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Analysis</a:t>
            </a:r>
          </a:p>
        </p:txBody>
      </p:sp>
      <p:pic>
        <p:nvPicPr>
          <p:cNvPr id="164"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2"/>
                                        </p:tgtEl>
                                        <p:attrNameLst>
                                          <p:attrName>style.visibility</p:attrName>
                                        </p:attrNameLst>
                                      </p:cBhvr>
                                      <p:to>
                                        <p:strVal val="visible"/>
                                      </p:to>
                                    </p:set>
                                    <p:animEffect filter="fade" transition="in">
                                      <p:cBhvr>
                                        <p:cTn id="7"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6" name="King"/>
          <p:cNvSpPr txBox="1"/>
          <p:nvPr/>
        </p:nvSpPr>
        <p:spPr>
          <a:xfrm>
            <a:off x="1498600" y="3983566"/>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King</a:t>
            </a:r>
          </a:p>
        </p:txBody>
      </p:sp>
      <p:sp>
        <p:nvSpPr>
          <p:cNvPr id="167" name="Fellow Servant"/>
          <p:cNvSpPr txBox="1"/>
          <p:nvPr/>
        </p:nvSpPr>
        <p:spPr>
          <a:xfrm>
            <a:off x="12467166" y="94699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Fellow Servant</a:t>
            </a:r>
          </a:p>
        </p:txBody>
      </p:sp>
      <p:sp>
        <p:nvSpPr>
          <p:cNvPr id="168" name="Wicked Servant"/>
          <p:cNvSpPr txBox="1"/>
          <p:nvPr/>
        </p:nvSpPr>
        <p:spPr>
          <a:xfrm>
            <a:off x="1498600" y="9469966"/>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Wicked Servant</a:t>
            </a:r>
          </a:p>
        </p:txBody>
      </p:sp>
      <p:sp>
        <p:nvSpPr>
          <p:cNvPr id="169" name="Line"/>
          <p:cNvSpPr/>
          <p:nvPr/>
        </p:nvSpPr>
        <p:spPr>
          <a:xfrm>
            <a:off x="9096816" y="10143066"/>
            <a:ext cx="3392135" cy="1"/>
          </a:xfrm>
          <a:prstGeom prst="line">
            <a:avLst/>
          </a:prstGeom>
          <a:ln w="63500">
            <a:solidFill>
              <a:srgbClr val="FFFFFF"/>
            </a:solidFill>
            <a:miter lim="400000"/>
          </a:ln>
        </p:spPr>
        <p:txBody>
          <a:bodyPr lIns="50800" tIns="50800" rIns="50800" bIns="50800" anchor="ctr"/>
          <a:lstStyle/>
          <a:p>
            <a:pPr>
              <a:defRPr sz="3200"/>
            </a:pPr>
          </a:p>
        </p:txBody>
      </p:sp>
      <p:sp>
        <p:nvSpPr>
          <p:cNvPr id="170" name="Line"/>
          <p:cNvSpPr/>
          <p:nvPr/>
        </p:nvSpPr>
        <p:spPr>
          <a:xfrm flipV="1">
            <a:off x="5308600" y="5703799"/>
            <a:ext cx="0" cy="3392135"/>
          </a:xfrm>
          <a:prstGeom prst="line">
            <a:avLst/>
          </a:prstGeom>
          <a:ln w="63500">
            <a:solidFill>
              <a:srgbClr val="FFFFFF"/>
            </a:solidFill>
            <a:miter lim="400000"/>
          </a:ln>
        </p:spPr>
        <p:txBody>
          <a:bodyPr lIns="50800" tIns="50800" rIns="50800" bIns="50800" anchor="ctr"/>
          <a:lstStyle/>
          <a:p>
            <a:pPr>
              <a:defRPr sz="3200"/>
            </a:pPr>
          </a:p>
        </p:txBody>
      </p:sp>
      <p:sp>
        <p:nvSpPr>
          <p:cNvPr id="171" name="Three Parties Relationship"/>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Three Parties Relationship</a:t>
            </a:r>
          </a:p>
        </p:txBody>
      </p:sp>
      <p:pic>
        <p:nvPicPr>
          <p:cNvPr id="172"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66"/>
                                        </p:tgtEl>
                                        <p:attrNameLst>
                                          <p:attrName>style.visibility</p:attrName>
                                        </p:attrNameLst>
                                      </p:cBhvr>
                                      <p:to>
                                        <p:strVal val="visible"/>
                                      </p:to>
                                    </p:set>
                                    <p:anim calcmode="lin" valueType="num">
                                      <p:cBhvr>
                                        <p:cTn id="7" dur="1000" fill="hold"/>
                                        <p:tgtEl>
                                          <p:spTgt spid="166"/>
                                        </p:tgtEl>
                                        <p:attrNameLst>
                                          <p:attrName>ppt_x</p:attrName>
                                        </p:attrNameLst>
                                      </p:cBhvr>
                                      <p:tavLst>
                                        <p:tav tm="0">
                                          <p:val>
                                            <p:strVal val="#ppt_x"/>
                                          </p:val>
                                        </p:tav>
                                        <p:tav tm="100000">
                                          <p:val>
                                            <p:strVal val="#ppt_x"/>
                                          </p:val>
                                        </p:tav>
                                      </p:tavLst>
                                    </p:anim>
                                    <p:anim calcmode="lin" valueType="num">
                                      <p:cBhvr>
                                        <p:cTn id="8" dur="1000" fill="hold"/>
                                        <p:tgtEl>
                                          <p:spTgt spid="1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70"/>
                                        </p:tgtEl>
                                        <p:attrNameLst>
                                          <p:attrName>style.visibility</p:attrName>
                                        </p:attrNameLst>
                                      </p:cBhvr>
                                      <p:to>
                                        <p:strVal val="visible"/>
                                      </p:to>
                                    </p:set>
                                    <p:animEffect filter="wipe(left)" transition="in">
                                      <p:cBhvr>
                                        <p:cTn id="12" dur="1000"/>
                                        <p:tgtEl>
                                          <p:spTgt spid="170"/>
                                        </p:tgtEl>
                                      </p:cBhvr>
                                    </p:animEffect>
                                  </p:childTnLst>
                                </p:cTn>
                              </p:par>
                            </p:childTnLst>
                          </p:cTn>
                        </p:par>
                        <p:par>
                          <p:cTn id="13" fill="hold">
                            <p:stCondLst>
                              <p:cond delay="2000"/>
                            </p:stCondLst>
                            <p:childTnLst>
                              <p:par>
                                <p:cTn id="14" presetClass="entr" nodeType="afterEffect" presetSubtype="4" presetID="2" grpId="3" fill="hold">
                                  <p:stCondLst>
                                    <p:cond delay="0"/>
                                  </p:stCondLst>
                                  <p:iterate type="el" backwards="0">
                                    <p:tmAbs val="0"/>
                                  </p:iterate>
                                  <p:childTnLst>
                                    <p:set>
                                      <p:cBhvr>
                                        <p:cTn id="15" fill="hold"/>
                                        <p:tgtEl>
                                          <p:spTgt spid="168"/>
                                        </p:tgtEl>
                                        <p:attrNameLst>
                                          <p:attrName>style.visibility</p:attrName>
                                        </p:attrNameLst>
                                      </p:cBhvr>
                                      <p:to>
                                        <p:strVal val="visible"/>
                                      </p:to>
                                    </p:set>
                                    <p:anim calcmode="lin" valueType="num">
                                      <p:cBhvr>
                                        <p:cTn id="16" dur="1000" fill="hold"/>
                                        <p:tgtEl>
                                          <p:spTgt spid="168"/>
                                        </p:tgtEl>
                                        <p:attrNameLst>
                                          <p:attrName>ppt_x</p:attrName>
                                        </p:attrNameLst>
                                      </p:cBhvr>
                                      <p:tavLst>
                                        <p:tav tm="0">
                                          <p:val>
                                            <p:strVal val="#ppt_x"/>
                                          </p:val>
                                        </p:tav>
                                        <p:tav tm="100000">
                                          <p:val>
                                            <p:strVal val="#ppt_x"/>
                                          </p:val>
                                        </p:tav>
                                      </p:tavLst>
                                    </p:anim>
                                    <p:anim calcmode="lin" valueType="num">
                                      <p:cBhvr>
                                        <p:cTn id="17" dur="1000" fill="hold"/>
                                        <p:tgtEl>
                                          <p:spTgt spid="168"/>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Class="entr" nodeType="afterEffect" presetSubtype="8" presetID="22" grpId="4" fill="hold">
                                  <p:stCondLst>
                                    <p:cond delay="0"/>
                                  </p:stCondLst>
                                  <p:iterate type="el" backwards="0">
                                    <p:tmAbs val="0"/>
                                  </p:iterate>
                                  <p:childTnLst>
                                    <p:set>
                                      <p:cBhvr>
                                        <p:cTn id="20" fill="hold"/>
                                        <p:tgtEl>
                                          <p:spTgt spid="169"/>
                                        </p:tgtEl>
                                        <p:attrNameLst>
                                          <p:attrName>style.visibility</p:attrName>
                                        </p:attrNameLst>
                                      </p:cBhvr>
                                      <p:to>
                                        <p:strVal val="visible"/>
                                      </p:to>
                                    </p:set>
                                    <p:animEffect filter="wipe(left)" transition="in">
                                      <p:cBhvr>
                                        <p:cTn id="21" dur="1000"/>
                                        <p:tgtEl>
                                          <p:spTgt spid="169"/>
                                        </p:tgtEl>
                                      </p:cBhvr>
                                    </p:animEffect>
                                  </p:childTnLst>
                                </p:cTn>
                              </p:par>
                            </p:childTnLst>
                          </p:cTn>
                        </p:par>
                        <p:par>
                          <p:cTn id="22" fill="hold">
                            <p:stCondLst>
                              <p:cond delay="4000"/>
                            </p:stCondLst>
                            <p:childTnLst>
                              <p:par>
                                <p:cTn id="23" presetClass="entr" nodeType="afterEffect" presetSubtype="4" presetID="2" grpId="5" fill="hold">
                                  <p:stCondLst>
                                    <p:cond delay="0"/>
                                  </p:stCondLst>
                                  <p:iterate type="el" backwards="0">
                                    <p:tmAbs val="0"/>
                                  </p:iterate>
                                  <p:childTnLst>
                                    <p:set>
                                      <p:cBhvr>
                                        <p:cTn id="24" fill="hold"/>
                                        <p:tgtEl>
                                          <p:spTgt spid="167"/>
                                        </p:tgtEl>
                                        <p:attrNameLst>
                                          <p:attrName>style.visibility</p:attrName>
                                        </p:attrNameLst>
                                      </p:cBhvr>
                                      <p:to>
                                        <p:strVal val="visible"/>
                                      </p:to>
                                    </p:set>
                                    <p:anim calcmode="lin" valueType="num">
                                      <p:cBhvr>
                                        <p:cTn id="25" dur="1000" fill="hold"/>
                                        <p:tgtEl>
                                          <p:spTgt spid="167"/>
                                        </p:tgtEl>
                                        <p:attrNameLst>
                                          <p:attrName>ppt_x</p:attrName>
                                        </p:attrNameLst>
                                      </p:cBhvr>
                                      <p:tavLst>
                                        <p:tav tm="0">
                                          <p:val>
                                            <p:strVal val="#ppt_x"/>
                                          </p:val>
                                        </p:tav>
                                        <p:tav tm="100000">
                                          <p:val>
                                            <p:strVal val="#ppt_x"/>
                                          </p:val>
                                        </p:tav>
                                      </p:tavLst>
                                    </p:anim>
                                    <p:anim calcmode="lin" valueType="num">
                                      <p:cBhvr>
                                        <p:cTn id="26" dur="1000" fill="hold"/>
                                        <p:tgtEl>
                                          <p:spTgt spid="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3"/>
      <p:bldP build="whole" bldLvl="1" animBg="1" rev="0" advAuto="0" spid="169" grpId="4"/>
      <p:bldP build="whole" bldLvl="1" animBg="1" rev="0" advAuto="0" spid="170" grpId="2"/>
      <p:bldP build="whole" bldLvl="1" animBg="1" rev="0" advAuto="0" spid="166" grpId="1"/>
      <p:bldP build="whole" bldLvl="1" animBg="1" rev="0" advAuto="0" spid="167" grpId="5"/>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4" name="King"/>
          <p:cNvSpPr txBox="1"/>
          <p:nvPr/>
        </p:nvSpPr>
        <p:spPr>
          <a:xfrm>
            <a:off x="1498600" y="3983566"/>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King</a:t>
            </a:r>
          </a:p>
        </p:txBody>
      </p:sp>
      <p:sp>
        <p:nvSpPr>
          <p:cNvPr id="175" name="Fellow Servant"/>
          <p:cNvSpPr txBox="1"/>
          <p:nvPr/>
        </p:nvSpPr>
        <p:spPr>
          <a:xfrm>
            <a:off x="12467166" y="94699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Fellow Servant</a:t>
            </a:r>
          </a:p>
        </p:txBody>
      </p:sp>
      <p:sp>
        <p:nvSpPr>
          <p:cNvPr id="176" name="Wicked Servant"/>
          <p:cNvSpPr txBox="1"/>
          <p:nvPr/>
        </p:nvSpPr>
        <p:spPr>
          <a:xfrm>
            <a:off x="1498600" y="9469966"/>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Wicked Servant</a:t>
            </a:r>
          </a:p>
        </p:txBody>
      </p:sp>
      <p:sp>
        <p:nvSpPr>
          <p:cNvPr id="177" name="Line"/>
          <p:cNvSpPr/>
          <p:nvPr/>
        </p:nvSpPr>
        <p:spPr>
          <a:xfrm>
            <a:off x="9096816" y="10143066"/>
            <a:ext cx="3392135" cy="1"/>
          </a:xfrm>
          <a:prstGeom prst="line">
            <a:avLst/>
          </a:prstGeom>
          <a:ln w="63500">
            <a:solidFill>
              <a:srgbClr val="FFFFFF"/>
            </a:solidFill>
            <a:miter lim="400000"/>
          </a:ln>
        </p:spPr>
        <p:txBody>
          <a:bodyPr lIns="50800" tIns="50800" rIns="50800" bIns="50800" anchor="ctr"/>
          <a:lstStyle/>
          <a:p>
            <a:pPr>
              <a:defRPr sz="3200"/>
            </a:pPr>
          </a:p>
        </p:txBody>
      </p:sp>
      <p:sp>
        <p:nvSpPr>
          <p:cNvPr id="178" name="Line"/>
          <p:cNvSpPr/>
          <p:nvPr/>
        </p:nvSpPr>
        <p:spPr>
          <a:xfrm flipV="1">
            <a:off x="5308600" y="5703799"/>
            <a:ext cx="0" cy="3392135"/>
          </a:xfrm>
          <a:prstGeom prst="line">
            <a:avLst/>
          </a:prstGeom>
          <a:ln w="63500">
            <a:solidFill>
              <a:srgbClr val="FFFFFF"/>
            </a:solidFill>
            <a:miter lim="400000"/>
          </a:ln>
        </p:spPr>
        <p:txBody>
          <a:bodyPr lIns="50800" tIns="50800" rIns="50800" bIns="50800" anchor="ctr"/>
          <a:lstStyle/>
          <a:p>
            <a:pPr>
              <a:defRPr sz="3200"/>
            </a:pPr>
          </a:p>
        </p:txBody>
      </p:sp>
      <p:sp>
        <p:nvSpPr>
          <p:cNvPr id="179" name="Three Parties Relationship"/>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Three Parties Relationship</a:t>
            </a:r>
          </a:p>
        </p:txBody>
      </p:sp>
      <p:sp>
        <p:nvSpPr>
          <p:cNvPr id="180" name="God"/>
          <p:cNvSpPr txBox="1"/>
          <p:nvPr/>
        </p:nvSpPr>
        <p:spPr>
          <a:xfrm>
            <a:off x="4826000" y="3145366"/>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God</a:t>
            </a:r>
          </a:p>
        </p:txBody>
      </p:sp>
      <p:sp>
        <p:nvSpPr>
          <p:cNvPr id="181" name="Neighbor"/>
          <p:cNvSpPr txBox="1"/>
          <p:nvPr/>
        </p:nvSpPr>
        <p:spPr>
          <a:xfrm>
            <a:off x="12467166" y="7480300"/>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Neighbor</a:t>
            </a:r>
          </a:p>
        </p:txBody>
      </p:sp>
      <p:sp>
        <p:nvSpPr>
          <p:cNvPr id="182" name="You"/>
          <p:cNvSpPr txBox="1"/>
          <p:nvPr/>
        </p:nvSpPr>
        <p:spPr>
          <a:xfrm>
            <a:off x="4944533" y="7480300"/>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You</a:t>
            </a:r>
          </a:p>
        </p:txBody>
      </p:sp>
      <p:sp>
        <p:nvSpPr>
          <p:cNvPr id="183" name="Line"/>
          <p:cNvSpPr/>
          <p:nvPr/>
        </p:nvSpPr>
        <p:spPr>
          <a:xfrm>
            <a:off x="10155149" y="8153400"/>
            <a:ext cx="3392135" cy="0"/>
          </a:xfrm>
          <a:prstGeom prst="line">
            <a:avLst/>
          </a:prstGeom>
          <a:ln w="63500">
            <a:solidFill>
              <a:srgbClr val="FFFFFF"/>
            </a:solidFill>
            <a:miter lim="400000"/>
          </a:ln>
        </p:spPr>
        <p:txBody>
          <a:bodyPr lIns="50800" tIns="50800" rIns="50800" bIns="50800" anchor="ctr"/>
          <a:lstStyle/>
          <a:p>
            <a:pPr>
              <a:defRPr sz="3200"/>
            </a:pPr>
          </a:p>
        </p:txBody>
      </p:sp>
      <p:sp>
        <p:nvSpPr>
          <p:cNvPr id="184" name="Line"/>
          <p:cNvSpPr/>
          <p:nvPr/>
        </p:nvSpPr>
        <p:spPr>
          <a:xfrm flipV="1">
            <a:off x="8754533" y="4865599"/>
            <a:ext cx="1" cy="2240669"/>
          </a:xfrm>
          <a:prstGeom prst="line">
            <a:avLst/>
          </a:prstGeom>
          <a:ln w="63500">
            <a:solidFill>
              <a:srgbClr val="FFFFFF"/>
            </a:solidFill>
            <a:miter lim="400000"/>
          </a:ln>
        </p:spPr>
        <p:txBody>
          <a:bodyPr lIns="50800" tIns="50800" rIns="50800" bIns="50800" anchor="ctr"/>
          <a:lstStyle/>
          <a:p>
            <a:pPr>
              <a:defRPr sz="3200"/>
            </a:pPr>
          </a:p>
        </p:txBody>
      </p:sp>
      <p:pic>
        <p:nvPicPr>
          <p:cNvPr id="185" name="ChatGPT Image Aug 7, 2025 at 08_41_36 PM.png" descr="ChatGPT Image Aug 7, 2025 at 08_41_36 PM.png"/>
          <p:cNvPicPr>
            <a:picLocks noChangeAspect="1"/>
          </p:cNvPicPr>
          <p:nvPr/>
        </p:nvPicPr>
        <p:blipFill>
          <a:blip r:embed="rId2">
            <a:extLst/>
          </a:blip>
          <a:stretch>
            <a:fillRect/>
          </a:stretch>
        </p:blipFill>
        <p:spPr>
          <a:xfrm>
            <a:off x="9421201" y="4688335"/>
            <a:ext cx="2595197" cy="2595197"/>
          </a:xfrm>
          <a:prstGeom prst="rect">
            <a:avLst/>
          </a:prstGeom>
          <a:ln w="12700">
            <a:miter lim="400000"/>
          </a:ln>
        </p:spPr>
      </p:pic>
      <p:sp>
        <p:nvSpPr>
          <p:cNvPr id="186" name="OVE"/>
          <p:cNvSpPr txBox="1"/>
          <p:nvPr/>
        </p:nvSpPr>
        <p:spPr>
          <a:xfrm>
            <a:off x="11387335" y="4688335"/>
            <a:ext cx="1914130"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FFFFFF"/>
                </a:solidFill>
                <a:latin typeface="Papyrus"/>
                <a:ea typeface="Papyrus"/>
                <a:cs typeface="Papyrus"/>
                <a:sym typeface="Papyrus"/>
              </a:defRPr>
            </a:lvl1pPr>
          </a:lstStyle>
          <a:p>
            <a:pPr/>
            <a:r>
              <a:t>OVE</a:t>
            </a:r>
          </a:p>
        </p:txBody>
      </p:sp>
      <p:pic>
        <p:nvPicPr>
          <p:cNvPr id="187" name="Presentation.001.png" descr="Presentation.001.png"/>
          <p:cNvPicPr>
            <a:picLocks noChangeAspect="1"/>
          </p:cNvPicPr>
          <p:nvPr/>
        </p:nvPicPr>
        <p:blipFill>
          <a:blip r:embed="rId3">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85"/>
                                        </p:tgtEl>
                                        <p:attrNameLst>
                                          <p:attrName>style.visibility</p:attrName>
                                        </p:attrNameLst>
                                      </p:cBhvr>
                                      <p:to>
                                        <p:strVal val="visible"/>
                                      </p:to>
                                    </p:set>
                                    <p:anim calcmode="lin" valueType="num">
                                      <p:cBhvr>
                                        <p:cTn id="7" dur="1000" fill="hold"/>
                                        <p:tgtEl>
                                          <p:spTgt spid="185"/>
                                        </p:tgtEl>
                                        <p:attrNameLst>
                                          <p:attrName>ppt_w</p:attrName>
                                        </p:attrNameLst>
                                      </p:cBhvr>
                                      <p:tavLst>
                                        <p:tav tm="0">
                                          <p:val>
                                            <p:fltVal val="0"/>
                                          </p:val>
                                        </p:tav>
                                        <p:tav tm="100000">
                                          <p:val>
                                            <p:strVal val="#ppt_w"/>
                                          </p:val>
                                        </p:tav>
                                      </p:tavLst>
                                    </p:anim>
                                    <p:anim calcmode="lin" valueType="num">
                                      <p:cBhvr>
                                        <p:cTn id="8" dur="1000" fill="hold"/>
                                        <p:tgtEl>
                                          <p:spTgt spid="185"/>
                                        </p:tgtEl>
                                        <p:attrNameLst>
                                          <p:attrName>ppt_h</p:attrName>
                                        </p:attrNameLst>
                                      </p:cBhvr>
                                      <p:tavLst>
                                        <p:tav tm="0">
                                          <p:val>
                                            <p:fltVal val="0"/>
                                          </p:val>
                                        </p:tav>
                                        <p:tav tm="100000">
                                          <p:val>
                                            <p:strVal val="#ppt_h"/>
                                          </p:val>
                                        </p:tav>
                                      </p:tavLst>
                                    </p:anim>
                                    <p:anim calcmode="lin" valueType="num">
                                      <p:cBhvr>
                                        <p:cTn id="9" dur="1000" fill="hold"/>
                                        <p:tgtEl>
                                          <p:spTgt spid="1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2" fill="hold">
                                  <p:stCondLst>
                                    <p:cond delay="0"/>
                                  </p:stCondLst>
                                  <p:iterate type="el" backwards="0">
                                    <p:tmAbs val="0"/>
                                  </p:iterate>
                                  <p:childTnLst>
                                    <p:set>
                                      <p:cBhvr>
                                        <p:cTn id="14" fill="hold"/>
                                        <p:tgtEl>
                                          <p:spTgt spid="186"/>
                                        </p:tgtEl>
                                        <p:attrNameLst>
                                          <p:attrName>style.visibility</p:attrName>
                                        </p:attrNameLst>
                                      </p:cBhvr>
                                      <p:to>
                                        <p:strVal val="visible"/>
                                      </p:to>
                                    </p:set>
                                    <p:animEffect filter="wipe(left)" transition="in">
                                      <p:cBhvr>
                                        <p:cTn id="15"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2"/>
      <p:bldP build="whole" bldLvl="1" animBg="1" rev="0" advAuto="0" spid="18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9" name="Matthew 6:12 NKJV"/>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Matthew 6:12 </a:t>
            </a:r>
            <a:r>
              <a:rPr i="1" sz="4800">
                <a:latin typeface="Avenir Next Regular"/>
                <a:ea typeface="Avenir Next Regular"/>
                <a:cs typeface="Avenir Next Regular"/>
                <a:sym typeface="Avenir Next Regular"/>
              </a:rPr>
              <a:t>NKJV</a:t>
            </a:r>
          </a:p>
        </p:txBody>
      </p:sp>
      <p:sp>
        <p:nvSpPr>
          <p:cNvPr id="190" name="12 “Forgive us our debts,          as we forgive our debtors.”"/>
          <p:cNvSpPr txBox="1"/>
          <p:nvPr>
            <p:ph type="body" sz="half" idx="4294967295"/>
          </p:nvPr>
        </p:nvSpPr>
        <p:spPr>
          <a:xfrm>
            <a:off x="5595286" y="3627008"/>
            <a:ext cx="15172542" cy="8802059"/>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12</a:t>
            </a:r>
            <a:r>
              <a:t> “Forgive us our debts,</a:t>
            </a:r>
            <a:br/>
            <a:r>
              <a:t>         as we forgive our debtors.”</a:t>
            </a:r>
          </a:p>
        </p:txBody>
      </p:sp>
      <p:sp>
        <p:nvSpPr>
          <p:cNvPr id="191" name="God"/>
          <p:cNvSpPr txBox="1"/>
          <p:nvPr/>
        </p:nvSpPr>
        <p:spPr>
          <a:xfrm>
            <a:off x="16933" y="57869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God</a:t>
            </a:r>
          </a:p>
        </p:txBody>
      </p:sp>
      <p:sp>
        <p:nvSpPr>
          <p:cNvPr id="192" name="Neighbor"/>
          <p:cNvSpPr txBox="1"/>
          <p:nvPr/>
        </p:nvSpPr>
        <p:spPr>
          <a:xfrm>
            <a:off x="7658100" y="10121900"/>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Neighbor</a:t>
            </a:r>
          </a:p>
        </p:txBody>
      </p:sp>
      <p:sp>
        <p:nvSpPr>
          <p:cNvPr id="193" name="You"/>
          <p:cNvSpPr txBox="1"/>
          <p:nvPr/>
        </p:nvSpPr>
        <p:spPr>
          <a:xfrm>
            <a:off x="135466" y="10121900"/>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You</a:t>
            </a:r>
          </a:p>
        </p:txBody>
      </p:sp>
      <p:sp>
        <p:nvSpPr>
          <p:cNvPr id="194" name="Line"/>
          <p:cNvSpPr/>
          <p:nvPr/>
        </p:nvSpPr>
        <p:spPr>
          <a:xfrm>
            <a:off x="5346082" y="10795000"/>
            <a:ext cx="3392135" cy="0"/>
          </a:xfrm>
          <a:prstGeom prst="line">
            <a:avLst/>
          </a:prstGeom>
          <a:ln w="63500">
            <a:solidFill>
              <a:srgbClr val="FFFFFF"/>
            </a:solidFill>
            <a:miter lim="400000"/>
          </a:ln>
        </p:spPr>
        <p:txBody>
          <a:bodyPr lIns="50800" tIns="50800" rIns="50800" bIns="50800" anchor="ctr"/>
          <a:lstStyle/>
          <a:p>
            <a:pPr>
              <a:defRPr sz="3200"/>
            </a:pPr>
          </a:p>
        </p:txBody>
      </p:sp>
      <p:sp>
        <p:nvSpPr>
          <p:cNvPr id="195" name="Line"/>
          <p:cNvSpPr/>
          <p:nvPr/>
        </p:nvSpPr>
        <p:spPr>
          <a:xfrm flipV="1">
            <a:off x="3945467" y="7507199"/>
            <a:ext cx="1" cy="2240669"/>
          </a:xfrm>
          <a:prstGeom prst="line">
            <a:avLst/>
          </a:prstGeom>
          <a:ln w="63500">
            <a:solidFill>
              <a:srgbClr val="FFFFFF"/>
            </a:solidFill>
            <a:miter lim="400000"/>
          </a:ln>
        </p:spPr>
        <p:txBody>
          <a:bodyPr lIns="50800" tIns="50800" rIns="50800" bIns="50800" anchor="ctr"/>
          <a:lstStyle/>
          <a:p>
            <a:pPr>
              <a:defRPr sz="3200"/>
            </a:pPr>
          </a:p>
        </p:txBody>
      </p:sp>
      <p:pic>
        <p:nvPicPr>
          <p:cNvPr id="196"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1" presetID="2" grpId="1" fill="hold">
                                  <p:stCondLst>
                                    <p:cond delay="0"/>
                                  </p:stCondLst>
                                  <p:iterate type="el" backwards="0">
                                    <p:tmAbs val="0"/>
                                  </p:iterate>
                                  <p:childTnLst>
                                    <p:anim calcmode="lin" valueType="num">
                                      <p:cBhvr>
                                        <p:cTn id="6" dur="1000" fill="hold"/>
                                        <p:tgtEl>
                                          <p:spTgt spid="192"/>
                                        </p:tgtEl>
                                        <p:attrNameLst>
                                          <p:attrName>ppt_x</p:attrName>
                                        </p:attrNameLst>
                                      </p:cBhvr>
                                      <p:tavLst>
                                        <p:tav tm="0">
                                          <p:val>
                                            <p:strVal val="ppt_x"/>
                                          </p:val>
                                        </p:tav>
                                        <p:tav tm="100000">
                                          <p:val>
                                            <p:strVal val="ppt_x"/>
                                          </p:val>
                                        </p:tav>
                                      </p:tavLst>
                                    </p:anim>
                                    <p:anim calcmode="lin" valueType="num">
                                      <p:cBhvr>
                                        <p:cTn id="7" dur="1000" fill="hold"/>
                                        <p:tgtEl>
                                          <p:spTgt spid="192"/>
                                        </p:tgtEl>
                                        <p:attrNameLst>
                                          <p:attrName>ppt_y</p:attrName>
                                        </p:attrNameLst>
                                      </p:cBhvr>
                                      <p:tavLst>
                                        <p:tav tm="0">
                                          <p:val>
                                            <p:strVal val="ppt_y"/>
                                          </p:val>
                                        </p:tav>
                                        <p:tav tm="100000">
                                          <p:val>
                                            <p:strVal val="0-ppt_h/2"/>
                                          </p:val>
                                        </p:tav>
                                      </p:tavLst>
                                    </p:anim>
                                    <p:set>
                                      <p:cBhvr>
                                        <p:cTn id="8" fill="hold">
                                          <p:stCondLst>
                                            <p:cond delay="999"/>
                                          </p:stCondLst>
                                        </p:cTn>
                                        <p:tgtEl>
                                          <p:spTgt spid="1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8" name="12 “Forgive us our debts,          as we forgive our debtors.”"/>
          <p:cNvSpPr txBox="1"/>
          <p:nvPr>
            <p:ph type="body" sz="half" idx="4294967295"/>
          </p:nvPr>
        </p:nvSpPr>
        <p:spPr>
          <a:xfrm>
            <a:off x="5595286" y="3627008"/>
            <a:ext cx="15172542" cy="8802059"/>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12</a:t>
            </a:r>
            <a:r>
              <a:t> “Forgive us our debts,</a:t>
            </a:r>
            <a:br/>
            <a:r>
              <a:t>         as we forgive our debtors.”</a:t>
            </a:r>
          </a:p>
        </p:txBody>
      </p:sp>
      <p:sp>
        <p:nvSpPr>
          <p:cNvPr id="199" name="Debtor"/>
          <p:cNvSpPr txBox="1"/>
          <p:nvPr/>
        </p:nvSpPr>
        <p:spPr>
          <a:xfrm>
            <a:off x="7658100" y="10121900"/>
            <a:ext cx="7620000"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Debtor</a:t>
            </a:r>
          </a:p>
        </p:txBody>
      </p:sp>
      <p:sp>
        <p:nvSpPr>
          <p:cNvPr id="200" name="Matthew 6:12 NKJV"/>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Matthew 6:12 </a:t>
            </a:r>
            <a:r>
              <a:rPr i="1" sz="4800">
                <a:latin typeface="Avenir Next Regular"/>
                <a:ea typeface="Avenir Next Regular"/>
                <a:cs typeface="Avenir Next Regular"/>
                <a:sym typeface="Avenir Next Regular"/>
              </a:rPr>
              <a:t>NKJV</a:t>
            </a:r>
          </a:p>
        </p:txBody>
      </p:sp>
      <p:sp>
        <p:nvSpPr>
          <p:cNvPr id="201" name="God"/>
          <p:cNvSpPr txBox="1"/>
          <p:nvPr/>
        </p:nvSpPr>
        <p:spPr>
          <a:xfrm>
            <a:off x="16933" y="57869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God</a:t>
            </a:r>
          </a:p>
        </p:txBody>
      </p:sp>
      <p:sp>
        <p:nvSpPr>
          <p:cNvPr id="202" name="You"/>
          <p:cNvSpPr txBox="1"/>
          <p:nvPr/>
        </p:nvSpPr>
        <p:spPr>
          <a:xfrm>
            <a:off x="135466" y="10121900"/>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You</a:t>
            </a:r>
          </a:p>
        </p:txBody>
      </p:sp>
      <p:sp>
        <p:nvSpPr>
          <p:cNvPr id="203" name="Line"/>
          <p:cNvSpPr/>
          <p:nvPr/>
        </p:nvSpPr>
        <p:spPr>
          <a:xfrm>
            <a:off x="5346082" y="10795000"/>
            <a:ext cx="3392135" cy="0"/>
          </a:xfrm>
          <a:prstGeom prst="line">
            <a:avLst/>
          </a:prstGeom>
          <a:ln w="63500">
            <a:solidFill>
              <a:srgbClr val="FFFFFF"/>
            </a:solidFill>
            <a:miter lim="400000"/>
          </a:ln>
        </p:spPr>
        <p:txBody>
          <a:bodyPr lIns="50800" tIns="50800" rIns="50800" bIns="50800" anchor="ctr"/>
          <a:lstStyle/>
          <a:p>
            <a:pPr>
              <a:defRPr sz="3200"/>
            </a:pPr>
          </a:p>
        </p:txBody>
      </p:sp>
      <p:sp>
        <p:nvSpPr>
          <p:cNvPr id="204" name="Line"/>
          <p:cNvSpPr/>
          <p:nvPr/>
        </p:nvSpPr>
        <p:spPr>
          <a:xfrm flipV="1">
            <a:off x="3945467" y="7507199"/>
            <a:ext cx="1" cy="2240669"/>
          </a:xfrm>
          <a:prstGeom prst="line">
            <a:avLst/>
          </a:prstGeom>
          <a:ln w="63500">
            <a:solidFill>
              <a:srgbClr val="FFFFFF"/>
            </a:solidFill>
            <a:miter lim="400000"/>
          </a:ln>
        </p:spPr>
        <p:txBody>
          <a:bodyPr lIns="50800" tIns="50800" rIns="50800" bIns="50800" anchor="ctr"/>
          <a:lstStyle/>
          <a:p>
            <a:pPr>
              <a:defRPr sz="3200"/>
            </a:pPr>
          </a:p>
        </p:txBody>
      </p:sp>
      <p:pic>
        <p:nvPicPr>
          <p:cNvPr id="205"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7" name="Jesus illustrates that the unforgiveness of wicked servant results in the loss of the king’s forgiveness."/>
          <p:cNvSpPr txBox="1"/>
          <p:nvPr>
            <p:ph type="body" idx="4294967295"/>
          </p:nvPr>
        </p:nvSpPr>
        <p:spPr>
          <a:xfrm>
            <a:off x="1689100" y="3643941"/>
            <a:ext cx="18059400" cy="8802059"/>
          </a:xfrm>
          <a:prstGeom prst="rect">
            <a:avLst/>
          </a:prstGeom>
        </p:spPr>
        <p:txBody>
          <a:bodyPr anchor="t"/>
          <a:lstStyle>
            <a:lvl1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lvl1pPr>
          </a:lstStyle>
          <a:p>
            <a:pPr/>
            <a:r>
              <a:t>Jesus illustrates that the unforgiveness of wicked servant results in the loss of the king’s forgiveness.</a:t>
            </a:r>
          </a:p>
        </p:txBody>
      </p:sp>
      <p:sp>
        <p:nvSpPr>
          <p:cNvPr id="208" name="Thought Point 2"/>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Thought Point 2</a:t>
            </a:r>
          </a:p>
        </p:txBody>
      </p:sp>
      <p:pic>
        <p:nvPicPr>
          <p:cNvPr id="209"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1124242" y="3551328"/>
            <a:ext cx="22135516" cy="5055644"/>
          </a:xfrm>
          <a:prstGeom prst="rect">
            <a:avLst/>
          </a:prstGeom>
          <a:ln w="12700">
            <a:miter lim="400000"/>
          </a:ln>
        </p:spPr>
      </p:pic>
      <p:sp>
        <p:nvSpPr>
          <p:cNvPr id="212" name="Illustration of the Christmas Lights"/>
          <p:cNvSpPr txBox="1"/>
          <p:nvPr>
            <p:ph type="title" idx="4294967295"/>
          </p:nvPr>
        </p:nvSpPr>
        <p:spPr>
          <a:xfrm>
            <a:off x="1778000" y="591220"/>
            <a:ext cx="20828000" cy="2887715"/>
          </a:xfrm>
          <a:prstGeom prst="rect">
            <a:avLst/>
          </a:prstGeom>
        </p:spPr>
        <p:txBody>
          <a:bodyPr/>
          <a:lstStyle>
            <a:lvl1pPr defTabSz="759459">
              <a:defRPr sz="10304">
                <a:solidFill>
                  <a:srgbClr val="FFFB00"/>
                </a:solidFill>
                <a:latin typeface="Avenir Next Demi Bold"/>
                <a:ea typeface="Avenir Next Demi Bold"/>
                <a:cs typeface="Avenir Next Demi Bold"/>
                <a:sym typeface="Avenir Next Demi Bold"/>
              </a:defRPr>
            </a:lvl1pPr>
          </a:lstStyle>
          <a:p>
            <a:pPr/>
            <a:r>
              <a:t>Illustration of the Christmas Lights</a:t>
            </a:r>
          </a:p>
        </p:txBody>
      </p:sp>
      <p:sp>
        <p:nvSpPr>
          <p:cNvPr id="213" name="If a single Christmas light bulb burns out, it causes the entire circuit to go dark."/>
          <p:cNvSpPr txBox="1"/>
          <p:nvPr>
            <p:ph type="body" sz="half" idx="4294967295"/>
          </p:nvPr>
        </p:nvSpPr>
        <p:spPr>
          <a:xfrm>
            <a:off x="1689100" y="9098746"/>
            <a:ext cx="21005801" cy="3889384"/>
          </a:xfrm>
          <a:prstGeom prst="rect">
            <a:avLst/>
          </a:prstGeom>
        </p:spPr>
        <p:txBody>
          <a:bodyPr/>
          <a:lstStyle>
            <a:lvl1pPr marL="0" indent="0" algn="ctr">
              <a:lnSpc>
                <a:spcPct val="110000"/>
              </a:lnSpc>
              <a:spcBef>
                <a:spcPts val="3000"/>
              </a:spcBef>
              <a:buSzTx/>
              <a:buNone/>
              <a:defRPr sz="8000">
                <a:solidFill>
                  <a:srgbClr val="FFFFFF"/>
                </a:solidFill>
                <a:latin typeface="Avenir Next Medium"/>
                <a:ea typeface="Avenir Next Medium"/>
                <a:cs typeface="Avenir Next Medium"/>
                <a:sym typeface="Avenir Next Medium"/>
              </a:defRPr>
            </a:lvl1pPr>
          </a:lstStyle>
          <a:p>
            <a:pPr/>
            <a:r>
              <a:t>If a single Christmas light bulb burns out, it causes the entire circuit to go dark.</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5" name="When I cut off forgiveness…"/>
          <p:cNvSpPr txBox="1"/>
          <p:nvPr/>
        </p:nvSpPr>
        <p:spPr>
          <a:xfrm>
            <a:off x="673100" y="8160612"/>
            <a:ext cx="18059401" cy="5282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nSpc>
                <a:spcPct val="110000"/>
              </a:lnSpc>
              <a:spcBef>
                <a:spcPts val="3000"/>
              </a:spcBef>
              <a:defRPr sz="8000">
                <a:latin typeface="Avenir Next Medium"/>
                <a:ea typeface="Avenir Next Medium"/>
                <a:cs typeface="Avenir Next Medium"/>
                <a:sym typeface="Avenir Next Medium"/>
              </a:defRPr>
            </a:pPr>
            <a:r>
              <a:t>When I cut off forgiveness</a:t>
            </a:r>
          </a:p>
          <a:p>
            <a:pPr>
              <a:lnSpc>
                <a:spcPct val="110000"/>
              </a:lnSpc>
              <a:defRPr sz="8000">
                <a:latin typeface="Avenir Next Medium"/>
                <a:ea typeface="Avenir Next Medium"/>
                <a:cs typeface="Avenir Next Medium"/>
                <a:sym typeface="Avenir Next Medium"/>
              </a:defRPr>
            </a:pPr>
            <a:r>
              <a:t>from those who hurt me, </a:t>
            </a:r>
          </a:p>
          <a:p>
            <a:pPr>
              <a:lnSpc>
                <a:spcPct val="110000"/>
              </a:lnSpc>
              <a:defRPr sz="8000">
                <a:solidFill>
                  <a:srgbClr val="FFFB00"/>
                </a:solidFill>
                <a:latin typeface="Avenir Next Medium"/>
                <a:ea typeface="Avenir Next Medium"/>
                <a:cs typeface="Avenir Next Medium"/>
                <a:sym typeface="Avenir Next Medium"/>
              </a:defRPr>
            </a:pPr>
            <a:r>
              <a:t>I cut off God’s forgiveness to me.</a:t>
            </a:r>
          </a:p>
        </p:txBody>
      </p:sp>
      <p:sp>
        <p:nvSpPr>
          <p:cNvPr id="216" name="Forgiveness Circuit"/>
          <p:cNvSpPr txBox="1"/>
          <p:nvPr>
            <p:ph type="title" idx="4294967295"/>
          </p:nvPr>
        </p:nvSpPr>
        <p:spPr>
          <a:xfrm>
            <a:off x="6128867" y="952500"/>
            <a:ext cx="12126266" cy="4503826"/>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Forgiveness Circuit</a:t>
            </a:r>
          </a:p>
        </p:txBody>
      </p:sp>
      <p:sp>
        <p:nvSpPr>
          <p:cNvPr id="217" name="God"/>
          <p:cNvSpPr txBox="1"/>
          <p:nvPr/>
        </p:nvSpPr>
        <p:spPr>
          <a:xfrm>
            <a:off x="-127000" y="10879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God</a:t>
            </a:r>
          </a:p>
        </p:txBody>
      </p:sp>
      <p:sp>
        <p:nvSpPr>
          <p:cNvPr id="218" name="Person Who Hurts Me"/>
          <p:cNvSpPr txBox="1"/>
          <p:nvPr/>
        </p:nvSpPr>
        <p:spPr>
          <a:xfrm>
            <a:off x="9054669" y="6574366"/>
            <a:ext cx="9406898"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Person Who Hurts Me</a:t>
            </a:r>
          </a:p>
        </p:txBody>
      </p:sp>
      <p:sp>
        <p:nvSpPr>
          <p:cNvPr id="219" name="Me"/>
          <p:cNvSpPr txBox="1"/>
          <p:nvPr/>
        </p:nvSpPr>
        <p:spPr>
          <a:xfrm>
            <a:off x="-127000" y="6574366"/>
            <a:ext cx="7620001"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latin typeface="Avenir Next Demi Bold"/>
                <a:ea typeface="Avenir Next Demi Bold"/>
                <a:cs typeface="Avenir Next Demi Bold"/>
                <a:sym typeface="Avenir Next Demi Bold"/>
              </a:defRPr>
            </a:lvl1pPr>
          </a:lstStyle>
          <a:p>
            <a:pPr/>
            <a:r>
              <a:t>Me</a:t>
            </a:r>
          </a:p>
        </p:txBody>
      </p:sp>
      <p:sp>
        <p:nvSpPr>
          <p:cNvPr id="220" name="Line"/>
          <p:cNvSpPr/>
          <p:nvPr/>
        </p:nvSpPr>
        <p:spPr>
          <a:xfrm>
            <a:off x="5185216" y="7247466"/>
            <a:ext cx="3392135" cy="1"/>
          </a:xfrm>
          <a:prstGeom prst="line">
            <a:avLst/>
          </a:prstGeom>
          <a:ln w="63500">
            <a:solidFill>
              <a:srgbClr val="FFFFFF"/>
            </a:solidFill>
            <a:miter lim="400000"/>
            <a:tailEnd type="triangle"/>
          </a:ln>
        </p:spPr>
        <p:txBody>
          <a:bodyPr lIns="50800" tIns="50800" rIns="50800" bIns="50800" anchor="ctr"/>
          <a:lstStyle/>
          <a:p>
            <a:pPr>
              <a:defRPr sz="3200"/>
            </a:pPr>
          </a:p>
        </p:txBody>
      </p:sp>
      <p:sp>
        <p:nvSpPr>
          <p:cNvPr id="221" name="Line"/>
          <p:cNvSpPr/>
          <p:nvPr/>
        </p:nvSpPr>
        <p:spPr>
          <a:xfrm flipV="1">
            <a:off x="3683000" y="2808199"/>
            <a:ext cx="0" cy="3392135"/>
          </a:xfrm>
          <a:prstGeom prst="line">
            <a:avLst/>
          </a:prstGeom>
          <a:ln w="63500">
            <a:solidFill>
              <a:srgbClr val="FFFFFF"/>
            </a:solidFill>
            <a:miter lim="400000"/>
            <a:headEnd type="triangle"/>
          </a:ln>
        </p:spPr>
        <p:txBody>
          <a:bodyPr lIns="50800" tIns="50800" rIns="50800" bIns="50800" anchor="ctr"/>
          <a:lstStyle/>
          <a:p>
            <a:pPr>
              <a:defRPr sz="3200"/>
            </a:pPr>
          </a:p>
        </p:txBody>
      </p:sp>
      <p:pic>
        <p:nvPicPr>
          <p:cNvPr id="222" name="Image" descr="Image"/>
          <p:cNvPicPr>
            <a:picLocks noChangeAspect="1"/>
          </p:cNvPicPr>
          <p:nvPr/>
        </p:nvPicPr>
        <p:blipFill>
          <a:blip r:embed="rId2">
            <a:extLst/>
          </a:blip>
          <a:stretch>
            <a:fillRect/>
          </a:stretch>
        </p:blipFill>
        <p:spPr>
          <a:xfrm>
            <a:off x="2923116" y="3326191"/>
            <a:ext cx="1519768" cy="1736876"/>
          </a:xfrm>
          <a:prstGeom prst="rect">
            <a:avLst/>
          </a:prstGeom>
          <a:ln w="12700">
            <a:miter lim="400000"/>
          </a:ln>
        </p:spPr>
      </p:pic>
      <p:pic>
        <p:nvPicPr>
          <p:cNvPr id="223" name="Image" descr="Image"/>
          <p:cNvPicPr>
            <a:picLocks noChangeAspect="1"/>
          </p:cNvPicPr>
          <p:nvPr/>
        </p:nvPicPr>
        <p:blipFill>
          <a:blip r:embed="rId2">
            <a:extLst/>
          </a:blip>
          <a:stretch>
            <a:fillRect/>
          </a:stretch>
        </p:blipFill>
        <p:spPr>
          <a:xfrm>
            <a:off x="6121400" y="6379028"/>
            <a:ext cx="1519767" cy="1736877"/>
          </a:xfrm>
          <a:prstGeom prst="rect">
            <a:avLst/>
          </a:prstGeom>
          <a:ln w="12700">
            <a:miter lim="400000"/>
          </a:ln>
        </p:spPr>
      </p:pic>
      <p:sp>
        <p:nvSpPr>
          <p:cNvPr id="224" name="When I cut off forgiveness from those who hurt me,"/>
          <p:cNvSpPr txBox="1"/>
          <p:nvPr>
            <p:ph type="body" sz="half" idx="4294967295"/>
          </p:nvPr>
        </p:nvSpPr>
        <p:spPr>
          <a:xfrm>
            <a:off x="673100" y="8160612"/>
            <a:ext cx="18059401" cy="5282780"/>
          </a:xfrm>
          <a:prstGeom prst="rect">
            <a:avLst/>
          </a:prstGeom>
        </p:spPr>
        <p:txBody>
          <a:bodyPr/>
          <a:lstStyle>
            <a:lvl1pPr marL="0" indent="0">
              <a:lnSpc>
                <a:spcPct val="110000"/>
              </a:lnSpc>
              <a:spcBef>
                <a:spcPts val="3000"/>
              </a:spcBef>
              <a:buSzTx/>
              <a:buNone/>
              <a:defRPr sz="8000">
                <a:solidFill>
                  <a:srgbClr val="FFFB00"/>
                </a:solidFill>
                <a:latin typeface="Avenir Next Medium"/>
                <a:ea typeface="Avenir Next Medium"/>
                <a:cs typeface="Avenir Next Medium"/>
                <a:sym typeface="Avenir Next Medium"/>
              </a:defRPr>
            </a:lvl1pPr>
          </a:lstStyle>
          <a:p>
            <a:pPr/>
            <a:r>
              <a:t>When I cut off forgiveness from those who hurt me, </a:t>
            </a:r>
          </a:p>
        </p:txBody>
      </p:sp>
      <p:pic>
        <p:nvPicPr>
          <p:cNvPr id="225" name="Presentation.001.png" descr="Presentation.001.png"/>
          <p:cNvPicPr>
            <a:picLocks noChangeAspect="1"/>
          </p:cNvPicPr>
          <p:nvPr/>
        </p:nvPicPr>
        <p:blipFill>
          <a:blip r:embed="rId3">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24"/>
                                        </p:tgtEl>
                                        <p:attrNameLst>
                                          <p:attrName>style.visibility</p:attrName>
                                        </p:attrNameLst>
                                      </p:cBhvr>
                                      <p:to>
                                        <p:strVal val="visible"/>
                                      </p:to>
                                    </p:set>
                                    <p:animEffect filter="wipe(up)" transition="in">
                                      <p:cBhvr>
                                        <p:cTn id="7" dur="1000"/>
                                        <p:tgtEl>
                                          <p:spTgt spid="224"/>
                                        </p:tgtEl>
                                      </p:cBhvr>
                                    </p:animEffect>
                                  </p:childTnLst>
                                </p:cTn>
                              </p:par>
                            </p:childTnLst>
                          </p:cTn>
                        </p:par>
                        <p:par>
                          <p:cTn id="8" fill="hold">
                            <p:stCondLst>
                              <p:cond delay="1000"/>
                            </p:stCondLst>
                            <p:childTnLst>
                              <p:par>
                                <p:cTn id="9" presetClass="entr" nodeType="afterEffect" presetSubtype="8" presetID="15" grpId="2" fill="hold">
                                  <p:stCondLst>
                                    <p:cond delay="500"/>
                                  </p:stCondLst>
                                  <p:iterate type="el" backwards="0">
                                    <p:tmAbs val="0"/>
                                  </p:iterate>
                                  <p:childTnLst>
                                    <p:set>
                                      <p:cBhvr>
                                        <p:cTn id="10" fill="hold"/>
                                        <p:tgtEl>
                                          <p:spTgt spid="223"/>
                                        </p:tgtEl>
                                        <p:attrNameLst>
                                          <p:attrName>style.visibility</p:attrName>
                                        </p:attrNameLst>
                                      </p:cBhvr>
                                      <p:to>
                                        <p:strVal val="visible"/>
                                      </p:to>
                                    </p:set>
                                    <p:anim calcmode="lin" valueType="num">
                                      <p:cBhvr>
                                        <p:cTn id="11" dur="1000" fill="hold"/>
                                        <p:tgtEl>
                                          <p:spTgt spid="223"/>
                                        </p:tgtEl>
                                        <p:attrNameLst>
                                          <p:attrName>ppt_w</p:attrName>
                                        </p:attrNameLst>
                                      </p:cBhvr>
                                      <p:tavLst>
                                        <p:tav tm="0">
                                          <p:val>
                                            <p:fltVal val="0"/>
                                          </p:val>
                                        </p:tav>
                                        <p:tav tm="100000">
                                          <p:val>
                                            <p:strVal val="#ppt_w"/>
                                          </p:val>
                                        </p:tav>
                                      </p:tavLst>
                                    </p:anim>
                                    <p:anim calcmode="lin" valueType="num">
                                      <p:cBhvr>
                                        <p:cTn id="12" dur="1000" fill="hold"/>
                                        <p:tgtEl>
                                          <p:spTgt spid="223"/>
                                        </p:tgtEl>
                                        <p:attrNameLst>
                                          <p:attrName>ppt_h</p:attrName>
                                        </p:attrNameLst>
                                      </p:cBhvr>
                                      <p:tavLst>
                                        <p:tav tm="0">
                                          <p:val>
                                            <p:fltVal val="0"/>
                                          </p:val>
                                        </p:tav>
                                        <p:tav tm="100000">
                                          <p:val>
                                            <p:strVal val="#ppt_h"/>
                                          </p:val>
                                        </p:tav>
                                      </p:tavLst>
                                    </p:anim>
                                    <p:anim calcmode="lin" valueType="num">
                                      <p:cBhvr>
                                        <p:cTn id="13" dur="1000" fill="hold"/>
                                        <p:tgtEl>
                                          <p:spTgt spid="22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3" fill="hold">
                                  <p:stCondLst>
                                    <p:cond delay="0"/>
                                  </p:stCondLst>
                                  <p:iterate type="el" backwards="0">
                                    <p:tmAbs val="0"/>
                                  </p:iterate>
                                  <p:childTnLst>
                                    <p:set>
                                      <p:cBhvr>
                                        <p:cTn id="18" fill="hold"/>
                                        <p:tgtEl>
                                          <p:spTgt spid="215"/>
                                        </p:tgtEl>
                                        <p:attrNameLst>
                                          <p:attrName>style.visibility</p:attrName>
                                        </p:attrNameLst>
                                      </p:cBhvr>
                                      <p:to>
                                        <p:strVal val="visible"/>
                                      </p:to>
                                    </p:set>
                                    <p:animEffect filter="wipe(left)" transition="in">
                                      <p:cBhvr>
                                        <p:cTn id="19" dur="1000"/>
                                        <p:tgtEl>
                                          <p:spTgt spid="215"/>
                                        </p:tgtEl>
                                      </p:cBhvr>
                                    </p:animEffect>
                                  </p:childTnLst>
                                </p:cTn>
                              </p:par>
                            </p:childTnLst>
                          </p:cTn>
                        </p:par>
                        <p:par>
                          <p:cTn id="20" fill="hold">
                            <p:stCondLst>
                              <p:cond delay="1000"/>
                            </p:stCondLst>
                            <p:childTnLst>
                              <p:par>
                                <p:cTn id="21" presetClass="entr" nodeType="afterEffect" presetSubtype="8" presetID="15" grpId="4" fill="hold">
                                  <p:stCondLst>
                                    <p:cond delay="250"/>
                                  </p:stCondLst>
                                  <p:iterate type="el" backwards="0">
                                    <p:tmAbs val="0"/>
                                  </p:iterate>
                                  <p:childTnLst>
                                    <p:set>
                                      <p:cBhvr>
                                        <p:cTn id="22" fill="hold"/>
                                        <p:tgtEl>
                                          <p:spTgt spid="222"/>
                                        </p:tgtEl>
                                        <p:attrNameLst>
                                          <p:attrName>style.visibility</p:attrName>
                                        </p:attrNameLst>
                                      </p:cBhvr>
                                      <p:to>
                                        <p:strVal val="visible"/>
                                      </p:to>
                                    </p:set>
                                    <p:anim calcmode="lin" valueType="num">
                                      <p:cBhvr>
                                        <p:cTn id="23" dur="1000" fill="hold"/>
                                        <p:tgtEl>
                                          <p:spTgt spid="222"/>
                                        </p:tgtEl>
                                        <p:attrNameLst>
                                          <p:attrName>ppt_w</p:attrName>
                                        </p:attrNameLst>
                                      </p:cBhvr>
                                      <p:tavLst>
                                        <p:tav tm="0">
                                          <p:val>
                                            <p:fltVal val="0"/>
                                          </p:val>
                                        </p:tav>
                                        <p:tav tm="100000">
                                          <p:val>
                                            <p:strVal val="#ppt_w"/>
                                          </p:val>
                                        </p:tav>
                                      </p:tavLst>
                                    </p:anim>
                                    <p:anim calcmode="lin" valueType="num">
                                      <p:cBhvr>
                                        <p:cTn id="24" dur="1000" fill="hold"/>
                                        <p:tgtEl>
                                          <p:spTgt spid="222"/>
                                        </p:tgtEl>
                                        <p:attrNameLst>
                                          <p:attrName>ppt_h</p:attrName>
                                        </p:attrNameLst>
                                      </p:cBhvr>
                                      <p:tavLst>
                                        <p:tav tm="0">
                                          <p:val>
                                            <p:fltVal val="0"/>
                                          </p:val>
                                        </p:tav>
                                        <p:tav tm="100000">
                                          <p:val>
                                            <p:strVal val="#ppt_h"/>
                                          </p:val>
                                        </p:tav>
                                      </p:tavLst>
                                    </p:anim>
                                    <p:anim calcmode="lin" valueType="num">
                                      <p:cBhvr>
                                        <p:cTn id="25" dur="1000" fill="hold"/>
                                        <p:tgtEl>
                                          <p:spTgt spid="22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2"/>
      <p:bldP build="whole" bldLvl="1" animBg="1" rev="0" advAuto="0" spid="215" grpId="3"/>
      <p:bldP build="whole" bldLvl="1" animBg="1" rev="0" advAuto="0" spid="224" grpId="1"/>
      <p:bldP build="whole" bldLvl="1" animBg="1" rev="0" advAuto="0" spid="222" grpId="4"/>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7" name="Nelson Mandela"/>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Nelson Mandela</a:t>
            </a:r>
          </a:p>
        </p:txBody>
      </p:sp>
      <p:sp>
        <p:nvSpPr>
          <p:cNvPr id="228" name="“The first lesson is forgiveness, you must not allow hate to fester [injure and worsen] in your brain. You can never allow racism, hatred, and bitterness to rent space in your head.”"/>
          <p:cNvSpPr txBox="1"/>
          <p:nvPr>
            <p:ph type="body" idx="4294967295"/>
          </p:nvPr>
        </p:nvSpPr>
        <p:spPr>
          <a:xfrm>
            <a:off x="1689100" y="3643941"/>
            <a:ext cx="14417719" cy="10106429"/>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t>“The first lesson is forgiveness, you must not allow hate to fester </a:t>
            </a:r>
            <a:r>
              <a:rPr i="1" sz="6400">
                <a:solidFill>
                  <a:srgbClr val="FFFB00"/>
                </a:solidFill>
                <a:latin typeface="Calibri"/>
                <a:ea typeface="Calibri"/>
                <a:cs typeface="Calibri"/>
                <a:sym typeface="Calibri"/>
              </a:rPr>
              <a:t>[injure and worsen]</a:t>
            </a:r>
            <a:r>
              <a:t> in your brain. You can never allow racism, hatred, and bitterness to rent space in your head.”</a:t>
            </a:r>
          </a:p>
        </p:txBody>
      </p:sp>
      <p:pic>
        <p:nvPicPr>
          <p:cNvPr id="229" name="Image" descr="Image"/>
          <p:cNvPicPr>
            <a:picLocks noChangeAspect="1"/>
          </p:cNvPicPr>
          <p:nvPr/>
        </p:nvPicPr>
        <p:blipFill>
          <a:blip r:embed="rId2">
            <a:extLst/>
          </a:blip>
          <a:stretch>
            <a:fillRect/>
          </a:stretch>
        </p:blipFill>
        <p:spPr>
          <a:xfrm>
            <a:off x="15759025" y="4887825"/>
            <a:ext cx="8980575" cy="89805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1" name="ChatGPT Image Aug 7, 2025 at 08_30_13 PM.png" descr="ChatGPT Image Aug 7, 2025 at 08_30_13 PM.png"/>
          <p:cNvPicPr>
            <a:picLocks noChangeAspect="0"/>
          </p:cNvPicPr>
          <p:nvPr/>
        </p:nvPicPr>
        <p:blipFill>
          <a:blip r:embed="rId2">
            <a:extLst/>
          </a:blip>
          <a:stretch>
            <a:fillRect/>
          </a:stretch>
        </p:blipFill>
        <p:spPr>
          <a:xfrm>
            <a:off x="1689100" y="1714500"/>
            <a:ext cx="8509000" cy="10287000"/>
          </a:xfrm>
          <a:prstGeom prst="rect">
            <a:avLst/>
          </a:prstGeom>
          <a:ln w="12700">
            <a:miter lim="400000"/>
          </a:ln>
        </p:spPr>
      </p:pic>
      <p:sp>
        <p:nvSpPr>
          <p:cNvPr id="132" name="The Story of…"/>
          <p:cNvSpPr txBox="1"/>
          <p:nvPr>
            <p:ph type="title" idx="4294967295"/>
          </p:nvPr>
        </p:nvSpPr>
        <p:spPr>
          <a:xfrm>
            <a:off x="10218516" y="2713263"/>
            <a:ext cx="11113886" cy="8289474"/>
          </a:xfrm>
          <a:prstGeom prst="rect">
            <a:avLst/>
          </a:prstGeom>
        </p:spPr>
        <p:txBody>
          <a:bodyPr/>
          <a:lstStyle/>
          <a:p>
            <a:pPr>
              <a:defRPr sz="8000">
                <a:solidFill>
                  <a:srgbClr val="FFFFFF"/>
                </a:solidFill>
                <a:latin typeface="Avenir Next Medium"/>
                <a:ea typeface="Avenir Next Medium"/>
                <a:cs typeface="Avenir Next Medium"/>
                <a:sym typeface="Avenir Next Medium"/>
              </a:defRPr>
            </a:pPr>
            <a:r>
              <a:t>The Story of</a:t>
            </a:r>
          </a:p>
          <a:p>
            <a:pPr>
              <a:defRPr sz="8000">
                <a:solidFill>
                  <a:srgbClr val="FFFFFF"/>
                </a:solidFill>
                <a:latin typeface="Avenir Next Medium"/>
                <a:ea typeface="Avenir Next Medium"/>
                <a:cs typeface="Avenir Next Medium"/>
                <a:sym typeface="Avenir Next Medium"/>
              </a:defRPr>
            </a:pPr>
            <a:r>
              <a:t>a Jew and</a:t>
            </a:r>
          </a:p>
          <a:p>
            <a:pPr>
              <a:defRPr sz="8000">
                <a:solidFill>
                  <a:srgbClr val="FFFFFF"/>
                </a:solidFill>
                <a:latin typeface="Avenir Next Medium"/>
                <a:ea typeface="Avenir Next Medium"/>
                <a:cs typeface="Avenir Next Medium"/>
                <a:sym typeface="Avenir Next Medium"/>
              </a:defRPr>
            </a:pPr>
            <a:r>
              <a:t>a former SS Soldier</a:t>
            </a:r>
          </a:p>
        </p:txBody>
      </p:sp>
      <p:pic>
        <p:nvPicPr>
          <p:cNvPr id="133" name="Presentation.001.png" descr="Presentation.001.png"/>
          <p:cNvPicPr>
            <a:picLocks noChangeAspect="1"/>
          </p:cNvPicPr>
          <p:nvPr/>
        </p:nvPicPr>
        <p:blipFill>
          <a:blip r:embed="rId3">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1" name="ChatGPT Image Aug 7, 2025 at 08_59_22 PM.png" descr="ChatGPT Image Aug 7, 2025 at 08_59_22 PM.png"/>
          <p:cNvPicPr>
            <a:picLocks noChangeAspect="1"/>
          </p:cNvPicPr>
          <p:nvPr/>
        </p:nvPicPr>
        <p:blipFill>
          <a:blip r:embed="rId2">
            <a:extLst/>
          </a:blip>
          <a:stretch>
            <a:fillRect/>
          </a:stretch>
        </p:blipFill>
        <p:spPr>
          <a:xfrm>
            <a:off x="698500" y="1594031"/>
            <a:ext cx="7018626" cy="105279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3" name="ChatGPT Image Aug 7, 2025 at 08_59_22 PM.png" descr="ChatGPT Image Aug 7, 2025 at 08_59_22 PM.png"/>
          <p:cNvPicPr>
            <a:picLocks noChangeAspect="1"/>
          </p:cNvPicPr>
          <p:nvPr/>
        </p:nvPicPr>
        <p:blipFill>
          <a:blip r:embed="rId2">
            <a:extLst/>
          </a:blip>
          <a:stretch>
            <a:fillRect/>
          </a:stretch>
        </p:blipFill>
        <p:spPr>
          <a:xfrm>
            <a:off x="698500" y="1594031"/>
            <a:ext cx="7018626" cy="10527938"/>
          </a:xfrm>
          <a:prstGeom prst="rect">
            <a:avLst/>
          </a:prstGeom>
          <a:ln w="12700">
            <a:miter lim="400000"/>
          </a:ln>
        </p:spPr>
      </p:pic>
      <p:sp>
        <p:nvSpPr>
          <p:cNvPr id="234" name="Romans 12:19 CEB"/>
          <p:cNvSpPr txBox="1"/>
          <p:nvPr>
            <p:ph type="title" idx="4294967295"/>
          </p:nvPr>
        </p:nvSpPr>
        <p:spPr>
          <a:xfrm>
            <a:off x="8255000" y="749300"/>
            <a:ext cx="151130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Romans 12:19 </a:t>
            </a:r>
            <a:r>
              <a:rPr i="1" sz="4800">
                <a:latin typeface="Avenir Next Regular"/>
                <a:ea typeface="Avenir Next Regular"/>
                <a:cs typeface="Avenir Next Regular"/>
                <a:sym typeface="Avenir Next Regular"/>
              </a:rPr>
              <a:t>CEB</a:t>
            </a:r>
          </a:p>
        </p:txBody>
      </p:sp>
      <p:sp>
        <p:nvSpPr>
          <p:cNvPr id="235" name="19 Don’t try to get revenge for yourselves, my dear friends, but leave room for God’s wrath. It is written, Revenge belongs to me; I will pay it back, says the Lord."/>
          <p:cNvSpPr txBox="1"/>
          <p:nvPr>
            <p:ph type="body" idx="4294967295"/>
          </p:nvPr>
        </p:nvSpPr>
        <p:spPr>
          <a:xfrm>
            <a:off x="8255000" y="3440741"/>
            <a:ext cx="15113000" cy="9917803"/>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19</a:t>
            </a:r>
            <a:r>
              <a:t> Don’t try to get revenge for yourselves, my dear friends, but leave room for God’s wrath. It is written, </a:t>
            </a:r>
            <a:r>
              <a:rPr i="1">
                <a:solidFill>
                  <a:srgbClr val="FFD479"/>
                </a:solidFill>
                <a:latin typeface="Avenir Next Regular"/>
                <a:ea typeface="Avenir Next Regular"/>
                <a:cs typeface="Avenir Next Regular"/>
                <a:sym typeface="Avenir Next Regular"/>
              </a:rPr>
              <a:t>Revenge belongs to me; I will pay it back, says the Lord</a:t>
            </a:r>
            <a:r>
              <a:t>.</a:t>
            </a:r>
          </a:p>
        </p:txBody>
      </p:sp>
      <p:sp>
        <p:nvSpPr>
          <p:cNvPr id="236" name="Text"/>
          <p:cNvSpPr txBox="1"/>
          <p:nvPr/>
        </p:nvSpPr>
        <p:spPr>
          <a:xfrm>
            <a:off x="11349884" y="6426199"/>
            <a:ext cx="1243966" cy="863601"/>
          </a:xfrm>
          <a:prstGeom prst="rect">
            <a:avLst/>
          </a:prstGeom>
          <a:ln w="12700">
            <a:miter lim="400000"/>
          </a:ln>
        </p:spPr>
        <p:txBody>
          <a:bodyPr wrap="none" lIns="50800" tIns="50800" rIns="50800" bIns="50800" anchor="ctr">
            <a:spAutoFit/>
          </a:bodyPr>
          <a:lstStyle/>
          <a:p>
            <a:pPr/>
          </a:p>
        </p:txBody>
      </p:sp>
      <p:sp>
        <p:nvSpPr>
          <p:cNvPr id="237" name="[Deuteronomy 32:35]"/>
          <p:cNvSpPr txBox="1"/>
          <p:nvPr/>
        </p:nvSpPr>
        <p:spPr>
          <a:xfrm>
            <a:off x="13436401" y="11385087"/>
            <a:ext cx="5385198" cy="716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0000"/>
              </a:lnSpc>
              <a:spcBef>
                <a:spcPts val="3000"/>
              </a:spcBef>
              <a:defRPr i="1" sz="4800">
                <a:solidFill>
                  <a:srgbClr val="FFFFFF"/>
                </a:solidFill>
                <a:latin typeface="Calibri"/>
                <a:ea typeface="Calibri"/>
                <a:cs typeface="Calibri"/>
                <a:sym typeface="Calibri"/>
              </a:defRPr>
            </a:lvl1pPr>
          </a:lstStyle>
          <a:p>
            <a:pPr>
              <a:defRPr i="0" sz="8000">
                <a:latin typeface="Avenir Next Medium"/>
                <a:ea typeface="Avenir Next Medium"/>
                <a:cs typeface="Avenir Next Medium"/>
                <a:sym typeface="Avenir Next Medium"/>
              </a:defRPr>
            </a:pPr>
            <a:r>
              <a:rPr i="1" sz="4800">
                <a:latin typeface="Calibri"/>
                <a:ea typeface="Calibri"/>
                <a:cs typeface="Calibri"/>
                <a:sym typeface="Calibri"/>
              </a:rPr>
              <a:t>[Deuteronomy 32:35]</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9" name="ChatGPT Image Aug 7, 2025 at 08_59_22 PM.png" descr="ChatGPT Image Aug 7, 2025 at 08_59_22 PM.png"/>
          <p:cNvPicPr>
            <a:picLocks noChangeAspect="1"/>
          </p:cNvPicPr>
          <p:nvPr/>
        </p:nvPicPr>
        <p:blipFill>
          <a:blip r:embed="rId2">
            <a:extLst/>
          </a:blip>
          <a:stretch>
            <a:fillRect/>
          </a:stretch>
        </p:blipFill>
        <p:spPr>
          <a:xfrm>
            <a:off x="698500" y="1594031"/>
            <a:ext cx="7018626" cy="10527938"/>
          </a:xfrm>
          <a:prstGeom prst="rect">
            <a:avLst/>
          </a:prstGeom>
          <a:ln w="12700">
            <a:miter lim="400000"/>
          </a:ln>
        </p:spPr>
      </p:pic>
      <p:sp>
        <p:nvSpPr>
          <p:cNvPr id="240" name="Holding onto unforgiveness can harm your emotional, physical, mental, and spiritual well-being."/>
          <p:cNvSpPr txBox="1"/>
          <p:nvPr>
            <p:ph type="body" idx="4294967295"/>
          </p:nvPr>
        </p:nvSpPr>
        <p:spPr>
          <a:xfrm>
            <a:off x="7750900" y="1899099"/>
            <a:ext cx="15586209" cy="9917802"/>
          </a:xfrm>
          <a:prstGeom prst="rect">
            <a:avLst/>
          </a:prstGeom>
        </p:spPr>
        <p:txBody>
          <a:bodyPr/>
          <a:lstStyle>
            <a:lvl1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lvl1pPr>
          </a:lstStyle>
          <a:p>
            <a:pPr/>
            <a:r>
              <a:t>Holding onto unforgiveness can harm your emotional, physical, mental, and spiritual well-being.</a:t>
            </a:r>
          </a:p>
        </p:txBody>
      </p:sp>
      <p:sp>
        <p:nvSpPr>
          <p:cNvPr id="241" name="Text"/>
          <p:cNvSpPr txBox="1"/>
          <p:nvPr/>
        </p:nvSpPr>
        <p:spPr>
          <a:xfrm>
            <a:off x="14255594" y="6635890"/>
            <a:ext cx="1243966" cy="863601"/>
          </a:xfrm>
          <a:prstGeom prst="rect">
            <a:avLst/>
          </a:prstGeom>
          <a:ln w="12700">
            <a:miter lim="400000"/>
          </a:ln>
        </p:spPr>
        <p:txBody>
          <a:bodyPr wrap="none" lIns="50800" tIns="50800" rIns="50800" bIns="50800" anchor="ctr">
            <a:spAutoFit/>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3" name="Matthew 11:29"/>
          <p:cNvSpPr txBox="1"/>
          <p:nvPr>
            <p:ph type="title" idx="4294967295"/>
          </p:nvPr>
        </p:nvSpPr>
        <p:spPr>
          <a:xfrm>
            <a:off x="8255000" y="749300"/>
            <a:ext cx="151130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Matthew 11:29</a:t>
            </a:r>
          </a:p>
        </p:txBody>
      </p:sp>
      <p:sp>
        <p:nvSpPr>
          <p:cNvPr id="244" name="29 Take My yoke upon you and learn from Me, for I am gentle and lowly in heart, and you will find rest for your souls. 30 For My yoke is easy and My burden is light."/>
          <p:cNvSpPr txBox="1"/>
          <p:nvPr>
            <p:ph type="body" idx="4294967295"/>
          </p:nvPr>
        </p:nvSpPr>
        <p:spPr>
          <a:xfrm>
            <a:off x="8255000" y="3440741"/>
            <a:ext cx="15113000" cy="9917803"/>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29</a:t>
            </a:r>
            <a:r>
              <a:t> Take My yoke upon you and learn from Me, for I am gentle and lowly in heart, and you will find rest for your souls. </a:t>
            </a:r>
            <a:r>
              <a:rPr baseline="31999">
                <a:solidFill>
                  <a:srgbClr val="73FA79"/>
                </a:solidFill>
              </a:rPr>
              <a:t>30</a:t>
            </a:r>
            <a:r>
              <a:rPr b="1">
                <a:latin typeface="Avenir Next Regular"/>
                <a:ea typeface="Avenir Next Regular"/>
                <a:cs typeface="Avenir Next Regular"/>
                <a:sym typeface="Avenir Next Regular"/>
              </a:rPr>
              <a:t> </a:t>
            </a:r>
            <a:r>
              <a:t>For My yoke </a:t>
            </a:r>
            <a:r>
              <a:rPr i="1">
                <a:latin typeface="Avenir Next Regular"/>
                <a:ea typeface="Avenir Next Regular"/>
                <a:cs typeface="Avenir Next Regular"/>
                <a:sym typeface="Avenir Next Regular"/>
              </a:rPr>
              <a:t>is</a:t>
            </a:r>
            <a:r>
              <a:t> easy and My burden is light.</a:t>
            </a:r>
          </a:p>
        </p:txBody>
      </p:sp>
      <p:pic>
        <p:nvPicPr>
          <p:cNvPr id="245" name="ChatGPT Image Aug 7, 2025 at 08_59_22 PM.png" descr="ChatGPT Image Aug 7, 2025 at 08_59_22 PM.png"/>
          <p:cNvPicPr>
            <a:picLocks noChangeAspect="1"/>
          </p:cNvPicPr>
          <p:nvPr/>
        </p:nvPicPr>
        <p:blipFill>
          <a:blip r:embed="rId2">
            <a:extLst/>
          </a:blip>
          <a:stretch>
            <a:fillRect/>
          </a:stretch>
        </p:blipFill>
        <p:spPr>
          <a:xfrm>
            <a:off x="698500" y="1594031"/>
            <a:ext cx="7018626" cy="105279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2500" fill="hold"/>
                                        <p:tgtEl>
                                          <p:spTgt spid="245"/>
                                        </p:tgtEl>
                                      </p:cBhvr>
                                    </p:animEffect>
                                    <p:set>
                                      <p:cBhvr>
                                        <p:cTn id="7" fill="hold">
                                          <p:stCondLst>
                                            <p:cond delay="2499"/>
                                          </p:stCondLst>
                                        </p:cTn>
                                        <p:tgtEl>
                                          <p:spTgt spid="2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7" name="Matthew 11:29"/>
          <p:cNvSpPr txBox="1"/>
          <p:nvPr>
            <p:ph type="title" idx="4294967295"/>
          </p:nvPr>
        </p:nvSpPr>
        <p:spPr>
          <a:xfrm>
            <a:off x="8255000" y="749300"/>
            <a:ext cx="151130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Matthew 11:29</a:t>
            </a:r>
          </a:p>
        </p:txBody>
      </p:sp>
      <p:sp>
        <p:nvSpPr>
          <p:cNvPr id="248" name="29 Take My yoke upon you and learn from Me, for I am gentle and lowly in heart, and you will find rest for your souls. 30 For My yoke is easy and My burden is light."/>
          <p:cNvSpPr txBox="1"/>
          <p:nvPr>
            <p:ph type="body" idx="4294967295"/>
          </p:nvPr>
        </p:nvSpPr>
        <p:spPr>
          <a:xfrm>
            <a:off x="8255000" y="3440741"/>
            <a:ext cx="15113000" cy="9917803"/>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29</a:t>
            </a:r>
            <a:r>
              <a:t> Take My yoke upon you and learn from Me, for I am gentle and lowly in heart, and you will find rest for your souls. </a:t>
            </a:r>
            <a:r>
              <a:rPr baseline="31999">
                <a:solidFill>
                  <a:srgbClr val="73FA79"/>
                </a:solidFill>
              </a:rPr>
              <a:t>30</a:t>
            </a:r>
            <a:r>
              <a:rPr b="1">
                <a:latin typeface="Avenir Next Regular"/>
                <a:ea typeface="Avenir Next Regular"/>
                <a:cs typeface="Avenir Next Regular"/>
                <a:sym typeface="Avenir Next Regular"/>
              </a:rPr>
              <a:t> </a:t>
            </a:r>
            <a:r>
              <a:t>For My yoke </a:t>
            </a:r>
            <a:r>
              <a:rPr i="1">
                <a:latin typeface="Avenir Next Regular"/>
                <a:ea typeface="Avenir Next Regular"/>
                <a:cs typeface="Avenir Next Regular"/>
                <a:sym typeface="Avenir Next Regular"/>
              </a:rPr>
              <a:t>is</a:t>
            </a:r>
            <a:r>
              <a:t> easy and My burden is light.</a:t>
            </a:r>
          </a:p>
        </p:txBody>
      </p:sp>
      <p:pic>
        <p:nvPicPr>
          <p:cNvPr id="249" name="Image" descr="Image"/>
          <p:cNvPicPr>
            <a:picLocks noChangeAspect="1"/>
          </p:cNvPicPr>
          <p:nvPr/>
        </p:nvPicPr>
        <p:blipFill>
          <a:blip r:embed="rId2">
            <a:extLst/>
          </a:blip>
          <a:stretch>
            <a:fillRect/>
          </a:stretch>
        </p:blipFill>
        <p:spPr>
          <a:xfrm>
            <a:off x="1757640" y="1815217"/>
            <a:ext cx="5162813" cy="103802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1" name="Jesus Forgives and Heals…"/>
          <p:cNvSpPr txBox="1"/>
          <p:nvPr>
            <p:ph type="title" idx="4294967295"/>
          </p:nvPr>
        </p:nvSpPr>
        <p:spPr>
          <a:xfrm>
            <a:off x="9537208" y="1684603"/>
            <a:ext cx="11788923" cy="10346794"/>
          </a:xfrm>
          <a:prstGeom prst="rect">
            <a:avLst/>
          </a:prstGeom>
        </p:spPr>
        <p:txBody>
          <a:bodyPr/>
          <a:lstStyle/>
          <a:p>
            <a:pPr>
              <a:lnSpc>
                <a:spcPct val="110000"/>
              </a:lnSpc>
              <a:defRPr>
                <a:solidFill>
                  <a:srgbClr val="FFFFFF"/>
                </a:solidFill>
                <a:latin typeface="Avenir Next Medium"/>
                <a:ea typeface="Avenir Next Medium"/>
                <a:cs typeface="Avenir Next Medium"/>
                <a:sym typeface="Avenir Next Medium"/>
              </a:defRPr>
            </a:pPr>
            <a:r>
              <a:t>Jesus Forgives and Heals</a:t>
            </a:r>
          </a:p>
          <a:p>
            <a:pPr>
              <a:lnSpc>
                <a:spcPct val="110000"/>
              </a:lnSpc>
              <a:defRPr>
                <a:solidFill>
                  <a:srgbClr val="FFFFFF"/>
                </a:solidFill>
                <a:latin typeface="Avenir Next Medium"/>
                <a:ea typeface="Avenir Next Medium"/>
                <a:cs typeface="Avenir Next Medium"/>
                <a:sym typeface="Avenir Next Medium"/>
              </a:defRPr>
            </a:pPr>
            <a:r>
              <a:t>a Crippled Man</a:t>
            </a:r>
          </a:p>
          <a:p>
            <a:pPr lvl="1">
              <a:defRPr sz="3200">
                <a:solidFill>
                  <a:srgbClr val="FFD479"/>
                </a:solidFill>
                <a:latin typeface="Avenir Next Medium"/>
                <a:ea typeface="Avenir Next Medium"/>
                <a:cs typeface="Avenir Next Medium"/>
                <a:sym typeface="Avenir Next Medium"/>
              </a:defRPr>
            </a:pPr>
          </a:p>
          <a:p>
            <a:pPr lvl="1">
              <a:lnSpc>
                <a:spcPct val="110000"/>
              </a:lnSpc>
              <a:defRPr sz="6400">
                <a:solidFill>
                  <a:srgbClr val="FFD479"/>
                </a:solidFill>
                <a:latin typeface="Avenir Next Medium"/>
                <a:ea typeface="Avenir Next Medium"/>
                <a:cs typeface="Avenir Next Medium"/>
                <a:sym typeface="Avenir Next Medium"/>
              </a:defRPr>
            </a:pPr>
            <a:r>
              <a:t>Mark 2:1-12</a:t>
            </a:r>
          </a:p>
        </p:txBody>
      </p:sp>
      <p:pic>
        <p:nvPicPr>
          <p:cNvPr id="252" name="prcas1759.jpg" descr="prcas1759.jpg"/>
          <p:cNvPicPr>
            <a:picLocks noChangeAspect="1"/>
          </p:cNvPicPr>
          <p:nvPr/>
        </p:nvPicPr>
        <p:blipFill>
          <a:blip r:embed="rId2">
            <a:extLst/>
          </a:blip>
          <a:stretch>
            <a:fillRect/>
          </a:stretch>
        </p:blipFill>
        <p:spPr>
          <a:xfrm>
            <a:off x="1700566" y="1684603"/>
            <a:ext cx="7537801" cy="10346794"/>
          </a:xfrm>
          <a:prstGeom prst="rect">
            <a:avLst/>
          </a:prstGeom>
          <a:ln w="12700">
            <a:miter lim="400000"/>
          </a:ln>
        </p:spPr>
      </p:pic>
      <p:pic>
        <p:nvPicPr>
          <p:cNvPr id="253" name="Presentation.001.png" descr="Presentation.001.png"/>
          <p:cNvPicPr>
            <a:picLocks noChangeAspect="1"/>
          </p:cNvPicPr>
          <p:nvPr/>
        </p:nvPicPr>
        <p:blipFill>
          <a:blip r:embed="rId3">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5" name="One of the…"/>
          <p:cNvSpPr txBox="1"/>
          <p:nvPr>
            <p:ph type="title" idx="4294967295"/>
          </p:nvPr>
        </p:nvSpPr>
        <p:spPr>
          <a:xfrm>
            <a:off x="9537208" y="1684603"/>
            <a:ext cx="11788923" cy="10346794"/>
          </a:xfrm>
          <a:prstGeom prst="rect">
            <a:avLst/>
          </a:prstGeom>
        </p:spPr>
        <p:txBody>
          <a:bodyPr/>
          <a:lstStyle/>
          <a:p>
            <a:pPr>
              <a:lnSpc>
                <a:spcPct val="110000"/>
              </a:lnSpc>
              <a:defRPr>
                <a:solidFill>
                  <a:srgbClr val="FFFFFF"/>
                </a:solidFill>
                <a:latin typeface="Avenir Next Medium"/>
                <a:ea typeface="Avenir Next Medium"/>
                <a:cs typeface="Avenir Next Medium"/>
                <a:sym typeface="Avenir Next Medium"/>
              </a:defRPr>
            </a:pPr>
            <a:r>
              <a:t>One of the </a:t>
            </a:r>
          </a:p>
          <a:p>
            <a:pPr>
              <a:lnSpc>
                <a:spcPct val="110000"/>
              </a:lnSpc>
              <a:defRPr>
                <a:solidFill>
                  <a:srgbClr val="FFFFFF"/>
                </a:solidFill>
                <a:latin typeface="Avenir Next Medium"/>
                <a:ea typeface="Avenir Next Medium"/>
                <a:cs typeface="Avenir Next Medium"/>
                <a:sym typeface="Avenir Next Medium"/>
              </a:defRPr>
            </a:pPr>
            <a:r>
              <a:t>Seven Sayings</a:t>
            </a:r>
          </a:p>
          <a:p>
            <a:pPr>
              <a:lnSpc>
                <a:spcPct val="110000"/>
              </a:lnSpc>
              <a:defRPr>
                <a:solidFill>
                  <a:srgbClr val="FFFFFF"/>
                </a:solidFill>
                <a:latin typeface="Avenir Next Medium"/>
                <a:ea typeface="Avenir Next Medium"/>
                <a:cs typeface="Avenir Next Medium"/>
                <a:sym typeface="Avenir Next Medium"/>
              </a:defRPr>
            </a:pPr>
            <a:r>
              <a:t>of Jesus </a:t>
            </a:r>
          </a:p>
          <a:p>
            <a:pPr lvl="1">
              <a:defRPr sz="3200">
                <a:solidFill>
                  <a:srgbClr val="FFD479"/>
                </a:solidFill>
                <a:latin typeface="Avenir Next Medium"/>
                <a:ea typeface="Avenir Next Medium"/>
                <a:cs typeface="Avenir Next Medium"/>
                <a:sym typeface="Avenir Next Medium"/>
              </a:defRPr>
            </a:pPr>
          </a:p>
          <a:p>
            <a:pPr lvl="1">
              <a:lnSpc>
                <a:spcPct val="110000"/>
              </a:lnSpc>
              <a:defRPr sz="6400">
                <a:solidFill>
                  <a:srgbClr val="FFD479"/>
                </a:solidFill>
                <a:latin typeface="Avenir Next Medium"/>
                <a:ea typeface="Avenir Next Medium"/>
                <a:cs typeface="Avenir Next Medium"/>
                <a:sym typeface="Avenir Next Medium"/>
              </a:defRPr>
            </a:pPr>
            <a:r>
              <a:t>Luke 23:32</a:t>
            </a:r>
          </a:p>
          <a:p>
            <a:pPr lvl="1">
              <a:lnSpc>
                <a:spcPct val="110000"/>
              </a:lnSpc>
              <a:defRPr sz="6400">
                <a:solidFill>
                  <a:srgbClr val="FFD479"/>
                </a:solidFill>
                <a:latin typeface="Avenir Next Medium"/>
                <a:ea typeface="Avenir Next Medium"/>
                <a:cs typeface="Avenir Next Medium"/>
                <a:sym typeface="Avenir Next Medium"/>
              </a:defRPr>
            </a:pPr>
            <a:r>
              <a:t>John 19:23</a:t>
            </a:r>
          </a:p>
        </p:txBody>
      </p:sp>
      <p:pic>
        <p:nvPicPr>
          <p:cNvPr id="256" name="GoodSalt-stdas0417.jpg" descr="GoodSalt-stdas0417.jpg"/>
          <p:cNvPicPr>
            <a:picLocks noChangeAspect="1"/>
          </p:cNvPicPr>
          <p:nvPr/>
        </p:nvPicPr>
        <p:blipFill>
          <a:blip r:embed="rId2">
            <a:extLst/>
          </a:blip>
          <a:stretch>
            <a:fillRect/>
          </a:stretch>
        </p:blipFill>
        <p:spPr>
          <a:xfrm>
            <a:off x="1351394" y="2144071"/>
            <a:ext cx="7853479" cy="9427858"/>
          </a:xfrm>
          <a:prstGeom prst="rect">
            <a:avLst/>
          </a:prstGeom>
          <a:ln w="12700">
            <a:miter lim="400000"/>
          </a:ln>
        </p:spPr>
      </p:pic>
      <p:pic>
        <p:nvPicPr>
          <p:cNvPr id="257" name="Presentation.001.png" descr="Presentation.001.png"/>
          <p:cNvPicPr>
            <a:picLocks noChangeAspect="1"/>
          </p:cNvPicPr>
          <p:nvPr/>
        </p:nvPicPr>
        <p:blipFill>
          <a:blip r:embed="rId3">
            <a:extLst/>
          </a:blip>
          <a:stretch>
            <a:fillRect/>
          </a:stretch>
        </p:blipFill>
        <p:spPr>
          <a:xfrm>
            <a:off x="347240" y="-1519178"/>
            <a:ext cx="24384001" cy="1370471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9" name="Luke 23:32 NKJV"/>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Luke 23:32 </a:t>
            </a:r>
            <a:r>
              <a:rPr i="1" sz="4800">
                <a:latin typeface="Avenir Next Regular"/>
                <a:ea typeface="Avenir Next Regular"/>
                <a:cs typeface="Avenir Next Regular"/>
                <a:sym typeface="Avenir Next Regular"/>
              </a:rPr>
              <a:t>NKJV</a:t>
            </a:r>
          </a:p>
        </p:txBody>
      </p:sp>
      <p:sp>
        <p:nvSpPr>
          <p:cNvPr id="260" name="32 Then Jesus said, “Father, forgive them, for they do not know what they do.” And they divided His garments and cast lots."/>
          <p:cNvSpPr txBox="1"/>
          <p:nvPr>
            <p:ph type="body" idx="4294967295"/>
          </p:nvPr>
        </p:nvSpPr>
        <p:spPr>
          <a:xfrm>
            <a:off x="1689100" y="3643941"/>
            <a:ext cx="18059400" cy="8802059"/>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32</a:t>
            </a:r>
            <a:r>
              <a:t> Then Jesus said, “Father, forgive them, for they do not know what they do.” And they divided His garments and cast lots.</a:t>
            </a:r>
          </a:p>
        </p:txBody>
      </p:sp>
      <p:pic>
        <p:nvPicPr>
          <p:cNvPr id="261"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63" name="John 19:23 NKJV"/>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John 19:23 </a:t>
            </a:r>
            <a:r>
              <a:rPr i="1" sz="4800">
                <a:latin typeface="Avenir Next Regular"/>
                <a:ea typeface="Avenir Next Regular"/>
                <a:cs typeface="Avenir Next Regular"/>
                <a:sym typeface="Avenir Next Regular"/>
              </a:rPr>
              <a:t>NKJV</a:t>
            </a:r>
          </a:p>
        </p:txBody>
      </p:sp>
      <p:sp>
        <p:nvSpPr>
          <p:cNvPr id="264" name="23 Then the soldiers, when they had crucified Jesus, took His garments and made four parts, to each soldier a part, and also the tunic. Now the tunic was without seam, woven from the top in one piece."/>
          <p:cNvSpPr txBox="1"/>
          <p:nvPr>
            <p:ph type="body" idx="4294967295"/>
          </p:nvPr>
        </p:nvSpPr>
        <p:spPr>
          <a:xfrm>
            <a:off x="1689100" y="3643941"/>
            <a:ext cx="18059400" cy="8802059"/>
          </a:xfrm>
          <a:prstGeom prst="rect">
            <a:avLst/>
          </a:prstGeom>
        </p:spPr>
        <p:txBody>
          <a:bodyPr anchor="t"/>
          <a:lstStyle/>
          <a:p>
            <a:pPr marL="0" indent="0" defTabSz="792479">
              <a:lnSpc>
                <a:spcPct val="110000"/>
              </a:lnSpc>
              <a:spcBef>
                <a:spcPts val="2800"/>
              </a:spcBef>
              <a:buSzTx/>
              <a:buNone/>
              <a:defRPr sz="7679">
                <a:solidFill>
                  <a:srgbClr val="FFFFFF"/>
                </a:solidFill>
                <a:latin typeface="Avenir Next Medium"/>
                <a:ea typeface="Avenir Next Medium"/>
                <a:cs typeface="Avenir Next Medium"/>
                <a:sym typeface="Avenir Next Medium"/>
              </a:defRPr>
            </a:pPr>
            <a:r>
              <a:rPr baseline="31999">
                <a:solidFill>
                  <a:srgbClr val="73FA79"/>
                </a:solidFill>
              </a:rPr>
              <a:t>23</a:t>
            </a:r>
            <a:r>
              <a:t> Then the soldiers, when they had crucified Jesus, took His garments and made four parts, to each soldier a part, and also the tunic. Now the tunic was without seam, woven from the top in one piece.</a:t>
            </a:r>
          </a:p>
        </p:txBody>
      </p:sp>
      <p:pic>
        <p:nvPicPr>
          <p:cNvPr id="265"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67" name="Colossians 3:12-17 GNT"/>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Colossians 3:12-17 </a:t>
            </a:r>
            <a:r>
              <a:rPr i="1" sz="4800">
                <a:latin typeface="Avenir Next Regular"/>
                <a:ea typeface="Avenir Next Regular"/>
                <a:cs typeface="Avenir Next Regular"/>
                <a:sym typeface="Avenir Next Regular"/>
              </a:rPr>
              <a:t>GNT</a:t>
            </a:r>
          </a:p>
        </p:txBody>
      </p:sp>
      <p:pic>
        <p:nvPicPr>
          <p:cNvPr id="268"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5" name="Matthew 18:21-22"/>
          <p:cNvSpPr txBox="1"/>
          <p:nvPr>
            <p:ph type="title" idx="4294967295"/>
          </p:nvPr>
        </p:nvSpPr>
        <p:spPr>
          <a:xfrm>
            <a:off x="1689100" y="952500"/>
            <a:ext cx="18059400" cy="2286000"/>
          </a:xfrm>
          <a:prstGeom prst="rect">
            <a:avLst/>
          </a:prstGeom>
        </p:spPr>
        <p:txBody>
          <a:bodyPr/>
          <a:lstStyle>
            <a:lvl1pPr>
              <a:defRPr>
                <a:solidFill>
                  <a:srgbClr val="FFD479"/>
                </a:solidFill>
                <a:latin typeface="Avenir Next Demi Bold"/>
                <a:ea typeface="Avenir Next Demi Bold"/>
                <a:cs typeface="Avenir Next Demi Bold"/>
                <a:sym typeface="Avenir Next Demi Bold"/>
              </a:defRPr>
            </a:lvl1pPr>
          </a:lstStyle>
          <a:p>
            <a:pPr/>
            <a:r>
              <a:t>Matthew 18:21-22</a:t>
            </a:r>
          </a:p>
        </p:txBody>
      </p:sp>
      <p:sp>
        <p:nvSpPr>
          <p:cNvPr id="136" name="21 Then Peter came to him and asked, “Lord, how often should I forgive someone who sins against me? Seven times?” 22 “No, not seven times,” Jesus replied, “but seventy times seven!"/>
          <p:cNvSpPr txBox="1"/>
          <p:nvPr>
            <p:ph type="body" idx="4294967295"/>
          </p:nvPr>
        </p:nvSpPr>
        <p:spPr>
          <a:xfrm>
            <a:off x="1689100" y="3643941"/>
            <a:ext cx="18059400" cy="8802059"/>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21</a:t>
            </a:r>
            <a:r>
              <a:t> Then Peter came to him and asked, “</a:t>
            </a:r>
            <a:r>
              <a:rPr>
                <a:solidFill>
                  <a:srgbClr val="00FDFF"/>
                </a:solidFill>
              </a:rPr>
              <a:t>Lord,</a:t>
            </a:r>
            <a:r>
              <a:t> </a:t>
            </a:r>
            <a:r>
              <a:rPr>
                <a:solidFill>
                  <a:srgbClr val="00FDFF"/>
                </a:solidFill>
              </a:rPr>
              <a:t>how often should I forgive someone</a:t>
            </a:r>
            <a:r>
              <a:rPr>
                <a:solidFill>
                  <a:srgbClr val="00FDFF"/>
                </a:solidFill>
                <a:uFill>
                  <a:solidFill>
                    <a:srgbClr val="4A4A4A"/>
                  </a:solidFill>
                </a:uFill>
              </a:rPr>
              <a:t> who sins against me?</a:t>
            </a:r>
            <a:r>
              <a:rPr>
                <a:uFill>
                  <a:solidFill>
                    <a:srgbClr val="4A4A4A"/>
                  </a:solidFill>
                </a:uFill>
              </a:rPr>
              <a:t> </a:t>
            </a:r>
            <a:r>
              <a:rPr b="1" i="1">
                <a:solidFill>
                  <a:srgbClr val="00FDFF"/>
                </a:solidFill>
                <a:uFill>
                  <a:solidFill>
                    <a:srgbClr val="4A4A4A"/>
                  </a:solidFill>
                </a:uFill>
                <a:latin typeface="Palatino"/>
                <a:ea typeface="Palatino"/>
                <a:cs typeface="Palatino"/>
                <a:sym typeface="Palatino"/>
              </a:rPr>
              <a:t>Seven times?</a:t>
            </a:r>
            <a:r>
              <a:rPr>
                <a:uFill>
                  <a:solidFill>
                    <a:srgbClr val="4A4A4A"/>
                  </a:solidFill>
                </a:uFill>
              </a:rPr>
              <a:t>” </a:t>
            </a:r>
            <a:r>
              <a:rPr baseline="31999">
                <a:solidFill>
                  <a:srgbClr val="73FA79"/>
                </a:solidFill>
              </a:rPr>
              <a:t>22</a:t>
            </a:r>
            <a:r>
              <a:t> “No, not seven times,” Jesus replied, “but </a:t>
            </a:r>
            <a:r>
              <a:rPr b="1" i="1">
                <a:solidFill>
                  <a:srgbClr val="FFFB00"/>
                </a:solidFill>
                <a:latin typeface="Palatino"/>
                <a:ea typeface="Palatino"/>
                <a:cs typeface="Palatino"/>
                <a:sym typeface="Palatino"/>
              </a:rPr>
              <a:t>seventy times seven</a:t>
            </a:r>
            <a:r>
              <a:t>!</a:t>
            </a:r>
          </a:p>
        </p:txBody>
      </p:sp>
      <p:pic>
        <p:nvPicPr>
          <p:cNvPr id="137"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70" name="Colossians 3:13 GNT"/>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Colossians 3:13 </a:t>
            </a:r>
            <a:r>
              <a:rPr i="1" sz="4800">
                <a:latin typeface="Avenir Next Regular"/>
                <a:ea typeface="Avenir Next Regular"/>
                <a:cs typeface="Avenir Next Regular"/>
                <a:sym typeface="Avenir Next Regular"/>
              </a:rPr>
              <a:t>GNT</a:t>
            </a:r>
          </a:p>
        </p:txBody>
      </p:sp>
      <p:sp>
        <p:nvSpPr>
          <p:cNvPr id="271" name="13 Be tolerant with one another and forgive one another whenever any of you has a complaint against someone else. You must forgive one another just as the Lord has forgiven you."/>
          <p:cNvSpPr txBox="1"/>
          <p:nvPr>
            <p:ph type="body" idx="4294967295"/>
          </p:nvPr>
        </p:nvSpPr>
        <p:spPr>
          <a:xfrm>
            <a:off x="1689100" y="3643941"/>
            <a:ext cx="18925529" cy="10039771"/>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13</a:t>
            </a:r>
            <a:r>
              <a:t> Be tolerant with one another and forgive one another whenever any of you has a complaint against someone else. You must forgive one another just as the Lord has forgiven you.</a:t>
            </a:r>
          </a:p>
        </p:txBody>
      </p:sp>
      <p:pic>
        <p:nvPicPr>
          <p:cNvPr id="272"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74" name="Ephesians 4:32 GNT"/>
          <p:cNvSpPr txBox="1"/>
          <p:nvPr>
            <p:ph type="title" idx="4294967295"/>
          </p:nvPr>
        </p:nvSpPr>
        <p:spPr>
          <a:xfrm>
            <a:off x="1689100" y="952500"/>
            <a:ext cx="18059400" cy="2286000"/>
          </a:xfrm>
          <a:prstGeom prst="rect">
            <a:avLst/>
          </a:prstGeom>
        </p:spPr>
        <p:txBody>
          <a:bodyPr/>
          <a:lstStyle/>
          <a:p>
            <a:pPr>
              <a:defRPr>
                <a:solidFill>
                  <a:srgbClr val="FFD479"/>
                </a:solidFill>
                <a:latin typeface="Avenir Next Demi Bold"/>
                <a:ea typeface="Avenir Next Demi Bold"/>
                <a:cs typeface="Avenir Next Demi Bold"/>
                <a:sym typeface="Avenir Next Demi Bold"/>
              </a:defRPr>
            </a:pPr>
            <a:r>
              <a:t>Ephesians 4:32 </a:t>
            </a:r>
            <a:r>
              <a:rPr i="1" sz="4800">
                <a:latin typeface="Avenir Next Regular"/>
                <a:ea typeface="Avenir Next Regular"/>
                <a:cs typeface="Avenir Next Regular"/>
                <a:sym typeface="Avenir Next Regular"/>
              </a:rPr>
              <a:t>GNT</a:t>
            </a:r>
          </a:p>
        </p:txBody>
      </p:sp>
      <p:sp>
        <p:nvSpPr>
          <p:cNvPr id="275" name="32 Be kind and tender-hearted to one another, and forgive one another, as God has forgiven you through Christ."/>
          <p:cNvSpPr txBox="1"/>
          <p:nvPr>
            <p:ph type="body" idx="4294967295"/>
          </p:nvPr>
        </p:nvSpPr>
        <p:spPr>
          <a:xfrm>
            <a:off x="1689100" y="3643941"/>
            <a:ext cx="18925529" cy="10039771"/>
          </a:xfrm>
          <a:prstGeom prst="rect">
            <a:avLst/>
          </a:prstGeom>
        </p:spPr>
        <p:txBody>
          <a:bodyPr anchor="t"/>
          <a:lstStyle/>
          <a:p>
            <a:pPr marL="0" indent="0">
              <a:lnSpc>
                <a:spcPct val="110000"/>
              </a:lnSpc>
              <a:spcBef>
                <a:spcPts val="3000"/>
              </a:spcBef>
              <a:buSzTx/>
              <a:buNone/>
              <a:defRPr sz="8000">
                <a:solidFill>
                  <a:srgbClr val="FFFFFF"/>
                </a:solidFill>
                <a:latin typeface="Avenir Next Medium"/>
                <a:ea typeface="Avenir Next Medium"/>
                <a:cs typeface="Avenir Next Medium"/>
                <a:sym typeface="Avenir Next Medium"/>
              </a:defRPr>
            </a:pPr>
            <a:r>
              <a:rPr baseline="31999">
                <a:solidFill>
                  <a:srgbClr val="73FA79"/>
                </a:solidFill>
              </a:rPr>
              <a:t>32</a:t>
            </a:r>
            <a:r>
              <a:t> Be kind and tender-hearted to one another, and forgive one another, as God has forgiven you through Christ.</a:t>
            </a:r>
          </a:p>
        </p:txBody>
      </p:sp>
      <p:pic>
        <p:nvPicPr>
          <p:cNvPr id="276"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9" name="Forgiveness…"/>
          <p:cNvSpPr txBox="1"/>
          <p:nvPr/>
        </p:nvSpPr>
        <p:spPr>
          <a:xfrm>
            <a:off x="8044596" y="1473199"/>
            <a:ext cx="8294808" cy="314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cap="small" sz="11200">
                <a:solidFill>
                  <a:srgbClr val="FFD479"/>
                </a:solidFill>
                <a:latin typeface="Avenir Next Regular"/>
                <a:ea typeface="Avenir Next Regular"/>
                <a:cs typeface="Avenir Next Regular"/>
                <a:sym typeface="Avenir Next Regular"/>
              </a:defRPr>
            </a:pPr>
            <a:r>
              <a:t>Forgiveness</a:t>
            </a:r>
          </a:p>
          <a:p>
            <a:pPr>
              <a:defRPr cap="small" sz="6400">
                <a:solidFill>
                  <a:srgbClr val="FFD479"/>
                </a:solidFill>
                <a:latin typeface="Avenir Next Regular"/>
                <a:ea typeface="Avenir Next Regular"/>
                <a:cs typeface="Avenir Next Regular"/>
                <a:sym typeface="Avenir Next Regular"/>
              </a:defRPr>
            </a:pPr>
            <a:r>
              <a:t>Slide Extras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1" name="Principle 1:"/>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1:</a:t>
            </a:r>
          </a:p>
        </p:txBody>
      </p:sp>
      <p:sp>
        <p:nvSpPr>
          <p:cNvPr id="282" name="“Forgive us our debts as we also have forgiven our debtors.”"/>
          <p:cNvSpPr txBox="1"/>
          <p:nvPr>
            <p:ph type="body" sz="half" idx="1"/>
          </p:nvPr>
        </p:nvSpPr>
        <p:spPr>
          <a:xfrm>
            <a:off x="1129757" y="8072239"/>
            <a:ext cx="19050926" cy="6422695"/>
          </a:xfrm>
          <a:prstGeom prst="rect">
            <a:avLst/>
          </a:prstGeom>
        </p:spPr>
        <p:txBody>
          <a:bodyPr anchor="t"/>
          <a:lstStyle>
            <a:lvl1pPr marL="0" indent="0">
              <a:buSzTx/>
              <a:buNone/>
              <a:defRPr i="1">
                <a:solidFill>
                  <a:srgbClr val="FFFB00"/>
                </a:solidFill>
                <a:latin typeface="Helvetica"/>
                <a:ea typeface="Helvetica"/>
                <a:cs typeface="Helvetica"/>
                <a:sym typeface="Helvetica"/>
              </a:defRPr>
            </a:lvl1pPr>
          </a:lstStyle>
          <a:p>
            <a:pPr/>
            <a:r>
              <a:t>“Forgive us our debts as we also have forgiven our debtors.”</a:t>
            </a:r>
          </a:p>
        </p:txBody>
      </p:sp>
      <p:sp>
        <p:nvSpPr>
          <p:cNvPr id="283" name="I will be forgiven as I forgive"/>
          <p:cNvSpPr txBox="1"/>
          <p:nvPr/>
        </p:nvSpPr>
        <p:spPr>
          <a:xfrm>
            <a:off x="1129757" y="2821516"/>
            <a:ext cx="19050001"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I will be forgiven as I forgive</a:t>
            </a:r>
          </a:p>
        </p:txBody>
      </p:sp>
      <p:sp>
        <p:nvSpPr>
          <p:cNvPr id="284" name="— Matthew 6:12"/>
          <p:cNvSpPr txBox="1"/>
          <p:nvPr/>
        </p:nvSpPr>
        <p:spPr>
          <a:xfrm>
            <a:off x="14622845" y="9690100"/>
            <a:ext cx="5557839"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spcBef>
                <a:spcPts val="5900"/>
              </a:spcBef>
              <a:defRPr i="1" sz="5200">
                <a:solidFill>
                  <a:srgbClr val="FFFB00"/>
                </a:solidFill>
                <a:latin typeface="Helvetica"/>
                <a:ea typeface="Helvetica"/>
                <a:cs typeface="Helvetica"/>
                <a:sym typeface="Helvetica"/>
              </a:defRPr>
            </a:lvl1pPr>
          </a:lstStyle>
          <a:p>
            <a:pPr/>
            <a:r>
              <a:t>— Matthew 6:12</a:t>
            </a:r>
          </a:p>
        </p:txBody>
      </p:sp>
      <p:pic>
        <p:nvPicPr>
          <p:cNvPr id="285"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87"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
        <p:nvSpPr>
          <p:cNvPr id="288" name="Principle 2:"/>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2:</a:t>
            </a:r>
          </a:p>
        </p:txBody>
      </p:sp>
      <p:sp>
        <p:nvSpPr>
          <p:cNvPr id="289" name="“If you are offering your gift at the altar and there remember that your brother has something against you, leave your gift there in front of the altar. First go and be reconciled to your brother; then come and offer your gifts.”"/>
          <p:cNvSpPr txBox="1"/>
          <p:nvPr>
            <p:ph type="body" sz="half" idx="1"/>
          </p:nvPr>
        </p:nvSpPr>
        <p:spPr>
          <a:xfrm>
            <a:off x="1129757" y="8072239"/>
            <a:ext cx="19050926" cy="6422695"/>
          </a:xfrm>
          <a:prstGeom prst="rect">
            <a:avLst/>
          </a:prstGeom>
        </p:spPr>
        <p:txBody>
          <a:bodyPr anchor="t"/>
          <a:lstStyle>
            <a:lvl1pPr marL="0" indent="0">
              <a:buSzTx/>
              <a:buNone/>
              <a:defRPr i="1">
                <a:solidFill>
                  <a:srgbClr val="FFFB00"/>
                </a:solidFill>
                <a:latin typeface="Helvetica"/>
                <a:ea typeface="Helvetica"/>
                <a:cs typeface="Helvetica"/>
                <a:sym typeface="Helvetica"/>
              </a:defRPr>
            </a:lvl1pPr>
          </a:lstStyle>
          <a:p>
            <a:pPr/>
            <a:r>
              <a:t>“If you are offering your gift at the altar and there remember that your brother has something against you, leave your gift there in front of the altar. First go and be reconciled to your brother; then come and offer your gifts.”</a:t>
            </a:r>
          </a:p>
        </p:txBody>
      </p:sp>
      <p:sp>
        <p:nvSpPr>
          <p:cNvPr id="290" name="If I don’t forgive, my worship is unacceptable to God"/>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If I don’t forgive, my worship is unacceptable to God</a:t>
            </a:r>
          </a:p>
        </p:txBody>
      </p:sp>
      <p:sp>
        <p:nvSpPr>
          <p:cNvPr id="291" name="— Matthew 5:23, 24"/>
          <p:cNvSpPr txBox="1"/>
          <p:nvPr/>
        </p:nvSpPr>
        <p:spPr>
          <a:xfrm>
            <a:off x="12815775" y="11925300"/>
            <a:ext cx="665936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i="1" sz="5200">
                <a:solidFill>
                  <a:srgbClr val="FFFB00"/>
                </a:solidFill>
                <a:latin typeface="Helvetica"/>
                <a:ea typeface="Helvetica"/>
                <a:cs typeface="Helvetica"/>
                <a:sym typeface="Helvetica"/>
              </a:defRPr>
            </a:lvl1pPr>
          </a:lstStyle>
          <a:p>
            <a:pPr/>
            <a:r>
              <a:t>— Matthew 5:23, 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93" name="Principle 3:"/>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3:</a:t>
            </a:r>
          </a:p>
        </p:txBody>
      </p:sp>
      <p:sp>
        <p:nvSpPr>
          <p:cNvPr id="294" name="Forgiveness is for everyone, not just for those who “deserve” it"/>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Forgiveness is for everyone, not just for those who “deserve” it</a:t>
            </a:r>
          </a:p>
        </p:txBody>
      </p:sp>
      <p:pic>
        <p:nvPicPr>
          <p:cNvPr id="295"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97" name="Principle 4:"/>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4:</a:t>
            </a:r>
          </a:p>
        </p:txBody>
      </p:sp>
      <p:sp>
        <p:nvSpPr>
          <p:cNvPr id="298" name="It is easier to forgive when there has been a confession"/>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It is easier to forgive when there has been a confession</a:t>
            </a:r>
          </a:p>
        </p:txBody>
      </p:sp>
      <p:pic>
        <p:nvPicPr>
          <p:cNvPr id="299"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01" name="Principle 5:"/>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5:</a:t>
            </a:r>
          </a:p>
        </p:txBody>
      </p:sp>
      <p:sp>
        <p:nvSpPr>
          <p:cNvPr id="302" name="Forgiveness can elicit [draw out] repentance [from soneome]"/>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1200">
                <a:solidFill>
                  <a:srgbClr val="FFFB00"/>
                </a:solidFill>
                <a:latin typeface="Gill Sans"/>
                <a:ea typeface="Gill Sans"/>
                <a:cs typeface="Gill Sans"/>
                <a:sym typeface="Gill Sans"/>
              </a:defRPr>
            </a:pPr>
            <a:r>
              <a:t>Forgiveness can elicit </a:t>
            </a:r>
            <a:r>
              <a:rPr i="1" sz="6400"/>
              <a:t>[draw out]</a:t>
            </a:r>
            <a:r>
              <a:t> repentance </a:t>
            </a:r>
            <a:r>
              <a:rPr i="1" sz="6400"/>
              <a:t>[from soneome]</a:t>
            </a:r>
          </a:p>
        </p:txBody>
      </p:sp>
      <p:pic>
        <p:nvPicPr>
          <p:cNvPr id="303"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05" name="Principle 6:"/>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6:</a:t>
            </a:r>
          </a:p>
        </p:txBody>
      </p:sp>
      <p:sp>
        <p:nvSpPr>
          <p:cNvPr id="306" name="“You will know the truth, and the truth will make you free.”"/>
          <p:cNvSpPr txBox="1"/>
          <p:nvPr>
            <p:ph type="body" sz="half" idx="1"/>
          </p:nvPr>
        </p:nvSpPr>
        <p:spPr>
          <a:xfrm>
            <a:off x="1129757" y="8072239"/>
            <a:ext cx="19050926" cy="6422695"/>
          </a:xfrm>
          <a:prstGeom prst="rect">
            <a:avLst/>
          </a:prstGeom>
        </p:spPr>
        <p:txBody>
          <a:bodyPr anchor="t"/>
          <a:lstStyle>
            <a:lvl1pPr marL="0" indent="0">
              <a:buSzTx/>
              <a:buNone/>
              <a:defRPr i="1">
                <a:solidFill>
                  <a:srgbClr val="FFFB00"/>
                </a:solidFill>
                <a:latin typeface="Helvetica"/>
                <a:ea typeface="Helvetica"/>
                <a:cs typeface="Helvetica"/>
                <a:sym typeface="Helvetica"/>
              </a:defRPr>
            </a:lvl1pPr>
          </a:lstStyle>
          <a:p>
            <a:pPr/>
            <a:r>
              <a:t>“You will know the truth, and the truth will make you free.”</a:t>
            </a:r>
          </a:p>
        </p:txBody>
      </p:sp>
      <p:sp>
        <p:nvSpPr>
          <p:cNvPr id="307" name="The freedom of knowing the “truth”"/>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The freedom of knowing the “truth”</a:t>
            </a:r>
          </a:p>
        </p:txBody>
      </p:sp>
      <p:sp>
        <p:nvSpPr>
          <p:cNvPr id="308" name="— John 8:32 NRSV"/>
          <p:cNvSpPr txBox="1"/>
          <p:nvPr/>
        </p:nvSpPr>
        <p:spPr>
          <a:xfrm>
            <a:off x="13406522" y="9690100"/>
            <a:ext cx="6512323"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i="1" sz="5200">
                <a:solidFill>
                  <a:srgbClr val="FFFB00"/>
                </a:solidFill>
                <a:latin typeface="Helvetica"/>
                <a:ea typeface="Helvetica"/>
                <a:cs typeface="Helvetica"/>
                <a:sym typeface="Helvetica"/>
              </a:defRPr>
            </a:lvl1pPr>
          </a:lstStyle>
          <a:p>
            <a:pPr/>
            <a:r>
              <a:t>— John 8:32 NRSV</a:t>
            </a:r>
          </a:p>
        </p:txBody>
      </p:sp>
      <p:pic>
        <p:nvPicPr>
          <p:cNvPr id="309"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9" name="The Parable of…"/>
          <p:cNvSpPr txBox="1"/>
          <p:nvPr>
            <p:ph type="title" idx="4294967295"/>
          </p:nvPr>
        </p:nvSpPr>
        <p:spPr>
          <a:xfrm>
            <a:off x="10194876" y="1684603"/>
            <a:ext cx="11131255" cy="10346794"/>
          </a:xfrm>
          <a:prstGeom prst="rect">
            <a:avLst/>
          </a:prstGeom>
        </p:spPr>
        <p:txBody>
          <a:bodyPr/>
          <a:lstStyle/>
          <a:p>
            <a:pPr>
              <a:lnSpc>
                <a:spcPct val="110000"/>
              </a:lnSpc>
              <a:defRPr sz="8000">
                <a:solidFill>
                  <a:srgbClr val="FFFFFF"/>
                </a:solidFill>
                <a:latin typeface="Avenir Next Medium"/>
                <a:ea typeface="Avenir Next Medium"/>
                <a:cs typeface="Avenir Next Medium"/>
                <a:sym typeface="Avenir Next Medium"/>
              </a:defRPr>
            </a:pPr>
            <a:r>
              <a:t>The Parable of</a:t>
            </a:r>
          </a:p>
          <a:p>
            <a:pPr>
              <a:lnSpc>
                <a:spcPct val="110000"/>
              </a:lnSpc>
              <a:defRPr sz="8000">
                <a:solidFill>
                  <a:srgbClr val="FFFFFF"/>
                </a:solidFill>
                <a:latin typeface="Avenir Next Medium"/>
                <a:ea typeface="Avenir Next Medium"/>
                <a:cs typeface="Avenir Next Medium"/>
                <a:sym typeface="Avenir Next Medium"/>
              </a:defRPr>
            </a:pPr>
            <a:r>
              <a:t>a Unforgiving Servant</a:t>
            </a:r>
          </a:p>
          <a:p>
            <a:pPr lvl="1">
              <a:defRPr sz="3200">
                <a:solidFill>
                  <a:srgbClr val="FFD479"/>
                </a:solidFill>
                <a:latin typeface="Avenir Next Medium"/>
                <a:ea typeface="Avenir Next Medium"/>
                <a:cs typeface="Avenir Next Medium"/>
                <a:sym typeface="Avenir Next Medium"/>
              </a:defRPr>
            </a:pPr>
          </a:p>
          <a:p>
            <a:pPr lvl="1">
              <a:lnSpc>
                <a:spcPct val="110000"/>
              </a:lnSpc>
              <a:defRPr sz="6400">
                <a:solidFill>
                  <a:srgbClr val="FFD479"/>
                </a:solidFill>
                <a:latin typeface="Avenir Next Medium"/>
                <a:ea typeface="Avenir Next Medium"/>
                <a:cs typeface="Avenir Next Medium"/>
                <a:sym typeface="Avenir Next Medium"/>
              </a:defRPr>
            </a:pPr>
            <a:r>
              <a:t>Matthew 18:23-35</a:t>
            </a:r>
          </a:p>
        </p:txBody>
      </p:sp>
      <p:pic>
        <p:nvPicPr>
          <p:cNvPr id="140" name="stdas0752.jpg" descr="stdas0752.jpg"/>
          <p:cNvPicPr>
            <a:picLocks noChangeAspect="1"/>
          </p:cNvPicPr>
          <p:nvPr/>
        </p:nvPicPr>
        <p:blipFill>
          <a:blip r:embed="rId2">
            <a:extLst/>
          </a:blip>
          <a:stretch>
            <a:fillRect/>
          </a:stretch>
        </p:blipFill>
        <p:spPr>
          <a:xfrm>
            <a:off x="1689100" y="1712808"/>
            <a:ext cx="8511675" cy="10290384"/>
          </a:xfrm>
          <a:prstGeom prst="rect">
            <a:avLst/>
          </a:prstGeom>
          <a:ln w="12700">
            <a:miter lim="400000"/>
          </a:ln>
        </p:spPr>
      </p:pic>
      <p:pic>
        <p:nvPicPr>
          <p:cNvPr id="141" name="Presentation.001.png" descr="Presentation.001.png"/>
          <p:cNvPicPr>
            <a:picLocks noChangeAspect="1"/>
          </p:cNvPicPr>
          <p:nvPr/>
        </p:nvPicPr>
        <p:blipFill>
          <a:blip r:embed="rId3">
            <a:extLst/>
          </a:blip>
          <a:stretch>
            <a:fillRect/>
          </a:stretch>
        </p:blipFill>
        <p:spPr>
          <a:xfrm>
            <a:off x="0" y="0"/>
            <a:ext cx="24384000" cy="1370471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11" name="Principle 7:"/>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7:</a:t>
            </a:r>
          </a:p>
        </p:txBody>
      </p:sp>
      <p:sp>
        <p:nvSpPr>
          <p:cNvPr id="312" name="“How often should I forgive?”"/>
          <p:cNvSpPr txBox="1"/>
          <p:nvPr>
            <p:ph type="body" sz="half" idx="1"/>
          </p:nvPr>
        </p:nvSpPr>
        <p:spPr>
          <a:xfrm>
            <a:off x="1129757" y="8072239"/>
            <a:ext cx="19050926" cy="6422695"/>
          </a:xfrm>
          <a:prstGeom prst="rect">
            <a:avLst/>
          </a:prstGeom>
        </p:spPr>
        <p:txBody>
          <a:bodyPr anchor="t"/>
          <a:lstStyle>
            <a:lvl1pPr marL="0" indent="0">
              <a:buSzTx/>
              <a:buNone/>
              <a:defRPr i="1">
                <a:solidFill>
                  <a:srgbClr val="FFFB00"/>
                </a:solidFill>
                <a:latin typeface="Helvetica"/>
                <a:ea typeface="Helvetica"/>
                <a:cs typeface="Helvetica"/>
                <a:sym typeface="Helvetica"/>
              </a:defRPr>
            </a:lvl1pPr>
          </a:lstStyle>
          <a:p>
            <a:pPr/>
            <a:r>
              <a:t>“How often should I forgive?”</a:t>
            </a:r>
          </a:p>
        </p:txBody>
      </p:sp>
      <p:sp>
        <p:nvSpPr>
          <p:cNvPr id="313" name="“Seventy times seven”"/>
          <p:cNvSpPr txBox="1"/>
          <p:nvPr/>
        </p:nvSpPr>
        <p:spPr>
          <a:xfrm>
            <a:off x="1129757" y="2821516"/>
            <a:ext cx="19050001"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1200">
                <a:solidFill>
                  <a:srgbClr val="FFFB00"/>
                </a:solidFill>
                <a:latin typeface="Gill Sans"/>
                <a:ea typeface="Gill Sans"/>
                <a:cs typeface="Gill Sans"/>
                <a:sym typeface="Gill Sans"/>
              </a:defRPr>
            </a:lvl1pPr>
          </a:lstStyle>
          <a:p>
            <a:pPr/>
            <a:r>
              <a:t>“Seventy times seven”</a:t>
            </a:r>
          </a:p>
        </p:txBody>
      </p:sp>
      <p:sp>
        <p:nvSpPr>
          <p:cNvPr id="314" name="— Matthew 18:20 NRSV"/>
          <p:cNvSpPr txBox="1"/>
          <p:nvPr/>
        </p:nvSpPr>
        <p:spPr>
          <a:xfrm>
            <a:off x="11691030" y="9740900"/>
            <a:ext cx="794340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i="1" sz="5200">
                <a:solidFill>
                  <a:srgbClr val="FFFB00"/>
                </a:solidFill>
                <a:latin typeface="Helvetica"/>
                <a:ea typeface="Helvetica"/>
                <a:cs typeface="Helvetica"/>
                <a:sym typeface="Helvetica"/>
              </a:defRPr>
            </a:lvl1pPr>
          </a:lstStyle>
          <a:p>
            <a:pPr/>
            <a:r>
              <a:t>— Matthew 18:20 NRSV</a:t>
            </a:r>
          </a:p>
        </p:txBody>
      </p:sp>
      <p:pic>
        <p:nvPicPr>
          <p:cNvPr id="315"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17" name="Principle 8:"/>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8:</a:t>
            </a:r>
          </a:p>
        </p:txBody>
      </p:sp>
      <p:sp>
        <p:nvSpPr>
          <p:cNvPr id="318" name="There is no such thing as a “Christian” vengeance [revenge]"/>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1200">
                <a:solidFill>
                  <a:srgbClr val="FFFB00"/>
                </a:solidFill>
                <a:latin typeface="Gill Sans"/>
                <a:ea typeface="Gill Sans"/>
                <a:cs typeface="Gill Sans"/>
                <a:sym typeface="Gill Sans"/>
              </a:defRPr>
            </a:pPr>
            <a:r>
              <a:t>There is no such thing as a “Christian” vengeance </a:t>
            </a:r>
            <a:r>
              <a:rPr i="1" sz="6400"/>
              <a:t>[revenge]</a:t>
            </a:r>
          </a:p>
        </p:txBody>
      </p:sp>
      <p:pic>
        <p:nvPicPr>
          <p:cNvPr id="319"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1" name="Principle 9:"/>
          <p:cNvSpPr txBox="1"/>
          <p:nvPr>
            <p:ph type="title"/>
          </p:nvPr>
        </p:nvSpPr>
        <p:spPr>
          <a:xfrm>
            <a:off x="1129757" y="952500"/>
            <a:ext cx="19050001" cy="2286000"/>
          </a:xfrm>
          <a:prstGeom prst="rect">
            <a:avLst/>
          </a:prstGeom>
        </p:spPr>
        <p:txBody>
          <a:bodyPr anchor="t"/>
          <a:lstStyle>
            <a:lvl1pPr>
              <a:defRPr sz="7200">
                <a:solidFill>
                  <a:srgbClr val="FFFB00"/>
                </a:solidFill>
                <a:latin typeface="Gill Sans"/>
                <a:ea typeface="Gill Sans"/>
                <a:cs typeface="Gill Sans"/>
                <a:sym typeface="Gill Sans"/>
              </a:defRPr>
            </a:lvl1pPr>
          </a:lstStyle>
          <a:p>
            <a:pPr/>
            <a:r>
              <a:t>Principle 9:</a:t>
            </a:r>
          </a:p>
        </p:txBody>
      </p:sp>
      <p:sp>
        <p:nvSpPr>
          <p:cNvPr id="322" name="Healing always accompanies [go along with] forgiveness"/>
          <p:cNvSpPr txBox="1"/>
          <p:nvPr/>
        </p:nvSpPr>
        <p:spPr>
          <a:xfrm>
            <a:off x="1129757" y="2821516"/>
            <a:ext cx="19050001"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1200">
                <a:solidFill>
                  <a:srgbClr val="FFFB00"/>
                </a:solidFill>
                <a:latin typeface="Gill Sans"/>
                <a:ea typeface="Gill Sans"/>
                <a:cs typeface="Gill Sans"/>
                <a:sym typeface="Gill Sans"/>
              </a:defRPr>
            </a:pPr>
            <a:r>
              <a:t>Healing always accompanies </a:t>
            </a:r>
            <a:r>
              <a:rPr i="1" sz="6400"/>
              <a:t>[go along with]</a:t>
            </a:r>
            <a:r>
              <a:t> forgiveness</a:t>
            </a:r>
          </a:p>
        </p:txBody>
      </p:sp>
      <p:pic>
        <p:nvPicPr>
          <p:cNvPr id="323"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5" name="Making the Forgiveness Promise Stick"/>
          <p:cNvSpPr txBox="1"/>
          <p:nvPr>
            <p:ph type="title"/>
          </p:nvPr>
        </p:nvSpPr>
        <p:spPr>
          <a:xfrm>
            <a:off x="1778000" y="4533900"/>
            <a:ext cx="18601003" cy="4648200"/>
          </a:xfrm>
          <a:prstGeom prst="rect">
            <a:avLst/>
          </a:prstGeom>
        </p:spPr>
        <p:txBody>
          <a:bodyPr/>
          <a:lstStyle>
            <a:lvl1pPr>
              <a:defRPr>
                <a:solidFill>
                  <a:srgbClr val="FFFB00"/>
                </a:solidFill>
                <a:latin typeface="Gill Sans SemiBold"/>
                <a:ea typeface="Gill Sans SemiBold"/>
                <a:cs typeface="Gill Sans SemiBold"/>
                <a:sym typeface="Gill Sans SemiBold"/>
              </a:defRPr>
            </a:lvl1pPr>
          </a:lstStyle>
          <a:p>
            <a:pPr/>
            <a:r>
              <a:t>Making the Forgiveness Promise Stick</a:t>
            </a:r>
          </a:p>
        </p:txBody>
      </p:sp>
      <p:pic>
        <p:nvPicPr>
          <p:cNvPr id="326"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8" name="I will not think about or focus on this incident [problem].…"/>
          <p:cNvSpPr txBox="1"/>
          <p:nvPr>
            <p:ph type="body" idx="1"/>
          </p:nvPr>
        </p:nvSpPr>
        <p:spPr>
          <a:xfrm>
            <a:off x="1135620" y="604688"/>
            <a:ext cx="22112760" cy="12506624"/>
          </a:xfrm>
          <a:prstGeom prst="rect">
            <a:avLst/>
          </a:prstGeom>
        </p:spPr>
        <p:txBody>
          <a:bodyPr anchor="t"/>
          <a:lstStyle/>
          <a:p>
            <a:pPr marL="891539" indent="-891539" defTabSz="742950">
              <a:lnSpc>
                <a:spcPct val="110000"/>
              </a:lnSpc>
              <a:spcBef>
                <a:spcPts val="3600"/>
              </a:spcBef>
              <a:buAutoNum type="arabicPeriod" startAt="1"/>
              <a:defRPr sz="7200">
                <a:solidFill>
                  <a:srgbClr val="FFFB00"/>
                </a:solidFill>
                <a:latin typeface="Avenir Next Medium"/>
                <a:ea typeface="Avenir Next Medium"/>
                <a:cs typeface="Avenir Next Medium"/>
                <a:sym typeface="Avenir Next Medium"/>
              </a:defRPr>
            </a:pPr>
            <a:r>
              <a:t> I will not think about or focus on this incident </a:t>
            </a:r>
            <a:r>
              <a:rPr i="1" sz="5760">
                <a:latin typeface="Avenir Next Regular"/>
                <a:ea typeface="Avenir Next Regular"/>
                <a:cs typeface="Avenir Next Regular"/>
                <a:sym typeface="Avenir Next Regular"/>
              </a:rPr>
              <a:t>[problem]</a:t>
            </a:r>
            <a:r>
              <a:t>.</a:t>
            </a:r>
          </a:p>
          <a:p>
            <a:pPr marL="891539" indent="-891539" defTabSz="742950">
              <a:lnSpc>
                <a:spcPct val="110000"/>
              </a:lnSpc>
              <a:spcBef>
                <a:spcPts val="3600"/>
              </a:spcBef>
              <a:buAutoNum type="arabicPeriod" startAt="1"/>
              <a:defRPr sz="7200">
                <a:solidFill>
                  <a:srgbClr val="FFFB00"/>
                </a:solidFill>
                <a:latin typeface="Avenir Next Medium"/>
                <a:ea typeface="Avenir Next Medium"/>
                <a:cs typeface="Avenir Next Medium"/>
                <a:sym typeface="Avenir Next Medium"/>
              </a:defRPr>
            </a:pPr>
            <a:r>
              <a:t> I will not bring up this incident again and use it against you.</a:t>
            </a:r>
          </a:p>
          <a:p>
            <a:pPr marL="891539" indent="-891539" defTabSz="742950">
              <a:lnSpc>
                <a:spcPct val="110000"/>
              </a:lnSpc>
              <a:spcBef>
                <a:spcPts val="3600"/>
              </a:spcBef>
              <a:buAutoNum type="arabicPeriod" startAt="1"/>
              <a:defRPr sz="7200">
                <a:solidFill>
                  <a:srgbClr val="FFFB00"/>
                </a:solidFill>
                <a:latin typeface="Avenir Next Medium"/>
                <a:ea typeface="Avenir Next Medium"/>
                <a:cs typeface="Avenir Next Medium"/>
                <a:sym typeface="Avenir Next Medium"/>
              </a:defRPr>
            </a:pPr>
            <a:r>
              <a:t> I will not talk to others about this incident.</a:t>
            </a:r>
          </a:p>
          <a:p>
            <a:pPr marL="891539" indent="-891539" defTabSz="742950">
              <a:lnSpc>
                <a:spcPct val="110000"/>
              </a:lnSpc>
              <a:spcBef>
                <a:spcPts val="3600"/>
              </a:spcBef>
              <a:buAutoNum type="arabicPeriod" startAt="1"/>
              <a:defRPr sz="7200">
                <a:solidFill>
                  <a:srgbClr val="FFFB00"/>
                </a:solidFill>
                <a:latin typeface="Avenir Next Medium"/>
                <a:ea typeface="Avenir Next Medium"/>
                <a:cs typeface="Avenir Next Medium"/>
                <a:sym typeface="Avenir Next Medium"/>
              </a:defRPr>
            </a:pPr>
            <a:r>
              <a:t> I will not allow this incident to stand between us or to hinder </a:t>
            </a:r>
            <a:r>
              <a:rPr i="1" sz="5760">
                <a:latin typeface="Avenir Next Regular"/>
                <a:ea typeface="Avenir Next Regular"/>
                <a:cs typeface="Avenir Next Regular"/>
                <a:sym typeface="Avenir Next Regular"/>
              </a:rPr>
              <a:t>[create difficult]</a:t>
            </a:r>
            <a:r>
              <a:t> our personal relationship.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animEffect filter="fade" transition="in">
                                      <p:cBhvr>
                                        <p:cTn id="7" dur="1000"/>
                                        <p:tgtEl>
                                          <p:spTgt spid="32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8">
                                            <p:txEl>
                                              <p:pRg st="0" end="0"/>
                                            </p:txEl>
                                          </p:spTgt>
                                        </p:tgtEl>
                                        <p:attrNameLst>
                                          <p:attrName>style.visibility</p:attrName>
                                        </p:attrNameLst>
                                      </p:cBhvr>
                                      <p:to>
                                        <p:strVal val="visible"/>
                                      </p:to>
                                    </p:set>
                                    <p:animEffect filter="fade" transition="in">
                                      <p:cBhvr>
                                        <p:cTn id="10" dur="1000"/>
                                        <p:tgtEl>
                                          <p:spTgt spid="3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8">
                                            <p:txEl>
                                              <p:pRg st="1" end="1"/>
                                            </p:txEl>
                                          </p:spTgt>
                                        </p:tgtEl>
                                        <p:attrNameLst>
                                          <p:attrName>style.visibility</p:attrName>
                                        </p:attrNameLst>
                                      </p:cBhvr>
                                      <p:to>
                                        <p:strVal val="visible"/>
                                      </p:to>
                                    </p:set>
                                    <p:animEffect filter="fade" transition="in">
                                      <p:cBhvr>
                                        <p:cTn id="15" dur="1000"/>
                                        <p:tgtEl>
                                          <p:spTgt spid="3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8">
                                            <p:txEl>
                                              <p:pRg st="2" end="2"/>
                                            </p:txEl>
                                          </p:spTgt>
                                        </p:tgtEl>
                                        <p:attrNameLst>
                                          <p:attrName>style.visibility</p:attrName>
                                        </p:attrNameLst>
                                      </p:cBhvr>
                                      <p:to>
                                        <p:strVal val="visible"/>
                                      </p:to>
                                    </p:set>
                                    <p:animEffect filter="fade" transition="in">
                                      <p:cBhvr>
                                        <p:cTn id="20" dur="1000"/>
                                        <p:tgtEl>
                                          <p:spTgt spid="3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28">
                                            <p:txEl>
                                              <p:pRg st="3" end="3"/>
                                            </p:txEl>
                                          </p:spTgt>
                                        </p:tgtEl>
                                        <p:attrNameLst>
                                          <p:attrName>style.visibility</p:attrName>
                                        </p:attrNameLst>
                                      </p:cBhvr>
                                      <p:to>
                                        <p:strVal val="visible"/>
                                      </p:to>
                                    </p:set>
                                    <p:animEffect filter="fade" transition="in">
                                      <p:cBhvr>
                                        <p:cTn id="25" dur="1000"/>
                                        <p:tgtEl>
                                          <p:spTgt spid="32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8"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cover dir="d"/>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31" name="forgiveness scale_01.jpg" descr="forgiveness scale_01.jpg"/>
          <p:cNvPicPr>
            <a:picLocks noChangeAspect="1"/>
          </p:cNvPicPr>
          <p:nvPr/>
        </p:nvPicPr>
        <p:blipFill>
          <a:blip r:embed="rId2">
            <a:extLst/>
          </a:blip>
          <a:stretch>
            <a:fillRect/>
          </a:stretch>
        </p:blipFill>
        <p:spPr>
          <a:xfrm>
            <a:off x="1329126" y="1088607"/>
            <a:ext cx="21725748" cy="11538786"/>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3"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
        <p:nvSpPr>
          <p:cNvPr id="144" name="23 “The kingdom of heaven is like a king who decided to collect the money his servants owed him. 24 When the king began to collect his money, a servant who owed him several million dollars was brought to him. 25 But the servant did not have enough money "/>
          <p:cNvSpPr txBox="1"/>
          <p:nvPr>
            <p:ph type="body" idx="4294967295"/>
          </p:nvPr>
        </p:nvSpPr>
        <p:spPr>
          <a:xfrm>
            <a:off x="1689100" y="1689100"/>
            <a:ext cx="20380443" cy="12001500"/>
          </a:xfrm>
          <a:prstGeom prst="rect">
            <a:avLst/>
          </a:prstGeom>
        </p:spPr>
        <p:txBody>
          <a:bodyPr anchor="t"/>
          <a:lstStyle/>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23</a:t>
            </a:r>
            <a:r>
              <a:t> “The kingdom of heaven is like a king who decided to collect the money his servants owed him. </a:t>
            </a:r>
            <a:r>
              <a:rPr baseline="31999">
                <a:solidFill>
                  <a:srgbClr val="73FA79"/>
                </a:solidFill>
              </a:rPr>
              <a:t>24</a:t>
            </a:r>
            <a:r>
              <a:t> When the king began to collect his money, a servant who owed him several million dollars was brought to him. </a:t>
            </a:r>
            <a:r>
              <a:rPr baseline="31999">
                <a:solidFill>
                  <a:srgbClr val="73FA79"/>
                </a:solidFill>
              </a:rPr>
              <a:t>25</a:t>
            </a:r>
            <a:r>
              <a:t> But the servant did not have enough money to pay his master, the king. So the master ordered that everything the servant owned should be sold, even the servant’s wife and children. Then the money would be used to pay the king what the servant owed.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6" name="26 “But the servant fell on his knees and begged, ‘Be patient with me, and I will pay you everything I owe.’ 27 The master felt sorry for his servant and told him he did not have to pay it back. Then he let the servant go free.…"/>
          <p:cNvSpPr txBox="1"/>
          <p:nvPr>
            <p:ph type="body" idx="4294967295"/>
          </p:nvPr>
        </p:nvSpPr>
        <p:spPr>
          <a:xfrm>
            <a:off x="1689100" y="1689100"/>
            <a:ext cx="18059400" cy="12001500"/>
          </a:xfrm>
          <a:prstGeom prst="rect">
            <a:avLst/>
          </a:prstGeom>
        </p:spPr>
        <p:txBody>
          <a:bodyPr anchor="t"/>
          <a:lstStyle/>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26</a:t>
            </a:r>
            <a:r>
              <a:t> “But the servant fell on his knees and begged, ‘Be patient with me, and I will pay you everything I owe.’ </a:t>
            </a:r>
            <a:r>
              <a:rPr baseline="31999">
                <a:solidFill>
                  <a:srgbClr val="73FA79"/>
                </a:solidFill>
              </a:rPr>
              <a:t>27</a:t>
            </a:r>
            <a:r>
              <a:t> </a:t>
            </a:r>
            <a:r>
              <a:rPr>
                <a:solidFill>
                  <a:srgbClr val="FFFB00"/>
                </a:solidFill>
              </a:rPr>
              <a:t>The master felt sorry for his servant and told him he did not have to pay it back. Then he let the servant go free</a:t>
            </a:r>
            <a:r>
              <a:t>.</a:t>
            </a:r>
          </a:p>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28</a:t>
            </a:r>
            <a:r>
              <a:t> “Later, that same servant found another servant who owed him a few dollars. The servant grabbed him around the neck and said, ‘Pay me the money you owe me!’</a:t>
            </a:r>
          </a:p>
        </p:txBody>
      </p:sp>
      <p:pic>
        <p:nvPicPr>
          <p:cNvPr id="147"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49" name="29 “The other servant fell on his knees and begged him, ‘Be patient with me, and I will pay you everything I owe.’…"/>
          <p:cNvSpPr txBox="1"/>
          <p:nvPr>
            <p:ph type="body" idx="4294967295"/>
          </p:nvPr>
        </p:nvSpPr>
        <p:spPr>
          <a:xfrm>
            <a:off x="1689100" y="1689100"/>
            <a:ext cx="18059400" cy="12001500"/>
          </a:xfrm>
          <a:prstGeom prst="rect">
            <a:avLst/>
          </a:prstGeom>
        </p:spPr>
        <p:txBody>
          <a:bodyPr anchor="t"/>
          <a:lstStyle/>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29</a:t>
            </a:r>
            <a:r>
              <a:t> “The other servant fell on his knees and begged him, ‘Be patient with me, and I will pay you everything I owe.’</a:t>
            </a:r>
          </a:p>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30</a:t>
            </a:r>
            <a:r>
              <a:t> “But the first servant refused to be patient. He threw the other servant into prison until he could pay everything he owed. </a:t>
            </a:r>
            <a:r>
              <a:rPr baseline="31999">
                <a:solidFill>
                  <a:srgbClr val="73FA79"/>
                </a:solidFill>
              </a:rPr>
              <a:t>31</a:t>
            </a:r>
            <a:r>
              <a:t> When the other servants saw what had happened, they were very sorry. So they went and told their master all that had happened.</a:t>
            </a:r>
          </a:p>
        </p:txBody>
      </p:sp>
      <p:pic>
        <p:nvPicPr>
          <p:cNvPr id="150"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2" name="32 “Then the master called his servant in and said, ‘You evil servant! Because you begged me to forget what you owed, I told you that you did not have to pay anything. 33 You should have showed mercy to that other servant, just as I showed mercy to you.’"/>
          <p:cNvSpPr txBox="1"/>
          <p:nvPr>
            <p:ph type="body" idx="4294967295"/>
          </p:nvPr>
        </p:nvSpPr>
        <p:spPr>
          <a:xfrm>
            <a:off x="1689100" y="1689100"/>
            <a:ext cx="18059400" cy="12001500"/>
          </a:xfrm>
          <a:prstGeom prst="rect">
            <a:avLst/>
          </a:prstGeom>
        </p:spPr>
        <p:txBody>
          <a:bodyPr anchor="t"/>
          <a:lstStyle/>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32</a:t>
            </a:r>
            <a:r>
              <a:t> “Then the master called his servant in and said, ‘You evil servant! Because you begged me to forget what you owed, I told you that you did not have to pay anything. </a:t>
            </a:r>
            <a:r>
              <a:rPr baseline="31999">
                <a:solidFill>
                  <a:srgbClr val="73FA79"/>
                </a:solidFill>
              </a:rPr>
              <a:t>33</a:t>
            </a:r>
            <a:r>
              <a:t> </a:t>
            </a:r>
            <a:r>
              <a:rPr>
                <a:solidFill>
                  <a:srgbClr val="FFFB00"/>
                </a:solidFill>
              </a:rPr>
              <a:t>You should have showed mercy to that other servant, just as I showed mercy to you.</a:t>
            </a:r>
            <a:r>
              <a:t>’ </a:t>
            </a:r>
            <a:r>
              <a:rPr baseline="31999">
                <a:solidFill>
                  <a:srgbClr val="73FA79"/>
                </a:solidFill>
              </a:rPr>
              <a:t>34</a:t>
            </a:r>
            <a:r>
              <a:t> The master was very angry and put the servant in prison to be punished until he could pay everything he owed.</a:t>
            </a:r>
          </a:p>
        </p:txBody>
      </p:sp>
      <p:pic>
        <p:nvPicPr>
          <p:cNvPr id="153"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5" name="35 “This king did what my heavenly Father will do to you if you do not forgive your brother or sister from your heart.”"/>
          <p:cNvSpPr txBox="1"/>
          <p:nvPr>
            <p:ph type="body" idx="4294967295"/>
          </p:nvPr>
        </p:nvSpPr>
        <p:spPr>
          <a:xfrm>
            <a:off x="1689100" y="952500"/>
            <a:ext cx="18059400" cy="11811000"/>
          </a:xfrm>
          <a:prstGeom prst="rect">
            <a:avLst/>
          </a:prstGeom>
        </p:spPr>
        <p:txBody>
          <a:bodyPr anchor="t"/>
          <a:lstStyle/>
          <a:p>
            <a:pPr marL="0" indent="0">
              <a:lnSpc>
                <a:spcPct val="110000"/>
              </a:lnSpc>
              <a:spcBef>
                <a:spcPts val="3000"/>
              </a:spcBef>
              <a:buSzTx/>
              <a:buNone/>
              <a:defRPr sz="6400">
                <a:solidFill>
                  <a:srgbClr val="FFFFFF"/>
                </a:solidFill>
                <a:latin typeface="Avenir Next Medium"/>
                <a:ea typeface="Avenir Next Medium"/>
                <a:cs typeface="Avenir Next Medium"/>
                <a:sym typeface="Avenir Next Medium"/>
              </a:defRPr>
            </a:pPr>
            <a:r>
              <a:rPr baseline="31999">
                <a:solidFill>
                  <a:srgbClr val="73FA79"/>
                </a:solidFill>
              </a:rPr>
              <a:t>35</a:t>
            </a:r>
            <a:r>
              <a:t> “This king did what my heavenly Father will do to you if you do not forgive your brother or sister from your heart.”</a:t>
            </a:r>
          </a:p>
        </p:txBody>
      </p:sp>
      <p:pic>
        <p:nvPicPr>
          <p:cNvPr id="156" name="Presentation.001.png" descr="Presentation.001.png"/>
          <p:cNvPicPr>
            <a:picLocks noChangeAspect="1"/>
          </p:cNvPicPr>
          <p:nvPr/>
        </p:nvPicPr>
        <p:blipFill>
          <a:blip r:embed="rId2">
            <a:extLst/>
          </a:blip>
          <a:stretch>
            <a:fillRect/>
          </a:stretch>
        </p:blipFill>
        <p:spPr>
          <a:xfrm>
            <a:off x="0" y="0"/>
            <a:ext cx="24384000" cy="1370471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