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1" name="Shape 141"/>
          <p:cNvSpPr/>
          <p:nvPr>
            <p:ph type="sldImg"/>
          </p:nvPr>
        </p:nvSpPr>
        <p:spPr>
          <a:xfrm>
            <a:off x="1143000" y="685800"/>
            <a:ext cx="4572000" cy="3429000"/>
          </a:xfrm>
          <a:prstGeom prst="rect">
            <a:avLst/>
          </a:prstGeom>
        </p:spPr>
        <p:txBody>
          <a:bodyPr/>
          <a:lstStyle/>
          <a:p>
            <a:pPr/>
          </a:p>
        </p:txBody>
      </p:sp>
      <p:sp>
        <p:nvSpPr>
          <p:cNvPr id="142" name="Shape 14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689100" y="1778000"/>
            <a:ext cx="21005800" cy="10160000"/>
          </a:xfrm>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102"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103"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FontTx/>
              <a:buNone/>
              <a:defRPr i="1" sz="3200"/>
            </a:lvl1pPr>
          </a:lstStyle>
          <a:p>
            <a:pPr/>
            <a:r>
              <a:t>–Johnny Appleseed</a:t>
            </a:r>
          </a:p>
        </p:txBody>
      </p:sp>
      <p:sp>
        <p:nvSpPr>
          <p:cNvPr id="112"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FontTx/>
              <a:buNone/>
              <a:defRPr>
                <a:latin typeface="+mn-lt"/>
                <a:ea typeface="+mn-ea"/>
                <a:cs typeface="+mn-cs"/>
                <a:sym typeface="Helvetica Neue Medium"/>
              </a:defRPr>
            </a:lvl1pPr>
          </a:lstStyle>
          <a:p>
            <a:pPr/>
            <a:r>
              <a:t>“Type a quote here.” </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D9D9D9"/>
        </a:solid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19917052" y="12835870"/>
            <a:ext cx="504548" cy="483910"/>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gif"/><Relationship Id="rId3"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12351">
              <a:srgbClr val="000000"/>
            </a:gs>
            <a:gs pos="24405">
              <a:srgbClr val="09001F"/>
            </a:gs>
            <a:gs pos="42934">
              <a:srgbClr val="13003D"/>
            </a:gs>
            <a:gs pos="71091">
              <a:srgbClr val="894A1F"/>
            </a:gs>
            <a:gs pos="100000">
              <a:schemeClr val="accent4">
                <a:hueOff val="-624705"/>
                <a:lumOff val="1372"/>
              </a:schemeClr>
            </a:gs>
          </a:gsLst>
          <a:lin ang="2700000" scaled="0"/>
        </a:gradFill>
      </p:bgPr>
    </p:bg>
    <p:spTree>
      <p:nvGrpSpPr>
        <p:cNvPr id="1" name=""/>
        <p:cNvGrpSpPr/>
        <p:nvPr/>
      </p:nvGrpSpPr>
      <p:grpSpPr>
        <a:xfrm>
          <a:off x="0" y="0"/>
          <a:ext cx="0" cy="0"/>
          <a:chOff x="0" y="0"/>
          <a:chExt cx="0" cy="0"/>
        </a:xfrm>
      </p:grpSpPr>
      <p:sp>
        <p:nvSpPr>
          <p:cNvPr id="144" name="7. The Cleansing of the Temple"/>
          <p:cNvSpPr txBox="1"/>
          <p:nvPr>
            <p:ph type="ctrTitle"/>
          </p:nvPr>
        </p:nvSpPr>
        <p:spPr>
          <a:xfrm>
            <a:off x="1031778" y="1140278"/>
            <a:ext cx="22320444" cy="2916919"/>
          </a:xfrm>
          <a:prstGeom prst="rect">
            <a:avLst/>
          </a:prstGeom>
        </p:spPr>
        <p:txBody>
          <a:bodyPr lIns="45719" tIns="45719" rIns="45719" bIns="45719" anchor="ctr"/>
          <a:lstStyle>
            <a:lvl1pPr defTabSz="914400">
              <a:defRPr>
                <a:solidFill>
                  <a:srgbClr val="FFFF00"/>
                </a:solidFill>
                <a:effectLst>
                  <a:outerShdw sx="100000" sy="100000" kx="0" ky="0" algn="b" rotWithShape="0" blurRad="50800" dist="38100" dir="2700000">
                    <a:srgbClr val="000000">
                      <a:alpha val="40000"/>
                    </a:srgbClr>
                  </a:outerShdw>
                </a:effectLst>
                <a:latin typeface="Papyrus"/>
                <a:ea typeface="Papyrus"/>
                <a:cs typeface="Papyrus"/>
                <a:sym typeface="Papyrus"/>
              </a:defRPr>
            </a:lvl1pPr>
          </a:lstStyle>
          <a:p>
            <a:pPr/>
            <a:r>
              <a:t>7. The Cleansing of the Temple</a:t>
            </a:r>
          </a:p>
        </p:txBody>
      </p:sp>
      <p:grpSp>
        <p:nvGrpSpPr>
          <p:cNvPr id="147" name="Group"/>
          <p:cNvGrpSpPr/>
          <p:nvPr/>
        </p:nvGrpSpPr>
        <p:grpSpPr>
          <a:xfrm>
            <a:off x="1904740" y="6505166"/>
            <a:ext cx="22453594" cy="7210834"/>
            <a:chOff x="0" y="0"/>
            <a:chExt cx="22453592" cy="7210833"/>
          </a:xfrm>
        </p:grpSpPr>
        <p:pic>
          <p:nvPicPr>
            <p:cNvPr id="145"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46"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What takes place before Christ returns to earth?"/>
          <p:cNvSpPr txBox="1"/>
          <p:nvPr>
            <p:ph type="body" sz="quarter" idx="1"/>
          </p:nvPr>
        </p:nvSpPr>
        <p:spPr>
          <a:xfrm>
            <a:off x="1904740" y="1573763"/>
            <a:ext cx="21005801" cy="1349815"/>
          </a:xfrm>
          <a:prstGeom prst="rect">
            <a:avLst/>
          </a:prstGeom>
        </p:spPr>
        <p:txBody>
          <a:bodyPr anchor="t"/>
          <a:lstStyle>
            <a:lvl1pPr marL="1270000" indent="-1270000">
              <a:lnSpc>
                <a:spcPct val="110000"/>
              </a:lnSpc>
              <a:spcBef>
                <a:spcPts val="4000"/>
              </a:spcBef>
              <a:buSzPct val="100000"/>
              <a:buAutoNum type="arabicPeriod" startAt="9"/>
              <a:defRPr i="1" sz="6400">
                <a:latin typeface="Calibri"/>
                <a:ea typeface="Calibri"/>
                <a:cs typeface="Calibri"/>
                <a:sym typeface="Calibri"/>
              </a:defRPr>
            </a:lvl1pPr>
          </a:lstStyle>
          <a:p>
            <a:pPr/>
            <a:r>
              <a:t>What takes place before Christ returns to earth?</a:t>
            </a:r>
          </a:p>
        </p:txBody>
      </p:sp>
      <p:sp>
        <p:nvSpPr>
          <p:cNvPr id="198" name="The judgment must be completed, because He is bringing His rewards with Him."/>
          <p:cNvSpPr txBox="1"/>
          <p:nvPr/>
        </p:nvSpPr>
        <p:spPr>
          <a:xfrm>
            <a:off x="1904740" y="3111500"/>
            <a:ext cx="21005801" cy="61868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judgment must be completed, because He is bringing His rewards with Him.</a:t>
            </a:r>
          </a:p>
        </p:txBody>
      </p:sp>
      <p:grpSp>
        <p:nvGrpSpPr>
          <p:cNvPr id="201" name="Group"/>
          <p:cNvGrpSpPr/>
          <p:nvPr/>
        </p:nvGrpSpPr>
        <p:grpSpPr>
          <a:xfrm>
            <a:off x="1904740" y="6505166"/>
            <a:ext cx="22453594" cy="7210834"/>
            <a:chOff x="0" y="0"/>
            <a:chExt cx="22453592" cy="7210833"/>
          </a:xfrm>
        </p:grpSpPr>
        <p:pic>
          <p:nvPicPr>
            <p:cNvPr id="199"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00"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8">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What solemn sanctuary ceremony portrays this?"/>
          <p:cNvSpPr txBox="1"/>
          <p:nvPr>
            <p:ph type="body" sz="quarter" idx="1"/>
          </p:nvPr>
        </p:nvSpPr>
        <p:spPr>
          <a:xfrm>
            <a:off x="1904740" y="1573763"/>
            <a:ext cx="21005801" cy="1168014"/>
          </a:xfrm>
          <a:prstGeom prst="rect">
            <a:avLst/>
          </a:prstGeom>
        </p:spPr>
        <p:txBody>
          <a:bodyPr anchor="t"/>
          <a:lstStyle>
            <a:lvl1pPr marL="1270000" indent="-1270000">
              <a:lnSpc>
                <a:spcPct val="110000"/>
              </a:lnSpc>
              <a:spcBef>
                <a:spcPts val="4000"/>
              </a:spcBef>
              <a:buSzPct val="100000"/>
              <a:buAutoNum type="arabicPeriod" startAt="10"/>
              <a:defRPr i="1" sz="6400">
                <a:latin typeface="Calibri"/>
                <a:ea typeface="Calibri"/>
                <a:cs typeface="Calibri"/>
                <a:sym typeface="Calibri"/>
              </a:defRPr>
            </a:lvl1pPr>
          </a:lstStyle>
          <a:p>
            <a:pPr/>
            <a:r>
              <a:t>What solemn sanctuary ceremony portrays this?</a:t>
            </a:r>
          </a:p>
        </p:txBody>
      </p:sp>
      <p:sp>
        <p:nvSpPr>
          <p:cNvPr id="204" name="The day of atonement."/>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day of atonement.</a:t>
            </a:r>
          </a:p>
        </p:txBody>
      </p:sp>
      <p:grpSp>
        <p:nvGrpSpPr>
          <p:cNvPr id="207" name="Group"/>
          <p:cNvGrpSpPr/>
          <p:nvPr/>
        </p:nvGrpSpPr>
        <p:grpSpPr>
          <a:xfrm>
            <a:off x="1904740" y="6505166"/>
            <a:ext cx="22453594" cy="7210834"/>
            <a:chOff x="0" y="0"/>
            <a:chExt cx="22453592" cy="7210833"/>
          </a:xfrm>
        </p:grpSpPr>
        <p:pic>
          <p:nvPicPr>
            <p:cNvPr id="205"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06"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10a. Whom does the Lord’s goat represent?"/>
          <p:cNvSpPr txBox="1"/>
          <p:nvPr>
            <p:ph type="body" sz="quarter" idx="1"/>
          </p:nvPr>
        </p:nvSpPr>
        <p:spPr>
          <a:xfrm>
            <a:off x="1904740" y="1573763"/>
            <a:ext cx="21005801" cy="1168014"/>
          </a:xfrm>
          <a:prstGeom prst="rect">
            <a:avLst/>
          </a:prstGeom>
        </p:spPr>
        <p:txBody>
          <a:bodyPr anchor="t"/>
          <a:lstStyle>
            <a:lvl1pPr marL="0" indent="0">
              <a:lnSpc>
                <a:spcPct val="110000"/>
              </a:lnSpc>
              <a:spcBef>
                <a:spcPts val="4000"/>
              </a:spcBef>
              <a:buSzTx/>
              <a:buNone/>
              <a:defRPr i="1" sz="6400">
                <a:latin typeface="Calibri"/>
                <a:ea typeface="Calibri"/>
                <a:cs typeface="Calibri"/>
                <a:sym typeface="Calibri"/>
              </a:defRPr>
            </a:lvl1pPr>
          </a:lstStyle>
          <a:p>
            <a:pPr/>
            <a:r>
              <a:t>10a. Whom does the Lord’s goat represent?</a:t>
            </a:r>
          </a:p>
        </p:txBody>
      </p:sp>
      <p:grpSp>
        <p:nvGrpSpPr>
          <p:cNvPr id="212" name="Group"/>
          <p:cNvGrpSpPr/>
          <p:nvPr/>
        </p:nvGrpSpPr>
        <p:grpSpPr>
          <a:xfrm>
            <a:off x="1904740" y="6505166"/>
            <a:ext cx="22453594" cy="7210834"/>
            <a:chOff x="0" y="0"/>
            <a:chExt cx="22453592" cy="7210833"/>
          </a:xfrm>
        </p:grpSpPr>
        <p:pic>
          <p:nvPicPr>
            <p:cNvPr id="210"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11"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
        <p:nvSpPr>
          <p:cNvPr id="213" name="Jesus."/>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13">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3"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10b. Whom does the scapegoat  (Azazel) represent?"/>
          <p:cNvSpPr txBox="1"/>
          <p:nvPr>
            <p:ph type="body" sz="quarter" idx="1"/>
          </p:nvPr>
        </p:nvSpPr>
        <p:spPr>
          <a:xfrm>
            <a:off x="1904740" y="1573763"/>
            <a:ext cx="21005801" cy="1168014"/>
          </a:xfrm>
          <a:prstGeom prst="rect">
            <a:avLst/>
          </a:prstGeom>
        </p:spPr>
        <p:txBody>
          <a:bodyPr anchor="t"/>
          <a:lstStyle>
            <a:lvl1pPr marL="0" indent="0">
              <a:lnSpc>
                <a:spcPct val="110000"/>
              </a:lnSpc>
              <a:spcBef>
                <a:spcPts val="4000"/>
              </a:spcBef>
              <a:buSzTx/>
              <a:buNone/>
              <a:defRPr i="1" sz="6400">
                <a:latin typeface="Calibri"/>
                <a:ea typeface="Calibri"/>
                <a:cs typeface="Calibri"/>
                <a:sym typeface="Calibri"/>
              </a:defRPr>
            </a:lvl1pPr>
          </a:lstStyle>
          <a:p>
            <a:pPr/>
            <a:r>
              <a:t>10b. Whom does the scapegoat  (Azazel) represent?</a:t>
            </a:r>
          </a:p>
        </p:txBody>
      </p:sp>
      <p:grpSp>
        <p:nvGrpSpPr>
          <p:cNvPr id="218" name="Group"/>
          <p:cNvGrpSpPr/>
          <p:nvPr/>
        </p:nvGrpSpPr>
        <p:grpSpPr>
          <a:xfrm>
            <a:off x="1904740" y="6505166"/>
            <a:ext cx="22453594" cy="7210834"/>
            <a:chOff x="0" y="0"/>
            <a:chExt cx="22453592" cy="7210833"/>
          </a:xfrm>
        </p:grpSpPr>
        <p:pic>
          <p:nvPicPr>
            <p:cNvPr id="216"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17"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
        <p:nvSpPr>
          <p:cNvPr id="219" name="Satan."/>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  Satan.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1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9"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10c. When does the Lord’s goat die?"/>
          <p:cNvSpPr txBox="1"/>
          <p:nvPr>
            <p:ph type="body" sz="quarter" idx="1"/>
          </p:nvPr>
        </p:nvSpPr>
        <p:spPr>
          <a:xfrm>
            <a:off x="1904740" y="1573763"/>
            <a:ext cx="21005801" cy="1168014"/>
          </a:xfrm>
          <a:prstGeom prst="rect">
            <a:avLst/>
          </a:prstGeom>
        </p:spPr>
        <p:txBody>
          <a:bodyPr anchor="t"/>
          <a:lstStyle>
            <a:lvl1pPr marL="0" indent="0">
              <a:lnSpc>
                <a:spcPct val="110000"/>
              </a:lnSpc>
              <a:spcBef>
                <a:spcPts val="4000"/>
              </a:spcBef>
              <a:buSzTx/>
              <a:buNone/>
              <a:defRPr i="1" sz="6400">
                <a:latin typeface="Calibri"/>
                <a:ea typeface="Calibri"/>
                <a:cs typeface="Calibri"/>
                <a:sym typeface="Calibri"/>
              </a:defRPr>
            </a:lvl1pPr>
          </a:lstStyle>
          <a:p>
            <a:pPr/>
            <a:r>
              <a:t>10c. When does the Lord’s goat die?</a:t>
            </a:r>
          </a:p>
        </p:txBody>
      </p:sp>
      <p:sp>
        <p:nvSpPr>
          <p:cNvPr id="222" name="On the cross, for our sins."/>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  On the cross, for our sins.</a:t>
            </a:r>
          </a:p>
        </p:txBody>
      </p:sp>
      <p:grpSp>
        <p:nvGrpSpPr>
          <p:cNvPr id="225" name="Group"/>
          <p:cNvGrpSpPr/>
          <p:nvPr/>
        </p:nvGrpSpPr>
        <p:grpSpPr>
          <a:xfrm>
            <a:off x="1904740" y="6505166"/>
            <a:ext cx="22453594" cy="7210834"/>
            <a:chOff x="0" y="0"/>
            <a:chExt cx="22453592" cy="7210833"/>
          </a:xfrm>
        </p:grpSpPr>
        <p:pic>
          <p:nvPicPr>
            <p:cNvPr id="223"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24"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2">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10d. When does the scapegoat die?"/>
          <p:cNvSpPr txBox="1"/>
          <p:nvPr>
            <p:ph type="body" sz="quarter" idx="1"/>
          </p:nvPr>
        </p:nvSpPr>
        <p:spPr>
          <a:xfrm>
            <a:off x="1904740" y="1573763"/>
            <a:ext cx="21005801" cy="1168014"/>
          </a:xfrm>
          <a:prstGeom prst="rect">
            <a:avLst/>
          </a:prstGeom>
        </p:spPr>
        <p:txBody>
          <a:bodyPr anchor="t"/>
          <a:lstStyle>
            <a:lvl1pPr marL="0" indent="0">
              <a:lnSpc>
                <a:spcPct val="110000"/>
              </a:lnSpc>
              <a:spcBef>
                <a:spcPts val="4000"/>
              </a:spcBef>
              <a:buSzTx/>
              <a:buNone/>
              <a:defRPr i="1" sz="6400">
                <a:latin typeface="Calibri"/>
                <a:ea typeface="Calibri"/>
                <a:cs typeface="Calibri"/>
                <a:sym typeface="Calibri"/>
              </a:defRPr>
            </a:lvl1pPr>
          </a:lstStyle>
          <a:p>
            <a:pPr/>
            <a:r>
              <a:t>10d. When does the scapegoat die?</a:t>
            </a:r>
          </a:p>
        </p:txBody>
      </p:sp>
      <p:sp>
        <p:nvSpPr>
          <p:cNvPr id="228" name="At the end of the millennium."/>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  At the end of the millennium.</a:t>
            </a:r>
          </a:p>
        </p:txBody>
      </p:sp>
      <p:grpSp>
        <p:nvGrpSpPr>
          <p:cNvPr id="231" name="Group"/>
          <p:cNvGrpSpPr/>
          <p:nvPr/>
        </p:nvGrpSpPr>
        <p:grpSpPr>
          <a:xfrm>
            <a:off x="1904740" y="6505166"/>
            <a:ext cx="22453594" cy="7210834"/>
            <a:chOff x="0" y="0"/>
            <a:chExt cx="22453592" cy="7210833"/>
          </a:xfrm>
        </p:grpSpPr>
        <p:pic>
          <p:nvPicPr>
            <p:cNvPr id="229"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30"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8">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8"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If both goats had to be perfect, how can the scapegoat represent Satan?"/>
          <p:cNvSpPr txBox="1"/>
          <p:nvPr>
            <p:ph type="body" sz="quarter" idx="1"/>
          </p:nvPr>
        </p:nvSpPr>
        <p:spPr>
          <a:xfrm>
            <a:off x="1904740" y="1573763"/>
            <a:ext cx="21005801" cy="2060623"/>
          </a:xfrm>
          <a:prstGeom prst="rect">
            <a:avLst/>
          </a:prstGeom>
        </p:spPr>
        <p:txBody>
          <a:bodyPr anchor="t"/>
          <a:lstStyle>
            <a:lvl1pPr marL="1270000" indent="-1270000">
              <a:lnSpc>
                <a:spcPct val="110000"/>
              </a:lnSpc>
              <a:spcBef>
                <a:spcPts val="4000"/>
              </a:spcBef>
              <a:buSzPct val="100000"/>
              <a:buAutoNum type="arabicPeriod" startAt="11"/>
              <a:defRPr i="1" sz="6400">
                <a:latin typeface="Calibri"/>
                <a:ea typeface="Calibri"/>
                <a:cs typeface="Calibri"/>
                <a:sym typeface="Calibri"/>
              </a:defRPr>
            </a:lvl1pPr>
          </a:lstStyle>
          <a:p>
            <a:pPr/>
            <a:r>
              <a:t>If both goats had to be perfect, how can the scapegoat represent Satan?</a:t>
            </a:r>
          </a:p>
        </p:txBody>
      </p:sp>
      <p:sp>
        <p:nvSpPr>
          <p:cNvPr id="234" name="Because he used to be perfect."/>
          <p:cNvSpPr txBox="1"/>
          <p:nvPr/>
        </p:nvSpPr>
        <p:spPr>
          <a:xfrm>
            <a:off x="1905000" y="41910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Because he used to be perfect.</a:t>
            </a:r>
          </a:p>
        </p:txBody>
      </p:sp>
      <p:grpSp>
        <p:nvGrpSpPr>
          <p:cNvPr id="237" name="Group"/>
          <p:cNvGrpSpPr/>
          <p:nvPr/>
        </p:nvGrpSpPr>
        <p:grpSpPr>
          <a:xfrm>
            <a:off x="1904740" y="6505166"/>
            <a:ext cx="22453594" cy="7210834"/>
            <a:chOff x="0" y="0"/>
            <a:chExt cx="22453592" cy="7210833"/>
          </a:xfrm>
        </p:grpSpPr>
        <p:pic>
          <p:nvPicPr>
            <p:cNvPr id="235"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36"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3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4"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In what sense is “atonement” used here?"/>
          <p:cNvSpPr txBox="1"/>
          <p:nvPr>
            <p:ph type="body" sz="quarter" idx="1"/>
          </p:nvPr>
        </p:nvSpPr>
        <p:spPr>
          <a:xfrm>
            <a:off x="1904846" y="1573736"/>
            <a:ext cx="21005801" cy="1080313"/>
          </a:xfrm>
          <a:prstGeom prst="rect">
            <a:avLst/>
          </a:prstGeom>
        </p:spPr>
        <p:txBody>
          <a:bodyPr anchor="t"/>
          <a:lstStyle>
            <a:lvl1pPr marL="1270000" indent="-1270000">
              <a:lnSpc>
                <a:spcPct val="110000"/>
              </a:lnSpc>
              <a:spcBef>
                <a:spcPts val="4000"/>
              </a:spcBef>
              <a:buSzPct val="100000"/>
              <a:buAutoNum type="arabicPeriod" startAt="12"/>
              <a:defRPr i="1" sz="6400">
                <a:latin typeface="Calibri"/>
                <a:ea typeface="Calibri"/>
                <a:cs typeface="Calibri"/>
                <a:sym typeface="Calibri"/>
              </a:defRPr>
            </a:lvl1pPr>
          </a:lstStyle>
          <a:p>
            <a:pPr/>
            <a:r>
              <a:t>In what sense is “atonement” used here?</a:t>
            </a:r>
          </a:p>
        </p:txBody>
      </p:sp>
      <p:sp>
        <p:nvSpPr>
          <p:cNvPr id="240" name="God is setting all things right."/>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God is setting all things right.</a:t>
            </a:r>
          </a:p>
        </p:txBody>
      </p:sp>
      <p:grpSp>
        <p:nvGrpSpPr>
          <p:cNvPr id="243" name="Group"/>
          <p:cNvGrpSpPr/>
          <p:nvPr/>
        </p:nvGrpSpPr>
        <p:grpSpPr>
          <a:xfrm>
            <a:off x="1904740" y="6505166"/>
            <a:ext cx="22453594" cy="7210834"/>
            <a:chOff x="0" y="0"/>
            <a:chExt cx="22453592" cy="7210833"/>
          </a:xfrm>
        </p:grpSpPr>
        <p:pic>
          <p:nvPicPr>
            <p:cNvPr id="241"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42"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40">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0"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What happened in 1844?"/>
          <p:cNvSpPr txBox="1"/>
          <p:nvPr>
            <p:ph type="body" sz="quarter" idx="1"/>
          </p:nvPr>
        </p:nvSpPr>
        <p:spPr>
          <a:xfrm>
            <a:off x="1904846" y="1573736"/>
            <a:ext cx="21005801" cy="1080313"/>
          </a:xfrm>
          <a:prstGeom prst="rect">
            <a:avLst/>
          </a:prstGeom>
        </p:spPr>
        <p:txBody>
          <a:bodyPr anchor="t"/>
          <a:lstStyle>
            <a:lvl1pPr marL="1270000" indent="-1270000">
              <a:lnSpc>
                <a:spcPct val="110000"/>
              </a:lnSpc>
              <a:spcBef>
                <a:spcPts val="4000"/>
              </a:spcBef>
              <a:buSzPct val="100000"/>
              <a:buAutoNum type="arabicPeriod" startAt="13"/>
              <a:defRPr i="1" sz="6400">
                <a:latin typeface="Calibri"/>
                <a:ea typeface="Calibri"/>
                <a:cs typeface="Calibri"/>
                <a:sym typeface="Calibri"/>
              </a:defRPr>
            </a:lvl1pPr>
          </a:lstStyle>
          <a:p>
            <a:pPr/>
            <a:r>
              <a:t>What happened in 1844?</a:t>
            </a:r>
          </a:p>
        </p:txBody>
      </p:sp>
      <p:sp>
        <p:nvSpPr>
          <p:cNvPr id="246" name="The “investigative judgment” began—the final preparations for the return of Christ."/>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“investigative judgment” began—the final preparations for the return of Christ.</a:t>
            </a:r>
          </a:p>
        </p:txBody>
      </p:sp>
      <p:grpSp>
        <p:nvGrpSpPr>
          <p:cNvPr id="249" name="Group"/>
          <p:cNvGrpSpPr/>
          <p:nvPr/>
        </p:nvGrpSpPr>
        <p:grpSpPr>
          <a:xfrm>
            <a:off x="1904740" y="6505166"/>
            <a:ext cx="22453594" cy="7210834"/>
            <a:chOff x="0" y="0"/>
            <a:chExt cx="22453592" cy="7210833"/>
          </a:xfrm>
        </p:grpSpPr>
        <p:pic>
          <p:nvPicPr>
            <p:cNvPr id="247"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248"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46">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6"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TextBox 31"/>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252" name="Rectangle 1"/>
          <p:cNvSpPr/>
          <p:nvPr/>
        </p:nvSpPr>
        <p:spPr>
          <a:xfrm>
            <a:off x="5181600" y="1066800"/>
            <a:ext cx="13696442" cy="1607364"/>
          </a:xfrm>
          <a:prstGeom prst="rect">
            <a:avLst/>
          </a:prstGeom>
          <a:solidFill>
            <a:srgbClr val="FFFFFF"/>
          </a:solidFill>
          <a:ln w="50800">
            <a:solidFill>
              <a:srgbClr val="000000"/>
            </a:solidFill>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sz="10800">
                <a:ln w="19050" cap="flat">
                  <a:solidFill>
                    <a:srgbClr val="FEFEFE"/>
                  </a:solidFill>
                  <a:prstDash val="solid"/>
                  <a:round/>
                </a:ln>
                <a:solidFill>
                  <a:srgbClr val="604A7B"/>
                </a:solidFill>
                <a:effectLst>
                  <a:outerShdw sx="100000" sy="100000" kx="0" ky="0" algn="b" rotWithShape="0" blurRad="50800" dist="50800" dir="7500000">
                    <a:srgbClr val="000000">
                      <a:alpha val="35000"/>
                    </a:srgbClr>
                  </a:outerShdw>
                </a:effectLst>
                <a:latin typeface="Calibri"/>
                <a:ea typeface="Calibri"/>
                <a:cs typeface="Calibri"/>
                <a:sym typeface="Calibri"/>
              </a:defRPr>
            </a:lvl1pPr>
          </a:lstStyle>
          <a:p>
            <a:pPr/>
            <a:r>
              <a:t>The Earthly Sanctuary</a:t>
            </a:r>
          </a:p>
        </p:txBody>
      </p:sp>
      <p:sp>
        <p:nvSpPr>
          <p:cNvPr id="253"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4" name="Straight Connector 10"/>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5" name="Straight Connector 12"/>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6" name="Straight Connector 13"/>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7" name="Straight Connector 16"/>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8" name="Straight Connector 2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59" name="Straight Connector 22"/>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60" name="Straight Connector 27"/>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61" name="Straight Connector 30"/>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62" name="Straight Connector 78"/>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63" name="Rectangle 15"/>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64" name="Oval 17"/>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65" name="Rectangle 25"/>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66" name="TextBox 37"/>
          <p:cNvSpPr txBox="1"/>
          <p:nvPr/>
        </p:nvSpPr>
        <p:spPr>
          <a:xfrm>
            <a:off x="4815840" y="3352800"/>
            <a:ext cx="14599920" cy="88951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spcBef>
                <a:spcPts val="0"/>
              </a:spcBef>
              <a:defRPr b="1" sz="5600">
                <a:solidFill>
                  <a:srgbClr val="376092"/>
                </a:solidFill>
                <a:latin typeface="Calibri"/>
                <a:ea typeface="Calibri"/>
                <a:cs typeface="Calibri"/>
                <a:sym typeface="Calibri"/>
              </a:defRPr>
            </a:pPr>
            <a:r>
              <a:t>The sanctuary was both </a:t>
            </a:r>
            <a:r>
              <a:rPr i="1"/>
              <a:t>pageant</a:t>
            </a:r>
            <a:r>
              <a:t> and </a:t>
            </a:r>
            <a:r>
              <a:rPr i="1"/>
              <a:t>prophecy.</a:t>
            </a:r>
          </a:p>
        </p:txBody>
      </p:sp>
      <p:sp>
        <p:nvSpPr>
          <p:cNvPr id="267" name="TextBox 38"/>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268" name="TextBox 39"/>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269" name="TextBox 40"/>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270" name="TextBox 41"/>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271" name="TextBox 42"/>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272" name="TextBox 43"/>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273" name="TextBox 44"/>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274" name="TextBox 45"/>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275" name="TextBox 46"/>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276" name="Straight Connector 26"/>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77" name="Oval 24"/>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78" name="Rectangle 28"/>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79" name="Rectangle 47"/>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6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27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27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0" fill="hold">
                                  <p:stCondLst>
                                    <p:cond delay="0"/>
                                  </p:stCondLst>
                                  <p:iterate type="el" backwards="0">
                                    <p:tmAbs val="0"/>
                                  </p:iterate>
                                  <p:childTnLst>
                                    <p:set>
                                      <p:cBhvr>
                                        <p:cTn id="42" fill="hold"/>
                                        <p:tgtEl>
                                          <p:spTgt spid="2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4" grpId="10"/>
      <p:bldP build="whole" bldLvl="1" animBg="1" rev="0" advAuto="0" spid="268" grpId="4"/>
      <p:bldP build="whole" bldLvl="1" animBg="1" rev="0" advAuto="0" spid="251" grpId="7"/>
      <p:bldP build="whole" bldLvl="1" animBg="1" rev="0" advAuto="0" spid="273" grpId="9"/>
      <p:bldP build="whole" bldLvl="1" animBg="1" rev="0" advAuto="0" spid="271" grpId="3"/>
      <p:bldP build="whole" bldLvl="1" animBg="1" rev="0" advAuto="0" spid="269" grpId="5"/>
      <p:bldP build="whole" bldLvl="1" animBg="1" rev="0" advAuto="0" spid="270" grpId="2"/>
      <p:bldP build="whole" bldLvl="1" animBg="1" rev="0" advAuto="0" spid="272" grpId="8"/>
      <p:bldP build="whole" bldLvl="1" animBg="1" rev="0" advAuto="0" spid="275" grpId="6"/>
      <p:bldP build="whole" bldLvl="1" animBg="1" rev="0" advAuto="0" spid="267"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How do we know that the prophecies of Daniel 8 and 9 are linked?"/>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1"/>
              <a:defRPr i="1" sz="6400">
                <a:latin typeface="Calibri"/>
                <a:ea typeface="Calibri"/>
                <a:cs typeface="Calibri"/>
                <a:sym typeface="Calibri"/>
              </a:defRPr>
            </a:lvl1pPr>
          </a:lstStyle>
          <a:p>
            <a:pPr/>
            <a:r>
              <a:t>How do we know that the prophecies of Daniel 8 and 9 are linked?</a:t>
            </a:r>
          </a:p>
        </p:txBody>
      </p:sp>
      <p:sp>
        <p:nvSpPr>
          <p:cNvPr id="150" name="Daniel 8 ends with Daniel perplexed, then Gabriel comes in chapter 9 to enlighten him."/>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Daniel 8 ends with Daniel perplexed, then Gabriel comes in chapter 9 to enlighten him.</a:t>
            </a:r>
          </a:p>
        </p:txBody>
      </p:sp>
      <p:grpSp>
        <p:nvGrpSpPr>
          <p:cNvPr id="153" name="Group"/>
          <p:cNvGrpSpPr/>
          <p:nvPr/>
        </p:nvGrpSpPr>
        <p:grpSpPr>
          <a:xfrm>
            <a:off x="1904740" y="6505166"/>
            <a:ext cx="22453594" cy="7210834"/>
            <a:chOff x="0" y="0"/>
            <a:chExt cx="22453592" cy="7210833"/>
          </a:xfrm>
        </p:grpSpPr>
        <p:pic>
          <p:nvPicPr>
            <p:cNvPr id="151"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52"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0">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0"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2" name="Straight Connector 10"/>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3" name="Straight Connector 12"/>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4" name="Straight Connector 13"/>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5" name="Straight Connector 16"/>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6" name="Straight Connector 2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7" name="Straight Connector 22"/>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8" name="Straight Connector 27"/>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289" name="Rectangle 15"/>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90" name="Oval 17"/>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291" name="TextBox 36"/>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292" name="TextBox 40"/>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293" name="TextBox 41"/>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294" name="TextBox 42"/>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295" name="TextBox 43"/>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296" name="TextBox 44"/>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297" name="TextBox 45"/>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298" name="TextBox 46"/>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299" name="TextBox 47"/>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300" name="TextBox 48"/>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301" name="Rectangle 49"/>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02" name="Oval 24"/>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03" name="Rectangle 28"/>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04" name="Straight Connector 26"/>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05" name="Rectangle 25"/>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06" name="Straight Connector 78"/>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07" name="Straight Connector 30"/>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08" name="TextBox 50"/>
          <p:cNvSpPr txBox="1"/>
          <p:nvPr/>
        </p:nvSpPr>
        <p:spPr>
          <a:xfrm>
            <a:off x="6197039" y="4114800"/>
            <a:ext cx="2849683"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Justification</a:t>
            </a:r>
          </a:p>
        </p:txBody>
      </p:sp>
      <p:sp>
        <p:nvSpPr>
          <p:cNvPr id="309" name="TextBox 51"/>
          <p:cNvSpPr txBox="1"/>
          <p:nvPr/>
        </p:nvSpPr>
        <p:spPr>
          <a:xfrm>
            <a:off x="10998612" y="4114800"/>
            <a:ext cx="3217040"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Sanctification</a:t>
            </a:r>
          </a:p>
        </p:txBody>
      </p:sp>
      <p:sp>
        <p:nvSpPr>
          <p:cNvPr id="310" name="TextBox 52"/>
          <p:cNvSpPr txBox="1"/>
          <p:nvPr/>
        </p:nvSpPr>
        <p:spPr>
          <a:xfrm>
            <a:off x="15090740" y="4114800"/>
            <a:ext cx="2877712"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Glorification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5" presetID="3" grpId="1" fill="hold">
                                  <p:stCondLst>
                                    <p:cond delay="0"/>
                                  </p:stCondLst>
                                  <p:iterate type="el" backwards="0">
                                    <p:tmAbs val="0"/>
                                  </p:iterate>
                                  <p:childTnLst>
                                    <p:set>
                                      <p:cBhvr>
                                        <p:cTn id="6" fill="hold"/>
                                        <p:tgtEl>
                                          <p:spTgt spid="308"/>
                                        </p:tgtEl>
                                        <p:attrNameLst>
                                          <p:attrName>style.visibility</p:attrName>
                                        </p:attrNameLst>
                                      </p:cBhvr>
                                      <p:to>
                                        <p:strVal val="visible"/>
                                      </p:to>
                                    </p:set>
                                    <p:animEffect filter="blinds(vertical)" transition="in">
                                      <p:cBhvr>
                                        <p:cTn id="7" dur="1000"/>
                                        <p:tgtEl>
                                          <p:spTgt spid="30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5" presetID="3" grpId="2" fill="hold">
                                  <p:stCondLst>
                                    <p:cond delay="0"/>
                                  </p:stCondLst>
                                  <p:iterate type="el" backwards="0">
                                    <p:tmAbs val="0"/>
                                  </p:iterate>
                                  <p:childTnLst>
                                    <p:set>
                                      <p:cBhvr>
                                        <p:cTn id="11" fill="hold"/>
                                        <p:tgtEl>
                                          <p:spTgt spid="309"/>
                                        </p:tgtEl>
                                        <p:attrNameLst>
                                          <p:attrName>style.visibility</p:attrName>
                                        </p:attrNameLst>
                                      </p:cBhvr>
                                      <p:to>
                                        <p:strVal val="visible"/>
                                      </p:to>
                                    </p:set>
                                    <p:animEffect filter="blinds(vertical)" transition="in">
                                      <p:cBhvr>
                                        <p:cTn id="12" dur="1000"/>
                                        <p:tgtEl>
                                          <p:spTgt spid="309"/>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5" presetID="3" grpId="3" fill="hold">
                                  <p:stCondLst>
                                    <p:cond delay="0"/>
                                  </p:stCondLst>
                                  <p:iterate type="el" backwards="0">
                                    <p:tmAbs val="0"/>
                                  </p:iterate>
                                  <p:childTnLst>
                                    <p:set>
                                      <p:cBhvr>
                                        <p:cTn id="16" fill="hold"/>
                                        <p:tgtEl>
                                          <p:spTgt spid="310"/>
                                        </p:tgtEl>
                                        <p:attrNameLst>
                                          <p:attrName>style.visibility</p:attrName>
                                        </p:attrNameLst>
                                      </p:cBhvr>
                                      <p:to>
                                        <p:strVal val="visible"/>
                                      </p:to>
                                    </p:set>
                                    <p:animEffect filter="blinds(vertical)" transition="in">
                                      <p:cBhvr>
                                        <p:cTn id="17" dur="1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0" grpId="3"/>
      <p:bldP build="whole" bldLvl="1" animBg="1" rev="0" advAuto="0" spid="309" grpId="2"/>
      <p:bldP build="whole" bldLvl="1" animBg="1" rev="0" advAuto="0" spid="308"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TextBox 41"/>
          <p:cNvSpPr txBox="1"/>
          <p:nvPr/>
        </p:nvSpPr>
        <p:spPr>
          <a:xfrm>
            <a:off x="9906000" y="10515600"/>
            <a:ext cx="5486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313" name="TextBox 47"/>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314"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15" name="Straight Connector 10"/>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16" name="Straight Connector 12"/>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17" name="Straight Connector 13"/>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18" name="Straight Connector 16"/>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19" name="Straight Connector 2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20" name="Straight Connector 22"/>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21" name="Straight Connector 27"/>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22" name="Straight Connector 78"/>
          <p:cNvSpPr/>
          <p:nvPr/>
        </p:nvSpPr>
        <p:spPr>
          <a:xfrm flipH="1">
            <a:off x="10210799" y="89916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23" name="Rectangle 15"/>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24" name="Oval 17"/>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25" name="Rectangle 25"/>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26" name="Rectangle 28"/>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grpSp>
        <p:nvGrpSpPr>
          <p:cNvPr id="329" name="Right Arrow 39"/>
          <p:cNvGrpSpPr/>
          <p:nvPr/>
        </p:nvGrpSpPr>
        <p:grpSpPr>
          <a:xfrm>
            <a:off x="6096000" y="7924800"/>
            <a:ext cx="8686800" cy="969264"/>
            <a:chOff x="0" y="0"/>
            <a:chExt cx="8686800" cy="969263"/>
          </a:xfrm>
        </p:grpSpPr>
        <p:sp>
          <p:nvSpPr>
            <p:cNvPr id="327" name="Arrow"/>
            <p:cNvSpPr/>
            <p:nvPr/>
          </p:nvSpPr>
          <p:spPr>
            <a:xfrm>
              <a:off x="0" y="0"/>
              <a:ext cx="8686800" cy="969264"/>
            </a:xfrm>
            <a:prstGeom prst="rightArrow">
              <a:avLst>
                <a:gd name="adj1" fmla="val 50000"/>
                <a:gd name="adj2" fmla="val 50000"/>
              </a:avLst>
            </a:prstGeom>
            <a:solidFill>
              <a:srgbClr val="F79646"/>
            </a:solidFill>
            <a:ln w="50800" cap="flat">
              <a:solidFill>
                <a:srgbClr val="B46D33"/>
              </a:solidFill>
              <a:prstDash val="solid"/>
              <a:round/>
            </a:ln>
            <a:effectLst/>
          </p:spPr>
          <p:txBody>
            <a:bodyPr wrap="square" lIns="91439" tIns="91439" rIns="91439" bIns="91439" numCol="1" anchor="ctr">
              <a:noAutofit/>
            </a:bodyPr>
            <a:lstStyle/>
            <a:p>
              <a:pPr algn="ctr" defTabSz="1828800">
                <a:spcBef>
                  <a:spcPts val="0"/>
                </a:spcBef>
                <a:defRPr b="1" i="1" sz="3600">
                  <a:effectLst>
                    <a:outerShdw sx="100000" sy="100000" kx="0" ky="0" algn="b" rotWithShape="0" blurRad="50800" dist="50800" dir="5400000">
                      <a:srgbClr val="000000"/>
                    </a:outerShdw>
                  </a:effectLst>
                  <a:latin typeface="Calibri"/>
                  <a:ea typeface="Calibri"/>
                  <a:cs typeface="Calibri"/>
                  <a:sym typeface="Calibri"/>
                </a:defRPr>
              </a:pPr>
            </a:p>
          </p:txBody>
        </p:sp>
        <p:sp>
          <p:nvSpPr>
            <p:cNvPr id="328" name="Daily"/>
            <p:cNvSpPr txBox="1"/>
            <p:nvPr/>
          </p:nvSpPr>
          <p:spPr>
            <a:xfrm>
              <a:off x="116840" y="164244"/>
              <a:ext cx="8210804" cy="6407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algn="ctr" defTabSz="1828800">
                <a:spcBef>
                  <a:spcPts val="0"/>
                </a:spcBef>
                <a:defRPr b="1" i="1" sz="3600">
                  <a:effectLst>
                    <a:outerShdw sx="100000" sy="100000" kx="0" ky="0" algn="b" rotWithShape="0" blurRad="50800" dist="50800" dir="5400000">
                      <a:srgbClr val="000000"/>
                    </a:outerShdw>
                  </a:effectLst>
                  <a:latin typeface="Calibri"/>
                  <a:ea typeface="Calibri"/>
                  <a:cs typeface="Calibri"/>
                  <a:sym typeface="Calibri"/>
                </a:defRPr>
              </a:lvl1pPr>
            </a:lstStyle>
            <a:p>
              <a:pPr/>
              <a:r>
                <a:t>Daily</a:t>
              </a:r>
            </a:p>
          </p:txBody>
        </p:sp>
      </p:grpSp>
      <p:sp>
        <p:nvSpPr>
          <p:cNvPr id="330" name="TextBox 42"/>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331" name="TextBox 43"/>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332" name="TextBox 44"/>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333" name="TextBox 45"/>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334" name="TextBox 46"/>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335" name="TextBox 48"/>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336" name="TextBox 49"/>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337" name="TextBox 50"/>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338" name="Rectangle 51"/>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39" name="Oval 24"/>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grpSp>
        <p:nvGrpSpPr>
          <p:cNvPr id="342" name="Right Arrow 40"/>
          <p:cNvGrpSpPr/>
          <p:nvPr/>
        </p:nvGrpSpPr>
        <p:grpSpPr>
          <a:xfrm>
            <a:off x="14935200" y="7924800"/>
            <a:ext cx="2743200" cy="969264"/>
            <a:chOff x="0" y="0"/>
            <a:chExt cx="2743200" cy="969263"/>
          </a:xfrm>
        </p:grpSpPr>
        <p:sp>
          <p:nvSpPr>
            <p:cNvPr id="340" name="Arrow"/>
            <p:cNvSpPr/>
            <p:nvPr/>
          </p:nvSpPr>
          <p:spPr>
            <a:xfrm>
              <a:off x="0" y="0"/>
              <a:ext cx="2743200" cy="969264"/>
            </a:xfrm>
            <a:prstGeom prst="rightArrow">
              <a:avLst>
                <a:gd name="adj1" fmla="val 50000"/>
                <a:gd name="adj2" fmla="val 50000"/>
              </a:avLst>
            </a:prstGeom>
            <a:solidFill>
              <a:srgbClr val="F79646"/>
            </a:solidFill>
            <a:ln w="50800" cap="flat">
              <a:solidFill>
                <a:srgbClr val="B46D33"/>
              </a:solidFill>
              <a:prstDash val="solid"/>
              <a:round/>
            </a:ln>
            <a:effectLst/>
          </p:spPr>
          <p:txBody>
            <a:bodyPr wrap="square" lIns="91439" tIns="91439" rIns="91439" bIns="91439" numCol="1" anchor="ctr">
              <a:noAutofit/>
            </a:bodyPr>
            <a:lstStyle/>
            <a:p>
              <a:pPr algn="ctr" defTabSz="1828800">
                <a:spcBef>
                  <a:spcPts val="0"/>
                </a:spcBef>
                <a:defRPr b="1" i="1" sz="3600">
                  <a:effectLst>
                    <a:outerShdw sx="100000" sy="100000" kx="0" ky="0" algn="b" rotWithShape="0" blurRad="50800" dist="50800" dir="5400000">
                      <a:srgbClr val="000000"/>
                    </a:outerShdw>
                  </a:effectLst>
                  <a:latin typeface="Calibri"/>
                  <a:ea typeface="Calibri"/>
                  <a:cs typeface="Calibri"/>
                  <a:sym typeface="Calibri"/>
                </a:defRPr>
              </a:pPr>
            </a:p>
          </p:txBody>
        </p:sp>
        <p:sp>
          <p:nvSpPr>
            <p:cNvPr id="341" name="Yearly"/>
            <p:cNvSpPr txBox="1"/>
            <p:nvPr/>
          </p:nvSpPr>
          <p:spPr>
            <a:xfrm>
              <a:off x="116840" y="164244"/>
              <a:ext cx="2267205" cy="6407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algn="ctr" defTabSz="1828800">
                <a:spcBef>
                  <a:spcPts val="0"/>
                </a:spcBef>
                <a:defRPr b="1" i="1" sz="3600">
                  <a:effectLst>
                    <a:outerShdw sx="100000" sy="100000" kx="0" ky="0" algn="b" rotWithShape="0" blurRad="50800" dist="50800" dir="5400000">
                      <a:srgbClr val="000000"/>
                    </a:outerShdw>
                  </a:effectLst>
                  <a:latin typeface="Calibri"/>
                  <a:ea typeface="Calibri"/>
                  <a:cs typeface="Calibri"/>
                  <a:sym typeface="Calibri"/>
                </a:defRPr>
              </a:lvl1pPr>
            </a:lstStyle>
            <a:p>
              <a:pPr/>
              <a:r>
                <a:t>Yearly</a:t>
              </a:r>
            </a:p>
          </p:txBody>
        </p:sp>
      </p:grpSp>
      <p:sp>
        <p:nvSpPr>
          <p:cNvPr id="343" name="Straight Connector 30"/>
          <p:cNvSpPr/>
          <p:nvPr/>
        </p:nvSpPr>
        <p:spPr>
          <a:xfrm>
            <a:off x="10210800" y="11125200"/>
            <a:ext cx="7772400" cy="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44" name="Straight Connector 26"/>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45" name="TextBox 52"/>
          <p:cNvSpPr txBox="1"/>
          <p:nvPr/>
        </p:nvSpPr>
        <p:spPr>
          <a:xfrm>
            <a:off x="6197039" y="4114800"/>
            <a:ext cx="2849683"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Justification</a:t>
            </a:r>
          </a:p>
        </p:txBody>
      </p:sp>
      <p:sp>
        <p:nvSpPr>
          <p:cNvPr id="346" name="TextBox 53"/>
          <p:cNvSpPr txBox="1"/>
          <p:nvPr/>
        </p:nvSpPr>
        <p:spPr>
          <a:xfrm>
            <a:off x="10998612" y="4114800"/>
            <a:ext cx="3217040"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Sanctification</a:t>
            </a:r>
          </a:p>
        </p:txBody>
      </p:sp>
      <p:sp>
        <p:nvSpPr>
          <p:cNvPr id="347" name="TextBox 54"/>
          <p:cNvSpPr txBox="1"/>
          <p:nvPr/>
        </p:nvSpPr>
        <p:spPr>
          <a:xfrm>
            <a:off x="15090740" y="4114800"/>
            <a:ext cx="2877712" cy="792480"/>
          </a:xfrm>
          <a:prstGeom prst="rect">
            <a:avLst/>
          </a:prstGeom>
          <a:solidFill>
            <a:srgbClr val="B7DEE8"/>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sz="4000">
                <a:solidFill>
                  <a:srgbClr val="1F497D"/>
                </a:solidFill>
                <a:latin typeface="AR BLANCA"/>
                <a:ea typeface="AR BLANCA"/>
                <a:cs typeface="AR BLANCA"/>
                <a:sym typeface="AR BLANCA"/>
              </a:defRPr>
            </a:lvl1pPr>
          </a:lstStyle>
          <a:p>
            <a:pPr/>
            <a:r>
              <a:t>Glorification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29"/>
                                        </p:tgtEl>
                                        <p:attrNameLst>
                                          <p:attrName>style.visibility</p:attrName>
                                        </p:attrNameLst>
                                      </p:cBhvr>
                                      <p:to>
                                        <p:strVal val="visible"/>
                                      </p:to>
                                    </p:set>
                                    <p:anim calcmode="lin" valueType="num">
                                      <p:cBhvr>
                                        <p:cTn id="7" dur="1000" fill="hold"/>
                                        <p:tgtEl>
                                          <p:spTgt spid="329"/>
                                        </p:tgtEl>
                                        <p:attrNameLst>
                                          <p:attrName>ppt_x</p:attrName>
                                        </p:attrNameLst>
                                      </p:cBhvr>
                                      <p:tavLst>
                                        <p:tav tm="0">
                                          <p:val>
                                            <p:strVal val="0-#ppt_w/2"/>
                                          </p:val>
                                        </p:tav>
                                        <p:tav tm="100000">
                                          <p:val>
                                            <p:strVal val="#ppt_x"/>
                                          </p:val>
                                        </p:tav>
                                      </p:tavLst>
                                    </p:anim>
                                    <p:anim calcmode="lin" valueType="num">
                                      <p:cBhvr>
                                        <p:cTn id="8" dur="1000" fill="hold"/>
                                        <p:tgtEl>
                                          <p:spTgt spid="3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342"/>
                                        </p:tgtEl>
                                        <p:attrNameLst>
                                          <p:attrName>style.visibility</p:attrName>
                                        </p:attrNameLst>
                                      </p:cBhvr>
                                      <p:to>
                                        <p:strVal val="visible"/>
                                      </p:to>
                                    </p:set>
                                    <p:anim calcmode="lin" valueType="num">
                                      <p:cBhvr>
                                        <p:cTn id="13" dur="1000" fill="hold"/>
                                        <p:tgtEl>
                                          <p:spTgt spid="342"/>
                                        </p:tgtEl>
                                        <p:attrNameLst>
                                          <p:attrName>ppt_x</p:attrName>
                                        </p:attrNameLst>
                                      </p:cBhvr>
                                      <p:tavLst>
                                        <p:tav tm="0">
                                          <p:val>
                                            <p:strVal val="0-#ppt_w/2"/>
                                          </p:val>
                                        </p:tav>
                                        <p:tav tm="100000">
                                          <p:val>
                                            <p:strVal val="#ppt_x"/>
                                          </p:val>
                                        </p:tav>
                                      </p:tavLst>
                                    </p:anim>
                                    <p:anim calcmode="lin" valueType="num">
                                      <p:cBhvr>
                                        <p:cTn id="14" dur="1000" fill="hold"/>
                                        <p:tgtEl>
                                          <p:spTgt spid="3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2" grpId="2"/>
      <p:bldP build="whole" bldLvl="1" animBg="1" rev="0" advAuto="0" spid="329"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0"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1"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2"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3"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4"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5"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6"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7"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58"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59"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60"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61"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62"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63"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“And he said to me, ‘For two thousand three hundred days; then the sanctuary shall be cleansed.’” – Dan. 8:14</a:t>
            </a:r>
          </a:p>
        </p:txBody>
      </p:sp>
      <p:sp>
        <p:nvSpPr>
          <p:cNvPr id="364"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365" name="TextBox 34"/>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366" name="TextBox 35"/>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367" name="TextBox 36"/>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368" name="TextBox 37"/>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369" name="TextBox 38"/>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370" name="TextBox 39"/>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371" name="TextBox 40"/>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372" name="TextBox 41"/>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373" name="TextBox 42"/>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374" name="TextBox 43"/>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375" name="Rectangle 44"/>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76"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7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78"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4"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1"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2"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3"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4"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5"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6"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7"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8"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389"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90"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391"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spcBef>
                <a:spcPts val="0"/>
              </a:spcBef>
              <a:defRPr b="1" i="1">
                <a:solidFill>
                  <a:srgbClr val="000000"/>
                </a:solidFill>
                <a:latin typeface="Calibri"/>
                <a:ea typeface="Calibri"/>
                <a:cs typeface="Calibri"/>
                <a:sym typeface="Calibri"/>
              </a:defRPr>
            </a:pPr>
            <a:r>
              <a:t>“Understand, son of man, that the vision refers to the </a:t>
            </a:r>
            <a:r>
              <a:rPr u="sng"/>
              <a:t>time of the end</a:t>
            </a:r>
            <a:r>
              <a:t>.” – Dan. 8:17</a:t>
            </a:r>
          </a:p>
        </p:txBody>
      </p:sp>
      <p:sp>
        <p:nvSpPr>
          <p:cNvPr id="392"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393" name="TextBox 34"/>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394" name="TextBox 35"/>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395" name="TextBox 36"/>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396" name="TextBox 37"/>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397" name="TextBox 38"/>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398" name="TextBox 39"/>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399" name="TextBox 40"/>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400" name="TextBox 41"/>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401" name="TextBox 42"/>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402" name="TextBox 43"/>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403" name="Rectangle 44"/>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04"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05"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06"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07"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08"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09"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2"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3"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4"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5"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6"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7"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8"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19"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20"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21"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22"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“Seventy weeks are determined [cut off] for your people. . . .” – Dan. 9:24</a:t>
            </a:r>
          </a:p>
        </p:txBody>
      </p:sp>
      <p:sp>
        <p:nvSpPr>
          <p:cNvPr id="423"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424"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425" name="TextBox 35"/>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426" name="TextBox 36"/>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427" name="TextBox 37"/>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428" name="TextBox 38"/>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429" name="TextBox 39"/>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430" name="TextBox 40"/>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431" name="TextBox 41"/>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432" name="TextBox 42"/>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433" name="TextBox 43"/>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434" name="TextBox 44"/>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435" name="Rectangle 45"/>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36"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3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38"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39"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40"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4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3"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4"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5"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6"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7"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8"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49"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50"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51"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52"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53"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54"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55"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“Know therefore and understand, that from the going forth of the command to restore and build Jerusalem . . .” – Dan. 9:25</a:t>
            </a:r>
          </a:p>
        </p:txBody>
      </p:sp>
      <p:sp>
        <p:nvSpPr>
          <p:cNvPr id="456"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457"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458"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459" name="TextBox 36"/>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460" name="TextBox 37"/>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461" name="TextBox 38"/>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462" name="TextBox 39"/>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463" name="TextBox 40"/>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464" name="TextBox 41"/>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465" name="TextBox 42"/>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466" name="TextBox 43"/>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467" name="TextBox 44"/>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468" name="TextBox 45"/>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469"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0"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2"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73" name="Rectangle 46"/>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74"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8"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6"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7"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8"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79"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0"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1"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2"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3"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4"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485"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86"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487"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“Until Messiah the Prince, there shall be seven weeks and sixty-two weeks . . .” – Dan. 9:25</a:t>
            </a:r>
          </a:p>
        </p:txBody>
      </p:sp>
      <p:sp>
        <p:nvSpPr>
          <p:cNvPr id="488"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489"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490"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491"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492" name="TextBox 36"/>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493" name="TextBox 38"/>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494" name="TextBox 39"/>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495" name="TextBox 40"/>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496" name="TextBox 41"/>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497" name="TextBox 42"/>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498" name="TextBox 43"/>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499" name="TextBox 44"/>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500" name="TextBox 45"/>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501" name="TextBox 46"/>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502" name="Rectangle 47"/>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03"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04"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05"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06"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0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08"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1"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0"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1"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2"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3"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4"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5"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6"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7"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8"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19"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20"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21"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“Now in the fifteenth year of the reign of Tiberius Caesar . . .” – Luke 3:1</a:t>
            </a:r>
          </a:p>
        </p:txBody>
      </p:sp>
      <p:sp>
        <p:nvSpPr>
          <p:cNvPr id="522"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523"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524"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525" name="TextBox 48"/>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526" name="TextBox 49"/>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527" name="TextBox 50"/>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528" name="TextBox 51"/>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529" name="TextBox 52"/>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530" name="TextBox 53"/>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531" name="TextBox 54"/>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532" name="TextBox 55"/>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533" name="TextBox 56"/>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534" name="TextBox 57"/>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535" name="Rectangle 58"/>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36"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3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38"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39"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40"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4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42" name="TextBox 59"/>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4"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45" name="TextBox 38"/>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546"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47"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48"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49"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50"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51"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52"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53"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54"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55"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56"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“And after the sixty-two weeks Messiah shall be cut off, but not for Himself.” – Dan. 9:26</a:t>
            </a:r>
          </a:p>
        </p:txBody>
      </p:sp>
      <p:sp>
        <p:nvSpPr>
          <p:cNvPr id="557"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558"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559"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560" name="TextBox 36"/>
          <p:cNvSpPr txBox="1"/>
          <p:nvPr/>
        </p:nvSpPr>
        <p:spPr>
          <a:xfrm>
            <a:off x="7162800" y="4572000"/>
            <a:ext cx="24384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 AD</a:t>
            </a:r>
          </a:p>
        </p:txBody>
      </p:sp>
      <p:sp>
        <p:nvSpPr>
          <p:cNvPr id="561" name="TextBox 37"/>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562" name="TextBox 39"/>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563" name="TextBox 40"/>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564" name="TextBox 41"/>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565" name="TextBox 42"/>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566" name="TextBox 43"/>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567" name="TextBox 44"/>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568" name="TextBox 45"/>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569" name="TextBox 46"/>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570" name="TextBox 47"/>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571" name="Rectangle 48"/>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72"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73"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74"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75"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76"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7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60"/>
                                        </p:tgtEl>
                                        <p:attrNameLst>
                                          <p:attrName>style.visibility</p:attrName>
                                        </p:attrNameLst>
                                      </p:cBhvr>
                                      <p:to>
                                        <p:strVal val="visible"/>
                                      </p:to>
                                    </p:set>
                                    <p:animEffect filter="fade" transition="in">
                                      <p:cBhvr>
                                        <p:cTn id="7" dur="10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0"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9" name="TextBox 41"/>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580"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1" name="TextBox 40"/>
          <p:cNvSpPr txBox="1"/>
          <p:nvPr/>
        </p:nvSpPr>
        <p:spPr>
          <a:xfrm>
            <a:off x="7162800" y="4572000"/>
            <a:ext cx="24384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 AD</a:t>
            </a:r>
          </a:p>
        </p:txBody>
      </p:sp>
      <p:sp>
        <p:nvSpPr>
          <p:cNvPr id="582"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3"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4"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5"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6"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7"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8"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89"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590"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91"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592"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“In the middle of the week He shall bring an end to sacrifice and offering.” – Dan. 9:27</a:t>
            </a:r>
          </a:p>
        </p:txBody>
      </p:sp>
      <p:sp>
        <p:nvSpPr>
          <p:cNvPr id="593"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594"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595"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596"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597" name="TextBox 37"/>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598" name="TextBox 39"/>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599" name="TextBox 42"/>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600" name="TextBox 43"/>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601" name="TextBox 44"/>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602" name="TextBox 45"/>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603" name="TextBox 46"/>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604" name="TextBox 47"/>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605" name="TextBox 48"/>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606" name="Rectangle 49"/>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07" name="Down Arrow 38"/>
          <p:cNvSpPr/>
          <p:nvPr/>
        </p:nvSpPr>
        <p:spPr>
          <a:xfrm rot="1353875">
            <a:off x="7287907" y="5187376"/>
            <a:ext cx="661933" cy="3167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343"/>
                </a:moveTo>
                <a:lnTo>
                  <a:pt x="5400" y="19343"/>
                </a:lnTo>
                <a:lnTo>
                  <a:pt x="5400" y="0"/>
                </a:lnTo>
                <a:lnTo>
                  <a:pt x="16200" y="0"/>
                </a:lnTo>
                <a:lnTo>
                  <a:pt x="16200" y="19343"/>
                </a:lnTo>
                <a:lnTo>
                  <a:pt x="21600" y="19343"/>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08"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09"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10"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1"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2"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3"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96"/>
                                        </p:tgtEl>
                                        <p:attrNameLst>
                                          <p:attrName>style.visibility</p:attrName>
                                        </p:attrNameLst>
                                      </p:cBhvr>
                                      <p:to>
                                        <p:strVal val="visible"/>
                                      </p:to>
                                    </p:set>
                                    <p:animEffect filter="fade" transition="in">
                                      <p:cBhvr>
                                        <p:cTn id="7" dur="1000"/>
                                        <p:tgtEl>
                                          <p:spTgt spid="59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1" presetID="2" grpId="2" fill="hold">
                                  <p:stCondLst>
                                    <p:cond delay="0"/>
                                  </p:stCondLst>
                                  <p:iterate type="el" backwards="0">
                                    <p:tmAbs val="0"/>
                                  </p:iterate>
                                  <p:childTnLst>
                                    <p:set>
                                      <p:cBhvr>
                                        <p:cTn id="11" fill="hold"/>
                                        <p:tgtEl>
                                          <p:spTgt spid="607"/>
                                        </p:tgtEl>
                                        <p:attrNameLst>
                                          <p:attrName>style.visibility</p:attrName>
                                        </p:attrNameLst>
                                      </p:cBhvr>
                                      <p:to>
                                        <p:strVal val="visible"/>
                                      </p:to>
                                    </p:set>
                                    <p:anim calcmode="lin" valueType="num">
                                      <p:cBhvr>
                                        <p:cTn id="12" dur="1000" fill="hold"/>
                                        <p:tgtEl>
                                          <p:spTgt spid="607"/>
                                        </p:tgtEl>
                                        <p:attrNameLst>
                                          <p:attrName>ppt_x</p:attrName>
                                        </p:attrNameLst>
                                      </p:cBhvr>
                                      <p:tavLst>
                                        <p:tav tm="0">
                                          <p:val>
                                            <p:strVal val="#ppt_x"/>
                                          </p:val>
                                        </p:tav>
                                        <p:tav tm="100000">
                                          <p:val>
                                            <p:strVal val="#ppt_x"/>
                                          </p:val>
                                        </p:tav>
                                      </p:tavLst>
                                    </p:anim>
                                    <p:anim calcmode="lin" valueType="num">
                                      <p:cBhvr>
                                        <p:cTn id="13" dur="1000" fill="hold"/>
                                        <p:tgtEl>
                                          <p:spTgt spid="60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96" grpId="1"/>
      <p:bldP build="whole" bldLvl="1" animBg="1" rev="0" advAuto="0" spid="607"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What strange figures appear at first, and what do they represent?"/>
          <p:cNvSpPr txBox="1"/>
          <p:nvPr>
            <p:ph type="body" sz="quarter" idx="1"/>
          </p:nvPr>
        </p:nvSpPr>
        <p:spPr>
          <a:xfrm>
            <a:off x="1904740" y="1573763"/>
            <a:ext cx="21005801" cy="2200568"/>
          </a:xfrm>
          <a:prstGeom prst="rect">
            <a:avLst/>
          </a:prstGeom>
        </p:spPr>
        <p:txBody>
          <a:bodyPr anchor="t"/>
          <a:lstStyle>
            <a:lvl1pPr marL="1270000" indent="-1270000">
              <a:lnSpc>
                <a:spcPct val="110000"/>
              </a:lnSpc>
              <a:spcBef>
                <a:spcPts val="4000"/>
              </a:spcBef>
              <a:buSzPct val="100000"/>
              <a:buAutoNum type="arabicPeriod" startAt="2"/>
              <a:defRPr i="1" sz="6400">
                <a:latin typeface="Calibri"/>
                <a:ea typeface="Calibri"/>
                <a:cs typeface="Calibri"/>
                <a:sym typeface="Calibri"/>
              </a:defRPr>
            </a:lvl1pPr>
          </a:lstStyle>
          <a:p>
            <a:pPr/>
            <a:r>
              <a:t>What strange figures appear at first, and what do they represent?</a:t>
            </a:r>
          </a:p>
        </p:txBody>
      </p:sp>
      <p:sp>
        <p:nvSpPr>
          <p:cNvPr id="156" name="The ram for Persia, the goat for Greece, and the little horn for Rome."/>
          <p:cNvSpPr txBox="1"/>
          <p:nvPr/>
        </p:nvSpPr>
        <p:spPr>
          <a:xfrm>
            <a:off x="1904740" y="4191000"/>
            <a:ext cx="21005801"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ram for Persia, the goat for Greece, and the little horn for Rome.</a:t>
            </a:r>
          </a:p>
        </p:txBody>
      </p:sp>
      <p:grpSp>
        <p:nvGrpSpPr>
          <p:cNvPr id="159" name="Group"/>
          <p:cNvGrpSpPr/>
          <p:nvPr/>
        </p:nvGrpSpPr>
        <p:grpSpPr>
          <a:xfrm>
            <a:off x="1904740" y="6505166"/>
            <a:ext cx="22453594" cy="7210834"/>
            <a:chOff x="0" y="0"/>
            <a:chExt cx="22453592" cy="7210833"/>
          </a:xfrm>
        </p:grpSpPr>
        <p:pic>
          <p:nvPicPr>
            <p:cNvPr id="157"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58"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6">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6"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5" name="TextBox 41"/>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616"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7"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8"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19"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0"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1"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2"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3"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4"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25"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26"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27" name="TextBox 32"/>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“And behold, the veil of the temple was torn in two from top to bottom.” – Matt. 27:51</a:t>
            </a:r>
          </a:p>
        </p:txBody>
      </p:sp>
      <p:sp>
        <p:nvSpPr>
          <p:cNvPr id="628"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629"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630"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631"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632"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633" name="TextBox 39"/>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634" name="TextBox 40"/>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635" name="TextBox 42"/>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636" name="TextBox 43"/>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637" name="TextBox 44"/>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638" name="TextBox 45"/>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639" name="TextBox 46"/>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640" name="TextBox 47"/>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641" name="TextBox 48"/>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642" name="Rectangle 49"/>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43" name="Down Arrow 38"/>
          <p:cNvSpPr/>
          <p:nvPr/>
        </p:nvSpPr>
        <p:spPr>
          <a:xfrm rot="1353875">
            <a:off x="7287907" y="5187376"/>
            <a:ext cx="661933" cy="3167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343"/>
                </a:moveTo>
                <a:lnTo>
                  <a:pt x="5400" y="19343"/>
                </a:lnTo>
                <a:lnTo>
                  <a:pt x="5400" y="0"/>
                </a:lnTo>
                <a:lnTo>
                  <a:pt x="16200" y="0"/>
                </a:lnTo>
                <a:lnTo>
                  <a:pt x="16200" y="19343"/>
                </a:lnTo>
                <a:lnTo>
                  <a:pt x="21600" y="19343"/>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44"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45"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46"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47"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48"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49"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1" name="TextBox 43"/>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652"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3"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4"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5"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6"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7"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8"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59"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60"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61"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62"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63" name="TextBox 32"/>
          <p:cNvSpPr txBox="1"/>
          <p:nvPr/>
        </p:nvSpPr>
        <p:spPr>
          <a:xfrm>
            <a:off x="4206240" y="457200"/>
            <a:ext cx="15819120" cy="22962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“For Christ has not entered into holy places made with hands, which are copies of the true, but into heaven itself, now to appear in the presence of God for us.” – Heb. 9:24</a:t>
            </a:r>
          </a:p>
        </p:txBody>
      </p:sp>
      <p:sp>
        <p:nvSpPr>
          <p:cNvPr id="664"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665"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666"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667"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668"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669" name="TextBox 41"/>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670" name="TextBox 42"/>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671" name="TextBox 44"/>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672" name="TextBox 45"/>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673" name="TextBox 46"/>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674" name="TextBox 47"/>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675" name="TextBox 48"/>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676" name="TextBox 49"/>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677" name="TextBox 50"/>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678" name="Rectangle 51"/>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79" name="Down Arrow 39"/>
          <p:cNvSpPr/>
          <p:nvPr/>
        </p:nvSpPr>
        <p:spPr>
          <a:xfrm rot="18403500">
            <a:off x="10193084" y="4090006"/>
            <a:ext cx="661933" cy="599200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0407"/>
                </a:moveTo>
                <a:lnTo>
                  <a:pt x="5400" y="20407"/>
                </a:lnTo>
                <a:lnTo>
                  <a:pt x="5400" y="0"/>
                </a:lnTo>
                <a:lnTo>
                  <a:pt x="16200" y="0"/>
                </a:lnTo>
                <a:lnTo>
                  <a:pt x="16200" y="20407"/>
                </a:lnTo>
                <a:lnTo>
                  <a:pt x="21600" y="20407"/>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80" name="Down Arrow 38"/>
          <p:cNvSpPr/>
          <p:nvPr/>
        </p:nvSpPr>
        <p:spPr>
          <a:xfrm rot="1353875">
            <a:off x="7287907" y="5187376"/>
            <a:ext cx="661933" cy="3167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343"/>
                </a:moveTo>
                <a:lnTo>
                  <a:pt x="5400" y="19343"/>
                </a:lnTo>
                <a:lnTo>
                  <a:pt x="5400" y="0"/>
                </a:lnTo>
                <a:lnTo>
                  <a:pt x="16200" y="0"/>
                </a:lnTo>
                <a:lnTo>
                  <a:pt x="16200" y="19343"/>
                </a:lnTo>
                <a:lnTo>
                  <a:pt x="21600" y="19343"/>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8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82"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83"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84"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85"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686"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679"/>
                                        </p:tgtEl>
                                        <p:attrNameLst>
                                          <p:attrName>style.visibility</p:attrName>
                                        </p:attrNameLst>
                                      </p:cBhvr>
                                      <p:to>
                                        <p:strVal val="visible"/>
                                      </p:to>
                                    </p:set>
                                    <p:anim calcmode="lin" valueType="num">
                                      <p:cBhvr>
                                        <p:cTn id="7" dur="1000" fill="hold"/>
                                        <p:tgtEl>
                                          <p:spTgt spid="679"/>
                                        </p:tgtEl>
                                        <p:attrNameLst>
                                          <p:attrName>ppt_x</p:attrName>
                                        </p:attrNameLst>
                                      </p:cBhvr>
                                      <p:tavLst>
                                        <p:tav tm="0">
                                          <p:val>
                                            <p:strVal val="#ppt_x"/>
                                          </p:val>
                                        </p:tav>
                                        <p:tav tm="100000">
                                          <p:val>
                                            <p:strVal val="#ppt_x"/>
                                          </p:val>
                                        </p:tav>
                                      </p:tavLst>
                                    </p:anim>
                                    <p:anim calcmode="lin" valueType="num">
                                      <p:cBhvr>
                                        <p:cTn id="8" dur="1000" fill="hold"/>
                                        <p:tgtEl>
                                          <p:spTgt spid="6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9"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8" name="TextBox 49"/>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689" name="TextBox 45"/>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690"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1"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2"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3"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4"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5"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6"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7"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8"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699"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00"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01"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02"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703"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704"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705"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706"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707" name="TextBox 42"/>
          <p:cNvSpPr txBox="1"/>
          <p:nvPr/>
        </p:nvSpPr>
        <p:spPr>
          <a:xfrm>
            <a:off x="3596640" y="457200"/>
            <a:ext cx="17190720" cy="193766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“Then Paul and Barnabas grew bold and said, ‘It was necessary that the word of God should be spoken to you first; but since you reject it, and judge yourselves unworthy of everlasting life, behold, we turn to the Gentiles.’” – Acts 13:46</a:t>
            </a:r>
          </a:p>
        </p:txBody>
      </p:sp>
      <p:sp>
        <p:nvSpPr>
          <p:cNvPr id="708" name="Down Arrow 43"/>
          <p:cNvSpPr/>
          <p:nvPr/>
        </p:nvSpPr>
        <p:spPr>
          <a:xfrm rot="14573713">
            <a:off x="11656211" y="906664"/>
            <a:ext cx="661933" cy="5590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0321"/>
                </a:moveTo>
                <a:lnTo>
                  <a:pt x="5400" y="20321"/>
                </a:lnTo>
                <a:lnTo>
                  <a:pt x="5400" y="0"/>
                </a:lnTo>
                <a:lnTo>
                  <a:pt x="16200" y="0"/>
                </a:lnTo>
                <a:lnTo>
                  <a:pt x="16200" y="20321"/>
                </a:lnTo>
                <a:lnTo>
                  <a:pt x="21600" y="20321"/>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09" name="TextBox 40"/>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710" name="TextBox 44"/>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711" name="TextBox 46"/>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712" name="TextBox 47"/>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713" name="TextBox 48"/>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714" name="TextBox 50"/>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715" name="TextBox 51"/>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716" name="TextBox 52"/>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717" name="Rectangle 53"/>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18" name="Down Arrow 38"/>
          <p:cNvSpPr/>
          <p:nvPr/>
        </p:nvSpPr>
        <p:spPr>
          <a:xfrm rot="1353875">
            <a:off x="7287907" y="5187376"/>
            <a:ext cx="661933" cy="3167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343"/>
                </a:moveTo>
                <a:lnTo>
                  <a:pt x="5400" y="19343"/>
                </a:lnTo>
                <a:lnTo>
                  <a:pt x="5400" y="0"/>
                </a:lnTo>
                <a:lnTo>
                  <a:pt x="16200" y="0"/>
                </a:lnTo>
                <a:lnTo>
                  <a:pt x="16200" y="19343"/>
                </a:lnTo>
                <a:lnTo>
                  <a:pt x="21600" y="19343"/>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19" name="Down Arrow 39"/>
          <p:cNvSpPr/>
          <p:nvPr/>
        </p:nvSpPr>
        <p:spPr>
          <a:xfrm rot="18403500">
            <a:off x="10193084" y="4090006"/>
            <a:ext cx="661933" cy="599200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0407"/>
                </a:moveTo>
                <a:lnTo>
                  <a:pt x="5400" y="20407"/>
                </a:lnTo>
                <a:lnTo>
                  <a:pt x="5400" y="0"/>
                </a:lnTo>
                <a:lnTo>
                  <a:pt x="16200" y="0"/>
                </a:lnTo>
                <a:lnTo>
                  <a:pt x="16200" y="20407"/>
                </a:lnTo>
                <a:lnTo>
                  <a:pt x="21600" y="20407"/>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20"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21"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22"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23"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24"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708"/>
                                        </p:tgtEl>
                                        <p:attrNameLst>
                                          <p:attrName>style.visibility</p:attrName>
                                        </p:attrNameLst>
                                      </p:cBhvr>
                                      <p:to>
                                        <p:strVal val="visible"/>
                                      </p:to>
                                    </p:set>
                                    <p:anim calcmode="lin" valueType="num">
                                      <p:cBhvr>
                                        <p:cTn id="7" dur="1000" fill="hold"/>
                                        <p:tgtEl>
                                          <p:spTgt spid="708"/>
                                        </p:tgtEl>
                                        <p:attrNameLst>
                                          <p:attrName>ppt_x</p:attrName>
                                        </p:attrNameLst>
                                      </p:cBhvr>
                                      <p:tavLst>
                                        <p:tav tm="0">
                                          <p:val>
                                            <p:strVal val="#ppt_x"/>
                                          </p:val>
                                        </p:tav>
                                        <p:tav tm="100000">
                                          <p:val>
                                            <p:strVal val="#ppt_x"/>
                                          </p:val>
                                        </p:tav>
                                      </p:tavLst>
                                    </p:anim>
                                    <p:anim calcmode="lin" valueType="num">
                                      <p:cBhvr>
                                        <p:cTn id="8" dur="1000" fill="hold"/>
                                        <p:tgtEl>
                                          <p:spTgt spid="70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08"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6" name="TextBox 48"/>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727"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28"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29"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0"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1"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2"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3"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4"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5"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36"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37"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38" name="Rectangle 24"/>
          <p:cNvSpPr/>
          <p:nvPr/>
        </p:nvSpPr>
        <p:spPr>
          <a:xfrm>
            <a:off x="12039600" y="99060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39"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740"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741"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742"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743"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744" name="TextBox 40"/>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“For two thousand three hundred days; then the sanctuary shall be cleansed.” – Dan. 8:14</a:t>
            </a:r>
          </a:p>
        </p:txBody>
      </p:sp>
      <p:sp>
        <p:nvSpPr>
          <p:cNvPr id="745" name="TextBox 44"/>
          <p:cNvSpPr txBox="1"/>
          <p:nvPr/>
        </p:nvSpPr>
        <p:spPr>
          <a:xfrm>
            <a:off x="10210800" y="2743200"/>
            <a:ext cx="9906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1810 years</a:t>
            </a:r>
          </a:p>
        </p:txBody>
      </p:sp>
      <p:sp>
        <p:nvSpPr>
          <p:cNvPr id="746" name="TextBox 45"/>
          <p:cNvSpPr txBox="1"/>
          <p:nvPr/>
        </p:nvSpPr>
        <p:spPr>
          <a:xfrm>
            <a:off x="17830800" y="4419600"/>
            <a:ext cx="2286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1844 AD</a:t>
            </a:r>
          </a:p>
        </p:txBody>
      </p:sp>
      <p:sp>
        <p:nvSpPr>
          <p:cNvPr id="747" name="TextBox 42"/>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748" name="TextBox 43"/>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749" name="TextBox 49"/>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750" name="TextBox 50"/>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751" name="TextBox 51"/>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752" name="TextBox 52"/>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753" name="TextBox 53"/>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754" name="TextBox 54"/>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755" name="TextBox 55"/>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756" name="Rectangle 56"/>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57"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58"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59"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0"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2" name="Down Arrow 46"/>
          <p:cNvSpPr/>
          <p:nvPr/>
        </p:nvSpPr>
        <p:spPr>
          <a:xfrm rot="1353875">
            <a:off x="17875488" y="5018930"/>
            <a:ext cx="661933" cy="358624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607"/>
                </a:moveTo>
                <a:lnTo>
                  <a:pt x="5400" y="19607"/>
                </a:lnTo>
                <a:lnTo>
                  <a:pt x="5400" y="0"/>
                </a:lnTo>
                <a:lnTo>
                  <a:pt x="16200" y="0"/>
                </a:lnTo>
                <a:lnTo>
                  <a:pt x="16200" y="19607"/>
                </a:lnTo>
                <a:lnTo>
                  <a:pt x="21600" y="19607"/>
                </a:lnTo>
                <a:lnTo>
                  <a:pt x="10800" y="21600"/>
                </a:lnTo>
                <a:close/>
              </a:path>
            </a:pathLst>
          </a:custGeom>
          <a:solidFill>
            <a:srgbClr val="FF0000"/>
          </a:solidFill>
          <a:ln w="50800">
            <a:solidFill>
              <a:srgbClr val="000000"/>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7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1" presetID="2" grpId="3" fill="hold">
                                  <p:stCondLst>
                                    <p:cond delay="0"/>
                                  </p:stCondLst>
                                  <p:iterate type="el" backwards="0">
                                    <p:tmAbs val="0"/>
                                  </p:iterate>
                                  <p:childTnLst>
                                    <p:set>
                                      <p:cBhvr>
                                        <p:cTn id="14" fill="hold"/>
                                        <p:tgtEl>
                                          <p:spTgt spid="762"/>
                                        </p:tgtEl>
                                        <p:attrNameLst>
                                          <p:attrName>style.visibility</p:attrName>
                                        </p:attrNameLst>
                                      </p:cBhvr>
                                      <p:to>
                                        <p:strVal val="visible"/>
                                      </p:to>
                                    </p:set>
                                    <p:anim calcmode="lin" valueType="num">
                                      <p:cBhvr>
                                        <p:cTn id="15" dur="1000" fill="hold"/>
                                        <p:tgtEl>
                                          <p:spTgt spid="762"/>
                                        </p:tgtEl>
                                        <p:attrNameLst>
                                          <p:attrName>ppt_x</p:attrName>
                                        </p:attrNameLst>
                                      </p:cBhvr>
                                      <p:tavLst>
                                        <p:tav tm="0">
                                          <p:val>
                                            <p:strVal val="#ppt_x"/>
                                          </p:val>
                                        </p:tav>
                                        <p:tav tm="100000">
                                          <p:val>
                                            <p:strVal val="#ppt_x"/>
                                          </p:val>
                                        </p:tav>
                                      </p:tavLst>
                                    </p:anim>
                                    <p:anim calcmode="lin" valueType="num">
                                      <p:cBhvr>
                                        <p:cTn id="16" dur="1000" fill="hold"/>
                                        <p:tgtEl>
                                          <p:spTgt spid="76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62" grpId="3"/>
      <p:bldP build="whole" bldLvl="1" animBg="1" rev="0" advAuto="0" spid="745" grpId="1"/>
      <p:bldP build="whole" bldLvl="1" animBg="1" rev="0" advAuto="0" spid="746" grpId="2"/>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4" name="TextBox 49"/>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765"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6"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7"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8"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69"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70"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71"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72"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73"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74"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75"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76"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777"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778"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779"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780" name="TextBox 36"/>
          <p:cNvSpPr txBox="1"/>
          <p:nvPr/>
        </p:nvSpPr>
        <p:spPr>
          <a:xfrm>
            <a:off x="70104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781" name="TextBox 40"/>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“For two thousand three hundred days; then the sanctuary shall be cleansed.” – Dan. 8:14</a:t>
            </a:r>
          </a:p>
        </p:txBody>
      </p:sp>
      <p:sp>
        <p:nvSpPr>
          <p:cNvPr id="782" name="TextBox 44"/>
          <p:cNvSpPr txBox="1"/>
          <p:nvPr/>
        </p:nvSpPr>
        <p:spPr>
          <a:xfrm>
            <a:off x="10210800" y="2743200"/>
            <a:ext cx="9906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1810 years</a:t>
            </a:r>
          </a:p>
        </p:txBody>
      </p:sp>
      <p:sp>
        <p:nvSpPr>
          <p:cNvPr id="783" name="TextBox 45"/>
          <p:cNvSpPr txBox="1"/>
          <p:nvPr/>
        </p:nvSpPr>
        <p:spPr>
          <a:xfrm>
            <a:off x="17830800" y="4419600"/>
            <a:ext cx="2286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1844 AD</a:t>
            </a:r>
          </a:p>
        </p:txBody>
      </p:sp>
      <p:sp>
        <p:nvSpPr>
          <p:cNvPr id="784" name="Straight Connector 48"/>
          <p:cNvSpPr/>
          <p:nvPr/>
        </p:nvSpPr>
        <p:spPr>
          <a:xfrm>
            <a:off x="15544800" y="1371600"/>
            <a:ext cx="3505201" cy="3176"/>
          </a:xfrm>
          <a:prstGeom prst="line">
            <a:avLst/>
          </a:prstGeom>
          <a:ln w="50800">
            <a:solidFill>
              <a:srgbClr val="C0504D"/>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85" name="Straight Connector 52"/>
          <p:cNvSpPr/>
          <p:nvPr/>
        </p:nvSpPr>
        <p:spPr>
          <a:xfrm>
            <a:off x="4267199" y="2133600"/>
            <a:ext cx="4267201" cy="3176"/>
          </a:xfrm>
          <a:prstGeom prst="line">
            <a:avLst/>
          </a:prstGeom>
          <a:ln w="50800">
            <a:solidFill>
              <a:srgbClr val="C0504D"/>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86" name="TextBox 43"/>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787" name="TextBox 46"/>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788" name="TextBox 50"/>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789" name="TextBox 51"/>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790" name="TextBox 53"/>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791" name="TextBox 54"/>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792" name="TextBox 55"/>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793" name="TextBox 56"/>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794" name="TextBox 57"/>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795" name="Rectangle 58"/>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96"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97"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798"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799"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00"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01" name="TextBox 42"/>
          <p:cNvSpPr txBox="1"/>
          <p:nvPr/>
        </p:nvSpPr>
        <p:spPr>
          <a:xfrm>
            <a:off x="3505199" y="5638800"/>
            <a:ext cx="17156927" cy="3121740"/>
          </a:xfrm>
          <a:prstGeom prst="rect">
            <a:avLst/>
          </a:prstGeom>
          <a:solidFill>
            <a:srgbClr val="FFFFFF"/>
          </a:solidFill>
          <a:ln w="76200">
            <a:solidFill>
              <a:srgbClr val="000000"/>
            </a:solidFill>
          </a:ln>
          <a:extLst>
            <a:ext uri="{C572A759-6A51-4108-AA02-DFA0A04FC94B}">
              <ma14:wrappingTextBoxFlag xmlns:ma14="http://schemas.microsoft.com/office/mac/drawingml/2011/main" val="1"/>
            </a:ext>
          </a:extLst>
        </p:spPr>
        <p:txBody>
          <a:bodyPr wrap="none" tIns="91439" bIns="91439">
            <a:spAutoFit/>
          </a:bodyPr>
          <a:lstStyle/>
          <a:p>
            <a:pPr defTabSz="1828800">
              <a:spcBef>
                <a:spcPts val="0"/>
              </a:spcBef>
              <a:defRPr b="1">
                <a:solidFill>
                  <a:srgbClr val="000000"/>
                </a:solidFill>
                <a:latin typeface="Calibri"/>
                <a:ea typeface="Calibri"/>
                <a:cs typeface="Calibri"/>
                <a:sym typeface="Calibri"/>
              </a:defRPr>
            </a:pPr>
            <a:r>
              <a:t>Please note—the following three terms are equivalent in the Bible:</a:t>
            </a:r>
          </a:p>
          <a:p>
            <a:pPr lvl="1" marL="457200" defTabSz="1828800">
              <a:spcBef>
                <a:spcPts val="0"/>
              </a:spcBef>
              <a:buSzPct val="100000"/>
              <a:buFont typeface="Arial"/>
              <a:buChar char="•"/>
              <a:defRPr b="1">
                <a:solidFill>
                  <a:srgbClr val="000000"/>
                </a:solidFill>
                <a:latin typeface="Calibri"/>
                <a:ea typeface="Calibri"/>
                <a:cs typeface="Calibri"/>
                <a:sym typeface="Calibri"/>
              </a:defRPr>
            </a:pPr>
            <a:r>
              <a:t> the cleansing of the sanctuary</a:t>
            </a:r>
          </a:p>
          <a:p>
            <a:pPr lvl="1" marL="457200" defTabSz="1828800">
              <a:spcBef>
                <a:spcPts val="0"/>
              </a:spcBef>
              <a:buSzPct val="100000"/>
              <a:buFont typeface="Arial"/>
              <a:buChar char="•"/>
              <a:defRPr b="1">
                <a:solidFill>
                  <a:srgbClr val="000000"/>
                </a:solidFill>
                <a:latin typeface="Calibri"/>
                <a:ea typeface="Calibri"/>
                <a:cs typeface="Calibri"/>
                <a:sym typeface="Calibri"/>
              </a:defRPr>
            </a:pPr>
            <a:r>
              <a:t> the day of atonement</a:t>
            </a:r>
          </a:p>
          <a:p>
            <a:pPr lvl="1" marL="457200" defTabSz="1828800">
              <a:spcBef>
                <a:spcPts val="0"/>
              </a:spcBef>
              <a:buSzPct val="100000"/>
              <a:buFont typeface="Arial"/>
              <a:buChar char="•"/>
              <a:defRPr b="1">
                <a:solidFill>
                  <a:srgbClr val="000000"/>
                </a:solidFill>
                <a:latin typeface="Calibri"/>
                <a:ea typeface="Calibri"/>
                <a:cs typeface="Calibri"/>
                <a:sym typeface="Calibri"/>
              </a:defRPr>
            </a:pPr>
            <a:r>
              <a:t> the judgment day</a:t>
            </a:r>
          </a:p>
        </p:txBody>
      </p:sp>
      <p:sp>
        <p:nvSpPr>
          <p:cNvPr id="802" name="Rectangle 24"/>
          <p:cNvSpPr/>
          <p:nvPr/>
        </p:nvSpPr>
        <p:spPr>
          <a:xfrm>
            <a:off x="12039600" y="97536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16" presetID="4" grpId="1" fill="hold">
                                  <p:stCondLst>
                                    <p:cond delay="0"/>
                                  </p:stCondLst>
                                  <p:iterate type="el" backwards="0">
                                    <p:tmAbs val="0"/>
                                  </p:iterate>
                                  <p:childTnLst>
                                    <p:animEffect filter="box(in)" transition="out">
                                      <p:cBhvr>
                                        <p:cTn id="6" dur="2000" fill="hold"/>
                                        <p:tgtEl>
                                          <p:spTgt spid="801"/>
                                        </p:tgtEl>
                                      </p:cBhvr>
                                    </p:animEffect>
                                    <p:set>
                                      <p:cBhvr>
                                        <p:cTn id="7" fill="hold">
                                          <p:stCondLst>
                                            <p:cond delay="1999"/>
                                          </p:stCondLst>
                                        </p:cTn>
                                        <p:tgtEl>
                                          <p:spTgt spid="80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1"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4" name="Rectangle 1"/>
          <p:cNvSpPr txBox="1"/>
          <p:nvPr/>
        </p:nvSpPr>
        <p:spPr>
          <a:xfrm>
            <a:off x="3973614" y="1524000"/>
            <a:ext cx="16268721" cy="12951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ctr" defTabSz="1828800">
              <a:spcBef>
                <a:spcPts val="0"/>
              </a:spcBef>
              <a:defRPr b="1" sz="8800">
                <a:ln w="19050" cap="flat">
                  <a:solidFill>
                    <a:srgbClr val="FEFEFE"/>
                  </a:solidFill>
                  <a:prstDash val="solid"/>
                  <a:round/>
                </a:ln>
                <a:solidFill>
                  <a:srgbClr val="9BBB59"/>
                </a:solidFill>
                <a:effectLst>
                  <a:outerShdw sx="100000" sy="100000" kx="0" ky="0" algn="b" rotWithShape="0" blurRad="50800" dist="50800" dir="7500000">
                    <a:srgbClr val="000000">
                      <a:alpha val="35000"/>
                    </a:srgbClr>
                  </a:outerShdw>
                </a:effectLst>
                <a:latin typeface="Calibri"/>
                <a:ea typeface="Calibri"/>
                <a:cs typeface="Calibri"/>
                <a:sym typeface="Calibri"/>
              </a:defRPr>
            </a:lvl1pPr>
          </a:lstStyle>
          <a:p>
            <a:pPr/>
            <a:r>
              <a:t>Summary—Daniel 8 &amp; 9 predicted:</a:t>
            </a:r>
          </a:p>
        </p:txBody>
      </p:sp>
      <p:sp>
        <p:nvSpPr>
          <p:cNvPr id="805" name="TextBox 2"/>
          <p:cNvSpPr txBox="1"/>
          <p:nvPr/>
        </p:nvSpPr>
        <p:spPr>
          <a:xfrm>
            <a:off x="3901440" y="3048000"/>
            <a:ext cx="15952907" cy="2297059"/>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marL="685800" indent="-685800" defTabSz="1828800">
              <a:spcBef>
                <a:spcPts val="0"/>
              </a:spcBef>
              <a:buSzPct val="100000"/>
              <a:buAutoNum type="arabicPeriod" startAt="1"/>
              <a:defRPr b="1" sz="3600">
                <a:solidFill>
                  <a:srgbClr val="000000"/>
                </a:solidFill>
                <a:effectLst>
                  <a:outerShdw sx="100000" sy="100000" kx="0" ky="0" algn="b" rotWithShape="0" blurRad="50800" dist="50800" dir="5400000">
                    <a:srgbClr val="FFFFFF"/>
                  </a:outerShdw>
                </a:effectLst>
                <a:latin typeface="Times New Roman"/>
                <a:ea typeface="Times New Roman"/>
                <a:cs typeface="Times New Roman"/>
                <a:sym typeface="Times New Roman"/>
              </a:defRPr>
            </a:pPr>
            <a:r>
              <a:t>The exact year of Jesus’ baptism and the beginning of His ministry in heaven.</a:t>
            </a:r>
          </a:p>
          <a:p>
            <a:pPr marL="685800" indent="-685800" defTabSz="1828800">
              <a:spcBef>
                <a:spcPts val="0"/>
              </a:spcBef>
              <a:buSzPct val="100000"/>
              <a:buAutoNum type="arabicPeriod" startAt="1"/>
              <a:defRPr b="1" sz="3600">
                <a:solidFill>
                  <a:srgbClr val="000000"/>
                </a:solidFill>
                <a:effectLst>
                  <a:outerShdw sx="100000" sy="100000" kx="0" ky="0" algn="b" rotWithShape="0" blurRad="50800" dist="50800" dir="5400000">
                    <a:srgbClr val="FFFFFF"/>
                  </a:outerShdw>
                </a:effectLst>
                <a:latin typeface="Times New Roman"/>
                <a:ea typeface="Times New Roman"/>
                <a:cs typeface="Times New Roman"/>
                <a:sym typeface="Times New Roman"/>
              </a:defRPr>
            </a:pPr>
            <a:r>
              <a:t>The exact year of Jesus’ crucifixion.</a:t>
            </a:r>
          </a:p>
          <a:p>
            <a:pPr marL="685800" indent="-685800" defTabSz="1828800">
              <a:spcBef>
                <a:spcPts val="0"/>
              </a:spcBef>
              <a:buSzPct val="100000"/>
              <a:buAutoNum type="arabicPeriod" startAt="1"/>
              <a:defRPr b="1" sz="3600">
                <a:solidFill>
                  <a:srgbClr val="000000"/>
                </a:solidFill>
                <a:effectLst>
                  <a:outerShdw sx="100000" sy="100000" kx="0" ky="0" algn="b" rotWithShape="0" blurRad="50800" dist="50800" dir="5400000">
                    <a:srgbClr val="FFFFFF"/>
                  </a:outerShdw>
                </a:effectLst>
                <a:latin typeface="Times New Roman"/>
                <a:ea typeface="Times New Roman"/>
                <a:cs typeface="Times New Roman"/>
                <a:sym typeface="Times New Roman"/>
              </a:defRPr>
            </a:pPr>
            <a:r>
              <a:t>The exact year when the gospel went to the Gentiles.</a:t>
            </a:r>
          </a:p>
          <a:p>
            <a:pPr marL="685800" indent="-685800" defTabSz="1828800">
              <a:spcBef>
                <a:spcPts val="0"/>
              </a:spcBef>
              <a:buSzPct val="100000"/>
              <a:buAutoNum type="arabicPeriod" startAt="1"/>
              <a:defRPr b="1" sz="3600">
                <a:solidFill>
                  <a:srgbClr val="000000"/>
                </a:solidFill>
                <a:effectLst>
                  <a:outerShdw sx="100000" sy="100000" kx="0" ky="0" algn="b" rotWithShape="0" blurRad="50800" dist="50800" dir="5400000">
                    <a:srgbClr val="FFFFFF"/>
                  </a:outerShdw>
                </a:effectLst>
                <a:latin typeface="Times New Roman"/>
                <a:ea typeface="Times New Roman"/>
                <a:cs typeface="Times New Roman"/>
                <a:sym typeface="Times New Roman"/>
              </a:defRPr>
            </a:pPr>
            <a:r>
              <a:t>Therefore, 1844 must be the exact year when the Judgment began in heaven!</a:t>
            </a:r>
          </a:p>
        </p:txBody>
      </p:sp>
      <p:sp>
        <p:nvSpPr>
          <p:cNvPr id="806" name="TextBox 4"/>
          <p:cNvSpPr txBox="1"/>
          <p:nvPr/>
        </p:nvSpPr>
        <p:spPr>
          <a:xfrm>
            <a:off x="4114800" y="5638800"/>
            <a:ext cx="16002000" cy="6055440"/>
          </a:xfrm>
          <a:prstGeom prst="rect">
            <a:avLst/>
          </a:prstGeom>
          <a:solidFill>
            <a:srgbClr val="FFFFFF"/>
          </a:solidFill>
          <a:ln w="12700">
            <a:solidFill>
              <a:srgbClr val="000000"/>
            </a:solidFill>
          </a:ln>
          <a:extLst>
            <a:ext uri="{C572A759-6A51-4108-AA02-DFA0A04FC94B}">
              <ma14:wrappingTextBoxFlag xmlns:ma14="http://schemas.microsoft.com/office/mac/drawingml/2011/main" val="1"/>
            </a:ext>
          </a:extLst>
        </p:spPr>
        <p:txBody>
          <a:bodyPr tIns="91439" bIns="91439">
            <a:spAutoFit/>
          </a:bodyPr>
          <a:lstStyle/>
          <a:p>
            <a:pPr defTabSz="1828800">
              <a:spcBef>
                <a:spcPts val="0"/>
              </a:spcBef>
              <a:defRPr b="1" i="1">
                <a:solidFill>
                  <a:srgbClr val="000000"/>
                </a:solidFill>
                <a:latin typeface="Calibri"/>
                <a:ea typeface="Calibri"/>
                <a:cs typeface="Calibri"/>
                <a:sym typeface="Calibri"/>
              </a:defRPr>
            </a:pPr>
            <a:r>
              <a:t>“Then I saw another angel flying in the midst of heaven, having the everlasting gospel to preach to those who dwell on the earth—to every nation, tribe, tongue, and people— saying with a loud voice, ‘Fear God and give glory to Him, for the hour of His judgment has come; and worship Him who made heaven and earth, the sea and springs of water.’” –  Rev. 14:6, 7</a:t>
            </a:r>
            <a:b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6"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8" name="Straight Connector 2"/>
          <p:cNvSpPr/>
          <p:nvPr/>
        </p:nvSpPr>
        <p:spPr>
          <a:xfrm>
            <a:off x="4114800" y="3657598"/>
            <a:ext cx="16002000" cy="3180"/>
          </a:xfrm>
          <a:prstGeom prst="line">
            <a:avLst/>
          </a:prstGeom>
          <a:ln w="50800">
            <a:solidFill>
              <a:srgbClr val="000000"/>
            </a:solidFill>
          </a:ln>
          <a:effectLst>
            <a:outerShdw sx="100000" sy="100000" kx="0" ky="0" algn="b" rotWithShape="0" blurRad="76200" dist="38100" dir="5400000">
              <a:srgbClr val="000000">
                <a:alpha val="38000"/>
              </a:srgbClr>
            </a:outerShdw>
          </a:effectLst>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09" name="Straight Connector 5"/>
          <p:cNvSpPr/>
          <p:nvPr/>
        </p:nvSpPr>
        <p:spPr>
          <a:xfrm flipH="1">
            <a:off x="5029199" y="50292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0" name="Straight Connector 6"/>
          <p:cNvSpPr/>
          <p:nvPr/>
        </p:nvSpPr>
        <p:spPr>
          <a:xfrm flipH="1">
            <a:off x="5029199" y="9448800"/>
            <a:ext cx="1590" cy="2895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1" name="Straight Connector 7"/>
          <p:cNvSpPr/>
          <p:nvPr/>
        </p:nvSpPr>
        <p:spPr>
          <a:xfrm flipH="1">
            <a:off x="19202400" y="5029199"/>
            <a:ext cx="3176" cy="73152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2" name="Straight Connector 8"/>
          <p:cNvSpPr/>
          <p:nvPr/>
        </p:nvSpPr>
        <p:spPr>
          <a:xfrm flipH="1" flipV="1">
            <a:off x="5029199" y="12344401"/>
            <a:ext cx="14173201" cy="3175"/>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3" name="Straight Connector 9"/>
          <p:cNvSpPr/>
          <p:nvPr/>
        </p:nvSpPr>
        <p:spPr>
          <a:xfrm flipH="1" flipV="1">
            <a:off x="5029199" y="5029200"/>
            <a:ext cx="141732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4" name="Straight Connector 10"/>
          <p:cNvSpPr/>
          <p:nvPr/>
        </p:nvSpPr>
        <p:spPr>
          <a:xfrm flipH="1">
            <a:off x="10210799" y="6400800"/>
            <a:ext cx="3178" cy="2133600"/>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5" name="Straight Connector 11"/>
          <p:cNvSpPr/>
          <p:nvPr/>
        </p:nvSpPr>
        <p:spPr>
          <a:xfrm flipH="1">
            <a:off x="179832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6" name="Straight Connector 13"/>
          <p:cNvSpPr/>
          <p:nvPr/>
        </p:nvSpPr>
        <p:spPr>
          <a:xfrm>
            <a:off x="10210800" y="64008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17" name="Rectangle 17"/>
          <p:cNvSpPr/>
          <p:nvPr/>
        </p:nvSpPr>
        <p:spPr>
          <a:xfrm>
            <a:off x="6096000" y="8229600"/>
            <a:ext cx="1219200" cy="1219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18" name="Oval 18"/>
          <p:cNvSpPr/>
          <p:nvPr/>
        </p:nvSpPr>
        <p:spPr>
          <a:xfrm>
            <a:off x="8077200" y="8229600"/>
            <a:ext cx="1066800" cy="10668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19" name="Rectangle 24"/>
          <p:cNvSpPr/>
          <p:nvPr/>
        </p:nvSpPr>
        <p:spPr>
          <a:xfrm>
            <a:off x="12039600" y="9906000"/>
            <a:ext cx="12192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20" name="TextBox 33"/>
          <p:cNvSpPr txBox="1"/>
          <p:nvPr/>
        </p:nvSpPr>
        <p:spPr>
          <a:xfrm>
            <a:off x="4114800" y="3810000"/>
            <a:ext cx="16002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2,300 “days” = 2,300 years</a:t>
            </a:r>
          </a:p>
        </p:txBody>
      </p:sp>
      <p:sp>
        <p:nvSpPr>
          <p:cNvPr id="821" name="TextBox 34"/>
          <p:cNvSpPr txBox="1"/>
          <p:nvPr/>
        </p:nvSpPr>
        <p:spPr>
          <a:xfrm>
            <a:off x="4114800" y="2743200"/>
            <a:ext cx="59436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70 “weeks” = 490 years</a:t>
            </a:r>
          </a:p>
        </p:txBody>
      </p:sp>
      <p:sp>
        <p:nvSpPr>
          <p:cNvPr id="822" name="TextBox 35"/>
          <p:cNvSpPr txBox="1"/>
          <p:nvPr/>
        </p:nvSpPr>
        <p:spPr>
          <a:xfrm>
            <a:off x="4114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457 BC</a:t>
            </a:r>
          </a:p>
        </p:txBody>
      </p:sp>
      <p:sp>
        <p:nvSpPr>
          <p:cNvPr id="823" name="TextBox 37"/>
          <p:cNvSpPr txBox="1"/>
          <p:nvPr/>
        </p:nvSpPr>
        <p:spPr>
          <a:xfrm>
            <a:off x="7162800" y="4572000"/>
            <a:ext cx="2133599"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 AD</a:t>
            </a:r>
          </a:p>
        </p:txBody>
      </p:sp>
      <p:sp>
        <p:nvSpPr>
          <p:cNvPr id="824" name="TextBox 36"/>
          <p:cNvSpPr txBox="1"/>
          <p:nvPr/>
        </p:nvSpPr>
        <p:spPr>
          <a:xfrm>
            <a:off x="7162800" y="4572000"/>
            <a:ext cx="3048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27-31-34 AD</a:t>
            </a:r>
          </a:p>
        </p:txBody>
      </p:sp>
      <p:sp>
        <p:nvSpPr>
          <p:cNvPr id="825" name="TextBox 40"/>
          <p:cNvSpPr txBox="1"/>
          <p:nvPr/>
        </p:nvSpPr>
        <p:spPr>
          <a:xfrm>
            <a:off x="4206240" y="609601"/>
            <a:ext cx="15819120" cy="1546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0"/>
              </a:spcBef>
              <a:defRPr b="1" i="1">
                <a:solidFill>
                  <a:srgbClr val="000000"/>
                </a:solidFill>
                <a:latin typeface="Calibri"/>
                <a:ea typeface="Calibri"/>
                <a:cs typeface="Calibri"/>
                <a:sym typeface="Calibri"/>
              </a:defRPr>
            </a:lvl1pPr>
          </a:lstStyle>
          <a:p>
            <a:pPr/>
            <a:r>
              <a:t>“For two thousand three hundred days; then the sanctuary shall be cleansed.” – Dan. 8:14</a:t>
            </a:r>
          </a:p>
        </p:txBody>
      </p:sp>
      <p:sp>
        <p:nvSpPr>
          <p:cNvPr id="826" name="TextBox 44"/>
          <p:cNvSpPr txBox="1"/>
          <p:nvPr/>
        </p:nvSpPr>
        <p:spPr>
          <a:xfrm>
            <a:off x="10210800" y="2743200"/>
            <a:ext cx="9906000" cy="69306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1810 years</a:t>
            </a:r>
          </a:p>
        </p:txBody>
      </p:sp>
      <p:sp>
        <p:nvSpPr>
          <p:cNvPr id="827" name="TextBox 45"/>
          <p:cNvSpPr txBox="1"/>
          <p:nvPr/>
        </p:nvSpPr>
        <p:spPr>
          <a:xfrm>
            <a:off x="17830800" y="4419600"/>
            <a:ext cx="2286000" cy="693063"/>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4000">
                <a:solidFill>
                  <a:srgbClr val="000000"/>
                </a:solidFill>
                <a:latin typeface="Calibri"/>
                <a:ea typeface="Calibri"/>
                <a:cs typeface="Calibri"/>
                <a:sym typeface="Calibri"/>
              </a:defRPr>
            </a:lvl1pPr>
          </a:lstStyle>
          <a:p>
            <a:pPr/>
            <a:r>
              <a:t>1844 AD</a:t>
            </a:r>
          </a:p>
        </p:txBody>
      </p:sp>
      <p:sp>
        <p:nvSpPr>
          <p:cNvPr id="828" name="TextBox 42"/>
          <p:cNvSpPr txBox="1"/>
          <p:nvPr/>
        </p:nvSpPr>
        <p:spPr>
          <a:xfrm>
            <a:off x="9601200" y="10515600"/>
            <a:ext cx="62484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Table of Unleavened Bread</a:t>
            </a:r>
          </a:p>
        </p:txBody>
      </p:sp>
      <p:sp>
        <p:nvSpPr>
          <p:cNvPr id="829" name="TextBox 43"/>
          <p:cNvSpPr txBox="1"/>
          <p:nvPr/>
        </p:nvSpPr>
        <p:spPr>
          <a:xfrm>
            <a:off x="6400800" y="5486400"/>
            <a:ext cx="2303731"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Courtyard</a:t>
            </a:r>
          </a:p>
        </p:txBody>
      </p:sp>
      <p:sp>
        <p:nvSpPr>
          <p:cNvPr id="830" name="TextBox 46"/>
          <p:cNvSpPr txBox="1"/>
          <p:nvPr/>
        </p:nvSpPr>
        <p:spPr>
          <a:xfrm>
            <a:off x="59436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a:t>
            </a:r>
          </a:p>
        </p:txBody>
      </p:sp>
      <p:sp>
        <p:nvSpPr>
          <p:cNvPr id="831" name="TextBox 48"/>
          <p:cNvSpPr txBox="1"/>
          <p:nvPr/>
        </p:nvSpPr>
        <p:spPr>
          <a:xfrm>
            <a:off x="7924800" y="9601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Laver</a:t>
            </a:r>
          </a:p>
        </p:txBody>
      </p:sp>
      <p:sp>
        <p:nvSpPr>
          <p:cNvPr id="832" name="TextBox 49"/>
          <p:cNvSpPr txBox="1"/>
          <p:nvPr/>
        </p:nvSpPr>
        <p:spPr>
          <a:xfrm>
            <a:off x="11277600" y="5486400"/>
            <a:ext cx="2380625"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Holy Place</a:t>
            </a:r>
          </a:p>
        </p:txBody>
      </p:sp>
      <p:sp>
        <p:nvSpPr>
          <p:cNvPr id="833" name="TextBox 50"/>
          <p:cNvSpPr txBox="1"/>
          <p:nvPr/>
        </p:nvSpPr>
        <p:spPr>
          <a:xfrm>
            <a:off x="14630400" y="5486400"/>
            <a:ext cx="3577700" cy="693063"/>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spcBef>
                <a:spcPts val="0"/>
              </a:spcBef>
              <a:defRPr b="1" i="1" sz="4000">
                <a:solidFill>
                  <a:srgbClr val="000000"/>
                </a:solidFill>
                <a:latin typeface="Calibri"/>
                <a:ea typeface="Calibri"/>
                <a:cs typeface="Calibri"/>
                <a:sym typeface="Calibri"/>
              </a:defRPr>
            </a:lvl1pPr>
          </a:lstStyle>
          <a:p>
            <a:pPr/>
            <a:r>
              <a:t>Most Holy Place</a:t>
            </a:r>
          </a:p>
        </p:txBody>
      </p:sp>
      <p:sp>
        <p:nvSpPr>
          <p:cNvPr id="834" name="TextBox 51"/>
          <p:cNvSpPr txBox="1"/>
          <p:nvPr/>
        </p:nvSpPr>
        <p:spPr>
          <a:xfrm>
            <a:off x="13411200" y="9144000"/>
            <a:ext cx="18288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Altar of Incense</a:t>
            </a:r>
          </a:p>
        </p:txBody>
      </p:sp>
      <p:sp>
        <p:nvSpPr>
          <p:cNvPr id="835" name="TextBox 52"/>
          <p:cNvSpPr txBox="1"/>
          <p:nvPr/>
        </p:nvSpPr>
        <p:spPr>
          <a:xfrm>
            <a:off x="13868400" y="6553200"/>
            <a:ext cx="15240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Veil</a:t>
            </a:r>
          </a:p>
        </p:txBody>
      </p:sp>
      <p:sp>
        <p:nvSpPr>
          <p:cNvPr id="836" name="TextBox 53"/>
          <p:cNvSpPr txBox="1"/>
          <p:nvPr/>
        </p:nvSpPr>
        <p:spPr>
          <a:xfrm>
            <a:off x="15392400" y="9753600"/>
            <a:ext cx="2438400" cy="10837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Ark of the Covenant</a:t>
            </a:r>
          </a:p>
        </p:txBody>
      </p:sp>
      <p:sp>
        <p:nvSpPr>
          <p:cNvPr id="837" name="TextBox 54"/>
          <p:cNvSpPr txBox="1"/>
          <p:nvPr/>
        </p:nvSpPr>
        <p:spPr>
          <a:xfrm>
            <a:off x="10972800" y="7467600"/>
            <a:ext cx="2895600" cy="588487"/>
          </a:xfrm>
          <a:prstGeom prst="rect">
            <a:avLst/>
          </a:prstGeom>
          <a:solidFill>
            <a:srgbClr val="D9D9D9"/>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spcBef>
                <a:spcPts val="0"/>
              </a:spcBef>
              <a:defRPr b="1" i="1" sz="3200">
                <a:solidFill>
                  <a:srgbClr val="000000"/>
                </a:solidFill>
                <a:latin typeface="Calibri"/>
                <a:ea typeface="Calibri"/>
                <a:cs typeface="Calibri"/>
                <a:sym typeface="Calibri"/>
              </a:defRPr>
            </a:lvl1pPr>
          </a:lstStyle>
          <a:p>
            <a:pPr/>
            <a:r>
              <a:t>Candlestick</a:t>
            </a:r>
          </a:p>
        </p:txBody>
      </p:sp>
      <p:sp>
        <p:nvSpPr>
          <p:cNvPr id="838" name="Rectangle 55"/>
          <p:cNvSpPr/>
          <p:nvPr/>
        </p:nvSpPr>
        <p:spPr>
          <a:xfrm>
            <a:off x="16002000" y="7620000"/>
            <a:ext cx="1066800" cy="19812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39" name="Oval 23"/>
          <p:cNvSpPr/>
          <p:nvPr/>
        </p:nvSpPr>
        <p:spPr>
          <a:xfrm>
            <a:off x="12192000" y="6858000"/>
            <a:ext cx="609600" cy="609600"/>
          </a:xfrm>
          <a:prstGeom prst="ellipse">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40" name="Rectangle 25"/>
          <p:cNvSpPr/>
          <p:nvPr/>
        </p:nvSpPr>
        <p:spPr>
          <a:xfrm>
            <a:off x="14020800" y="8382000"/>
            <a:ext cx="762000" cy="762000"/>
          </a:xfrm>
          <a:prstGeom prst="rect">
            <a:avLst/>
          </a:prstGeom>
          <a:solidFill>
            <a:srgbClr val="4F81BD"/>
          </a:solidFill>
          <a:ln w="50800">
            <a:solidFill>
              <a:srgbClr val="3A5E8A"/>
            </a:solidFill>
          </a:ln>
        </p:spPr>
        <p:txBody>
          <a:bodyPr tIns="91439" bIns="91439" anchor="ctr"/>
          <a:lstStyle/>
          <a:p>
            <a:pPr algn="ctr" defTabSz="1828800">
              <a:spcBef>
                <a:spcPts val="0"/>
              </a:spcBef>
              <a:defRPr sz="3600">
                <a:latin typeface="Calibri"/>
                <a:ea typeface="Calibri"/>
                <a:cs typeface="Calibri"/>
                <a:sym typeface="Calibri"/>
              </a:defRPr>
            </a:pPr>
          </a:p>
        </p:txBody>
      </p:sp>
      <p:sp>
        <p:nvSpPr>
          <p:cNvPr id="841" name="Straight Connector 15"/>
          <p:cNvSpPr/>
          <p:nvPr/>
        </p:nvSpPr>
        <p:spPr>
          <a:xfrm flipH="1">
            <a:off x="10209211" y="8993188"/>
            <a:ext cx="3177" cy="2133601"/>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42" name="Straight Connector 14"/>
          <p:cNvSpPr/>
          <p:nvPr/>
        </p:nvSpPr>
        <p:spPr>
          <a:xfrm>
            <a:off x="10210800" y="11125200"/>
            <a:ext cx="7772401" cy="3176"/>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
        <p:nvSpPr>
          <p:cNvPr id="843" name="Straight Connector 12"/>
          <p:cNvSpPr/>
          <p:nvPr/>
        </p:nvSpPr>
        <p:spPr>
          <a:xfrm flipH="1">
            <a:off x="15087600" y="6400799"/>
            <a:ext cx="3176" cy="4724402"/>
          </a:xfrm>
          <a:prstGeom prst="line">
            <a:avLst/>
          </a:prstGeom>
          <a:ln w="50800">
            <a:solidFill>
              <a:srgbClr val="000000"/>
            </a:solidFill>
          </a:ln>
        </p:spPr>
        <p:txBody>
          <a:bodyPr tIns="91439" bIns="91439"/>
          <a:lstStyle/>
          <a:p>
            <a:pPr defTabSz="1828800">
              <a:spcBef>
                <a:spcPts val="0"/>
              </a:spcBef>
              <a:defRPr sz="36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5" name="Will we ever have to deal with sin again?"/>
          <p:cNvSpPr txBox="1"/>
          <p:nvPr>
            <p:ph type="body" sz="quarter" idx="1"/>
          </p:nvPr>
        </p:nvSpPr>
        <p:spPr>
          <a:xfrm>
            <a:off x="1904846" y="1573736"/>
            <a:ext cx="21005801" cy="1080313"/>
          </a:xfrm>
          <a:prstGeom prst="rect">
            <a:avLst/>
          </a:prstGeom>
        </p:spPr>
        <p:txBody>
          <a:bodyPr anchor="t"/>
          <a:lstStyle>
            <a:lvl1pPr marL="1270000" indent="-1270000">
              <a:lnSpc>
                <a:spcPct val="110000"/>
              </a:lnSpc>
              <a:spcBef>
                <a:spcPts val="4000"/>
              </a:spcBef>
              <a:buSzPct val="100000"/>
              <a:buAutoNum type="arabicPeriod" startAt="14"/>
              <a:defRPr i="1" sz="6400">
                <a:latin typeface="Calibri"/>
                <a:ea typeface="Calibri"/>
                <a:cs typeface="Calibri"/>
                <a:sym typeface="Calibri"/>
              </a:defRPr>
            </a:lvl1pPr>
          </a:lstStyle>
          <a:p>
            <a:pPr/>
            <a:r>
              <a:t>Will we ever have to deal with sin again?</a:t>
            </a:r>
          </a:p>
        </p:txBody>
      </p:sp>
      <p:sp>
        <p:nvSpPr>
          <p:cNvPr id="846" name="No!"/>
          <p:cNvSpPr txBox="1"/>
          <p:nvPr/>
        </p:nvSpPr>
        <p:spPr>
          <a:xfrm>
            <a:off x="1905000" y="31115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No!</a:t>
            </a:r>
          </a:p>
        </p:txBody>
      </p:sp>
      <p:grpSp>
        <p:nvGrpSpPr>
          <p:cNvPr id="849" name="Group"/>
          <p:cNvGrpSpPr/>
          <p:nvPr/>
        </p:nvGrpSpPr>
        <p:grpSpPr>
          <a:xfrm>
            <a:off x="1904740" y="6505166"/>
            <a:ext cx="22453594" cy="7210834"/>
            <a:chOff x="0" y="0"/>
            <a:chExt cx="22453592" cy="7210833"/>
          </a:xfrm>
        </p:grpSpPr>
        <p:pic>
          <p:nvPicPr>
            <p:cNvPr id="847"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848"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4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46">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46"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44407">
              <a:srgbClr val="FFFFFF"/>
            </a:gs>
            <a:gs pos="100000">
              <a:srgbClr val="7F8080"/>
            </a:gs>
            <a:gs pos="100000">
              <a:srgbClr val="000000"/>
            </a:gs>
            <a:gs pos="100000">
              <a:srgbClr val="09001F"/>
            </a:gs>
            <a:gs pos="100000">
              <a:srgbClr val="13003D"/>
            </a:gs>
          </a:gsLst>
          <a:lin ang="2700000" scaled="0"/>
        </a:gradFill>
      </p:bgPr>
    </p:bg>
    <p:spTree>
      <p:nvGrpSpPr>
        <p:cNvPr id="1" name=""/>
        <p:cNvGrpSpPr/>
        <p:nvPr/>
      </p:nvGrpSpPr>
      <p:grpSpPr>
        <a:xfrm>
          <a:off x="0" y="0"/>
          <a:ext cx="0" cy="0"/>
          <a:chOff x="0" y="0"/>
          <a:chExt cx="0" cy="0"/>
        </a:xfrm>
      </p:grpSpPr>
      <p:sp>
        <p:nvSpPr>
          <p:cNvPr id="851" name="Secrets and Mysteries of the Lost Ark:…"/>
          <p:cNvSpPr txBox="1"/>
          <p:nvPr>
            <p:ph type="title" idx="4294967295"/>
          </p:nvPr>
        </p:nvSpPr>
        <p:spPr>
          <a:xfrm>
            <a:off x="1689100" y="853232"/>
            <a:ext cx="21005800" cy="4939005"/>
          </a:xfrm>
          <a:prstGeom prst="rect">
            <a:avLst/>
          </a:prstGeom>
        </p:spPr>
        <p:txBody>
          <a:bodyPr/>
          <a:lstStyle/>
          <a:p>
            <a:pPr marL="342900" indent="-342900" defTabSz="914400">
              <a:spcBef>
                <a:spcPts val="600"/>
              </a:spcBef>
              <a:defRPr b="1" i="1" sz="9600">
                <a:solidFill>
                  <a:srgbClr val="000000"/>
                </a:solidFill>
                <a:latin typeface="Calibri"/>
                <a:ea typeface="Calibri"/>
                <a:cs typeface="Calibri"/>
                <a:sym typeface="Calibri"/>
              </a:defRPr>
            </a:pPr>
            <a:r>
              <a:t>Secrets and Mysteries of the Lost Ark:</a:t>
            </a:r>
          </a:p>
          <a:p>
            <a:pPr marL="342900" indent="-342900" defTabSz="914400">
              <a:spcBef>
                <a:spcPts val="600"/>
              </a:spcBef>
              <a:defRPr b="1" i="1" sz="9600">
                <a:solidFill>
                  <a:srgbClr val="000000"/>
                </a:solidFill>
                <a:latin typeface="Calibri"/>
                <a:ea typeface="Calibri"/>
                <a:cs typeface="Calibri"/>
                <a:sym typeface="Calibri"/>
              </a:defRPr>
            </a:pPr>
            <a:r>
              <a:t>A Bible Adventure</a:t>
            </a:r>
          </a:p>
          <a:p>
            <a:pPr marL="342900" indent="-342900" defTabSz="914400">
              <a:lnSpc>
                <a:spcPct val="120000"/>
              </a:lnSpc>
              <a:spcBef>
                <a:spcPts val="600"/>
              </a:spcBef>
              <a:defRPr b="1" sz="9600">
                <a:solidFill>
                  <a:srgbClr val="000000"/>
                </a:solidFill>
                <a:latin typeface="Calibri"/>
                <a:ea typeface="Calibri"/>
                <a:cs typeface="Calibri"/>
                <a:sym typeface="Calibri"/>
              </a:defRPr>
            </a:pPr>
            <a:r>
              <a:rPr b="0"/>
              <a:t>by</a:t>
            </a:r>
            <a:r>
              <a:t> James R. Hoffer</a:t>
            </a:r>
          </a:p>
        </p:txBody>
      </p:sp>
      <p:sp>
        <p:nvSpPr>
          <p:cNvPr id="852" name="TextBox 4"/>
          <p:cNvSpPr txBox="1"/>
          <p:nvPr/>
        </p:nvSpPr>
        <p:spPr>
          <a:xfrm>
            <a:off x="2918608" y="7949594"/>
            <a:ext cx="4632961" cy="9923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514350" indent="-514350" algn="ctr" defTabSz="914400">
              <a:spcBef>
                <a:spcPts val="0"/>
              </a:spcBef>
              <a:defRPr b="1" sz="3200">
                <a:solidFill>
                  <a:srgbClr val="000000"/>
                </a:solidFill>
                <a:latin typeface="Calibri"/>
                <a:ea typeface="Calibri"/>
                <a:cs typeface="Calibri"/>
                <a:sym typeface="Calibri"/>
              </a:defRPr>
            </a:pPr>
          </a:p>
          <a:p>
            <a:pPr marL="514350" indent="-514350" algn="ctr" defTabSz="914400">
              <a:spcBef>
                <a:spcPts val="0"/>
              </a:spcBef>
              <a:defRPr b="1" sz="3200">
                <a:solidFill>
                  <a:srgbClr val="000000"/>
                </a:solidFill>
                <a:latin typeface="Calibri"/>
                <a:ea typeface="Calibri"/>
                <a:cs typeface="Calibri"/>
                <a:sym typeface="Calibri"/>
              </a:defRPr>
            </a:pPr>
            <a:r>
              <a:t>© 2014, James R. Hoffer</a:t>
            </a:r>
          </a:p>
        </p:txBody>
      </p:sp>
      <p:pic>
        <p:nvPicPr>
          <p:cNvPr id="853" name="Picture 2" descr="Picture 2"/>
          <p:cNvPicPr>
            <a:picLocks noChangeAspect="1"/>
          </p:cNvPicPr>
          <p:nvPr/>
        </p:nvPicPr>
        <p:blipFill>
          <a:blip r:embed="rId2">
            <a:extLst/>
          </a:blip>
          <a:stretch>
            <a:fillRect/>
          </a:stretch>
        </p:blipFill>
        <p:spPr>
          <a:xfrm>
            <a:off x="3394609" y="9288943"/>
            <a:ext cx="3680960" cy="1961640"/>
          </a:xfrm>
          <a:prstGeom prst="rect">
            <a:avLst/>
          </a:prstGeom>
          <a:ln w="12700">
            <a:miter lim="400000"/>
          </a:ln>
        </p:spPr>
      </p:pic>
      <p:sp>
        <p:nvSpPr>
          <p:cNvPr id="854" name="TextBox 6"/>
          <p:cNvSpPr txBox="1"/>
          <p:nvPr/>
        </p:nvSpPr>
        <p:spPr>
          <a:xfrm>
            <a:off x="1419405" y="11597583"/>
            <a:ext cx="7631367" cy="9923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defTabSz="914400">
              <a:spcBef>
                <a:spcPts val="0"/>
              </a:spcBef>
              <a:defRPr sz="3200">
                <a:solidFill>
                  <a:srgbClr val="000000"/>
                </a:solidFill>
                <a:latin typeface="Calibri"/>
                <a:ea typeface="Calibri"/>
                <a:cs typeface="Calibri"/>
                <a:sym typeface="Calibri"/>
              </a:defRPr>
            </a:pPr>
            <a:r>
              <a:t>Graphics courtesy of Bible Graphics Studio.</a:t>
            </a:r>
          </a:p>
          <a:p>
            <a:pPr algn="ctr" defTabSz="914400">
              <a:spcBef>
                <a:spcPts val="0"/>
              </a:spcBef>
              <a:defRPr sz="3200">
                <a:solidFill>
                  <a:srgbClr val="000000"/>
                </a:solidFill>
                <a:latin typeface="Calibri"/>
                <a:ea typeface="Calibri"/>
                <a:cs typeface="Calibri"/>
                <a:sym typeface="Calibri"/>
              </a:defRPr>
            </a:pPr>
            <a:r>
              <a:t>Used by permission.</a:t>
            </a:r>
          </a:p>
        </p:txBody>
      </p:sp>
      <p:pic>
        <p:nvPicPr>
          <p:cNvPr id="855" name="Picture 2" descr="Picture 2"/>
          <p:cNvPicPr>
            <a:picLocks noChangeAspect="1"/>
          </p:cNvPicPr>
          <p:nvPr/>
        </p:nvPicPr>
        <p:blipFill>
          <a:blip r:embed="rId3">
            <a:alphaModFix amt="64999"/>
            <a:extLst/>
          </a:blip>
          <a:stretch>
            <a:fillRect/>
          </a:stretch>
        </p:blipFill>
        <p:spPr>
          <a:xfrm>
            <a:off x="16909938" y="6505166"/>
            <a:ext cx="7448396" cy="6186866"/>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63" name="Group"/>
          <p:cNvGrpSpPr/>
          <p:nvPr/>
        </p:nvGrpSpPr>
        <p:grpSpPr>
          <a:xfrm>
            <a:off x="1904740" y="6505166"/>
            <a:ext cx="22453594" cy="7210834"/>
            <a:chOff x="0" y="0"/>
            <a:chExt cx="22453592" cy="7210833"/>
          </a:xfrm>
        </p:grpSpPr>
        <p:pic>
          <p:nvPicPr>
            <p:cNvPr id="161"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62"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
        <p:nvSpPr>
          <p:cNvPr id="164" name="How did the little horn desecrate the sanctuary?"/>
          <p:cNvSpPr txBox="1"/>
          <p:nvPr>
            <p:ph type="body" sz="quarter" idx="1"/>
          </p:nvPr>
        </p:nvSpPr>
        <p:spPr>
          <a:xfrm>
            <a:off x="1904740" y="1573763"/>
            <a:ext cx="21005801" cy="1367453"/>
          </a:xfrm>
          <a:prstGeom prst="rect">
            <a:avLst/>
          </a:prstGeom>
        </p:spPr>
        <p:txBody>
          <a:bodyPr anchor="t"/>
          <a:lstStyle>
            <a:lvl1pPr marL="1270000" indent="-1270000">
              <a:lnSpc>
                <a:spcPct val="110000"/>
              </a:lnSpc>
              <a:spcBef>
                <a:spcPts val="4000"/>
              </a:spcBef>
              <a:buSzPct val="100000"/>
              <a:buAutoNum type="arabicPeriod" startAt="3"/>
              <a:defRPr i="1" sz="6400">
                <a:latin typeface="Calibri"/>
                <a:ea typeface="Calibri"/>
                <a:cs typeface="Calibri"/>
                <a:sym typeface="Calibri"/>
              </a:defRPr>
            </a:lvl1pPr>
          </a:lstStyle>
          <a:p>
            <a:pPr/>
            <a:r>
              <a:t>How did the little horn desecrate the sanctuary?</a:t>
            </a:r>
          </a:p>
        </p:txBody>
      </p:sp>
      <p:sp>
        <p:nvSpPr>
          <p:cNvPr id="165" name="It made boastful and blasphemous claims, and removed the focus from the heavenly sanctuary (the confessional and the mass)."/>
          <p:cNvSpPr txBox="1"/>
          <p:nvPr/>
        </p:nvSpPr>
        <p:spPr>
          <a:xfrm>
            <a:off x="1904714" y="3110722"/>
            <a:ext cx="20514155" cy="85034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It made boastful and blasphemous claims, and removed the focus from the heavenly sanctuary (the confessional and the mass).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5">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5"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How long would it be until the sanctuary truth was restored?"/>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4"/>
              <a:defRPr i="1" sz="6400">
                <a:latin typeface="Calibri"/>
                <a:ea typeface="Calibri"/>
                <a:cs typeface="Calibri"/>
                <a:sym typeface="Calibri"/>
              </a:defRPr>
            </a:lvl1pPr>
          </a:lstStyle>
          <a:p>
            <a:pPr/>
            <a:r>
              <a:t>How long would it be until the sanctuary truth was restored?</a:t>
            </a:r>
          </a:p>
        </p:txBody>
      </p:sp>
      <p:sp>
        <p:nvSpPr>
          <p:cNvPr id="168" name="2,300 prophetic days (2,300 actual years)."/>
          <p:cNvSpPr txBox="1"/>
          <p:nvPr/>
        </p:nvSpPr>
        <p:spPr>
          <a:xfrm>
            <a:off x="1904740" y="4191000"/>
            <a:ext cx="16438072"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2,300 prophetic days (2,300 actual years).</a:t>
            </a:r>
          </a:p>
        </p:txBody>
      </p:sp>
      <p:grpSp>
        <p:nvGrpSpPr>
          <p:cNvPr id="171" name="Group"/>
          <p:cNvGrpSpPr/>
          <p:nvPr/>
        </p:nvGrpSpPr>
        <p:grpSpPr>
          <a:xfrm>
            <a:off x="1904740" y="6505166"/>
            <a:ext cx="22453594" cy="7210834"/>
            <a:chOff x="0" y="0"/>
            <a:chExt cx="22453592" cy="7210833"/>
          </a:xfrm>
        </p:grpSpPr>
        <p:pic>
          <p:nvPicPr>
            <p:cNvPr id="169"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70"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8">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8"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When would that period begin?"/>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5"/>
              <a:defRPr i="1" sz="6400">
                <a:latin typeface="Calibri"/>
                <a:ea typeface="Calibri"/>
                <a:cs typeface="Calibri"/>
                <a:sym typeface="Calibri"/>
              </a:defRPr>
            </a:lvl1pPr>
          </a:lstStyle>
          <a:p>
            <a:pPr/>
            <a:r>
              <a:t>When would that period begin?</a:t>
            </a:r>
          </a:p>
        </p:txBody>
      </p:sp>
      <p:grpSp>
        <p:nvGrpSpPr>
          <p:cNvPr id="176" name="Group"/>
          <p:cNvGrpSpPr/>
          <p:nvPr/>
        </p:nvGrpSpPr>
        <p:grpSpPr>
          <a:xfrm>
            <a:off x="1904740" y="6505166"/>
            <a:ext cx="22453594" cy="7210834"/>
            <a:chOff x="0" y="0"/>
            <a:chExt cx="22453592" cy="7210833"/>
          </a:xfrm>
        </p:grpSpPr>
        <p:pic>
          <p:nvPicPr>
            <p:cNvPr id="174"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75"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
        <p:nvSpPr>
          <p:cNvPr id="177" name="In 457 BC, with the first 70 “weeks” given to the Jews"/>
          <p:cNvSpPr txBox="1"/>
          <p:nvPr/>
        </p:nvSpPr>
        <p:spPr>
          <a:xfrm>
            <a:off x="1904740" y="3111500"/>
            <a:ext cx="21005801" cy="74002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In 457 BC, with the first 70 “weeks” given to the Jews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7">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7"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What did this ceremony signify?"/>
          <p:cNvSpPr txBox="1"/>
          <p:nvPr>
            <p:ph type="body" sz="quarter" idx="1"/>
          </p:nvPr>
        </p:nvSpPr>
        <p:spPr>
          <a:xfrm>
            <a:off x="1904740" y="1573763"/>
            <a:ext cx="21005801" cy="1310980"/>
          </a:xfrm>
          <a:prstGeom prst="rect">
            <a:avLst/>
          </a:prstGeom>
        </p:spPr>
        <p:txBody>
          <a:bodyPr anchor="t"/>
          <a:lstStyle>
            <a:lvl1pPr marL="1270000" indent="-1270000">
              <a:lnSpc>
                <a:spcPct val="110000"/>
              </a:lnSpc>
              <a:spcBef>
                <a:spcPts val="4000"/>
              </a:spcBef>
              <a:buSzPct val="100000"/>
              <a:buAutoNum type="arabicPeriod" startAt="6"/>
              <a:defRPr i="1" sz="6400">
                <a:latin typeface="Calibri"/>
                <a:ea typeface="Calibri"/>
                <a:cs typeface="Calibri"/>
                <a:sym typeface="Calibri"/>
              </a:defRPr>
            </a:lvl1pPr>
          </a:lstStyle>
          <a:p>
            <a:pPr/>
            <a:r>
              <a:t>What did this ceremony signify?</a:t>
            </a:r>
          </a:p>
        </p:txBody>
      </p:sp>
      <p:sp>
        <p:nvSpPr>
          <p:cNvPr id="180" name="The atoning death of Christ, and the final disposition of sin and Satan."/>
          <p:cNvSpPr txBox="1"/>
          <p:nvPr/>
        </p:nvSpPr>
        <p:spPr>
          <a:xfrm>
            <a:off x="1904740" y="3111500"/>
            <a:ext cx="21005801" cy="74002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atoning death of Christ, and the final disposition of sin and Satan.</a:t>
            </a:r>
          </a:p>
        </p:txBody>
      </p:sp>
      <p:grpSp>
        <p:nvGrpSpPr>
          <p:cNvPr id="183" name="Group"/>
          <p:cNvGrpSpPr/>
          <p:nvPr/>
        </p:nvGrpSpPr>
        <p:grpSpPr>
          <a:xfrm>
            <a:off x="1904740" y="6505166"/>
            <a:ext cx="22453594" cy="7210834"/>
            <a:chOff x="0" y="0"/>
            <a:chExt cx="22453592" cy="7210833"/>
          </a:xfrm>
        </p:grpSpPr>
        <p:pic>
          <p:nvPicPr>
            <p:cNvPr id="181"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82"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0">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0"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What was represented by the “daily” services?"/>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7"/>
              <a:defRPr i="1" sz="6400">
                <a:latin typeface="Calibri"/>
                <a:ea typeface="Calibri"/>
                <a:cs typeface="Calibri"/>
                <a:sym typeface="Calibri"/>
              </a:defRPr>
            </a:lvl1pPr>
          </a:lstStyle>
          <a:p>
            <a:pPr/>
            <a:r>
              <a:t>What was represented by the “daily” services?</a:t>
            </a:r>
          </a:p>
        </p:txBody>
      </p:sp>
      <p:sp>
        <p:nvSpPr>
          <p:cNvPr id="186" name="Christ’s atoning death, and His ministry in the heavenly sanctuary."/>
          <p:cNvSpPr txBox="1"/>
          <p:nvPr/>
        </p:nvSpPr>
        <p:spPr>
          <a:xfrm>
            <a:off x="1689100" y="3111500"/>
            <a:ext cx="21005800"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Christ’s atoning death, and His ministry in the heavenly sanctuary.</a:t>
            </a:r>
          </a:p>
        </p:txBody>
      </p:sp>
      <p:grpSp>
        <p:nvGrpSpPr>
          <p:cNvPr id="189" name="Group"/>
          <p:cNvGrpSpPr/>
          <p:nvPr/>
        </p:nvGrpSpPr>
        <p:grpSpPr>
          <a:xfrm>
            <a:off x="1904740" y="6505166"/>
            <a:ext cx="22453594" cy="7210834"/>
            <a:chOff x="0" y="0"/>
            <a:chExt cx="22453592" cy="7210833"/>
          </a:xfrm>
        </p:grpSpPr>
        <p:pic>
          <p:nvPicPr>
            <p:cNvPr id="187"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88"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6">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So if the daily service is prophetic, what does the yearly service foretell?"/>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8"/>
              <a:defRPr i="1" sz="6400">
                <a:latin typeface="Calibri"/>
                <a:ea typeface="Calibri"/>
                <a:cs typeface="Calibri"/>
                <a:sym typeface="Calibri"/>
              </a:defRPr>
            </a:lvl1pPr>
          </a:lstStyle>
          <a:p>
            <a:pPr/>
            <a:r>
              <a:t>So if the daily service is prophetic, what does the yearly service foretell?</a:t>
            </a:r>
          </a:p>
        </p:txBody>
      </p:sp>
      <p:sp>
        <p:nvSpPr>
          <p:cNvPr id="192" name="The judgment."/>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2000"/>
              </a:spcBef>
              <a:defRPr i="1" sz="6400">
                <a:solidFill>
                  <a:srgbClr val="FFFB00"/>
                </a:solidFill>
                <a:latin typeface="Calibri"/>
                <a:ea typeface="Calibri"/>
                <a:cs typeface="Calibri"/>
                <a:sym typeface="Calibri"/>
              </a:defRPr>
            </a:pPr>
            <a:r>
              <a:t>The judgment.</a:t>
            </a:r>
          </a:p>
        </p:txBody>
      </p:sp>
      <p:grpSp>
        <p:nvGrpSpPr>
          <p:cNvPr id="195" name="Group"/>
          <p:cNvGrpSpPr/>
          <p:nvPr/>
        </p:nvGrpSpPr>
        <p:grpSpPr>
          <a:xfrm>
            <a:off x="1904740" y="6505166"/>
            <a:ext cx="22453594" cy="7210834"/>
            <a:chOff x="0" y="0"/>
            <a:chExt cx="22453592" cy="7210833"/>
          </a:xfrm>
        </p:grpSpPr>
        <p:pic>
          <p:nvPicPr>
            <p:cNvPr id="193" name="Picture 2" descr="Picture 2"/>
            <p:cNvPicPr>
              <a:picLocks noChangeAspect="1"/>
            </p:cNvPicPr>
            <p:nvPr/>
          </p:nvPicPr>
          <p:blipFill>
            <a:blip r:embed="rId2">
              <a:alphaModFix amt="64999"/>
              <a:extLst/>
            </a:blip>
            <a:stretch>
              <a:fillRect/>
            </a:stretch>
          </p:blipFill>
          <p:spPr>
            <a:xfrm>
              <a:off x="15005197" y="0"/>
              <a:ext cx="7448396" cy="6186865"/>
            </a:xfrm>
            <a:prstGeom prst="rect">
              <a:avLst/>
            </a:prstGeom>
            <a:ln w="12700" cap="flat">
              <a:noFill/>
              <a:miter lim="400000"/>
            </a:ln>
            <a:effectLst/>
          </p:spPr>
        </p:pic>
        <p:sp>
          <p:nvSpPr>
            <p:cNvPr id="194" name="Secrets and Mysteries of the Lost Ark: A Bible Adventure"/>
            <p:cNvSpPr txBox="1"/>
            <p:nvPr/>
          </p:nvSpPr>
          <p:spPr>
            <a:xfrm>
              <a:off x="0" y="5150453"/>
              <a:ext cx="21005800" cy="20603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2">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2" grpId="1"/>
    </p:bldLst>
  </p:timing>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