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an orange flower surrounded by large tropical leaves"/>
          <p:cNvSpPr/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a red-eyed tree frog perched on a leaf"/>
          <p:cNvSpPr/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River flowing through a tropical forest"/>
          <p:cNvSpPr/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iver flowing through a tropical forest"/>
          <p:cNvSpPr/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ClrTx/>
              <a:buSzTx/>
              <a:buFont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ClrTx/>
              <a:buSzTx/>
              <a:buFont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ClrTx/>
              <a:buSzTx/>
              <a:buFont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ClrTx/>
              <a:buSzTx/>
              <a:buFont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ClrTx/>
              <a:buSzTx/>
              <a:buFont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/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/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/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gif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12351">
              <a:srgbClr val="000000"/>
            </a:gs>
            <a:gs pos="24405">
              <a:srgbClr val="09001F"/>
            </a:gs>
            <a:gs pos="42934">
              <a:srgbClr val="13003D"/>
            </a:gs>
            <a:gs pos="71091">
              <a:srgbClr val="894A1F"/>
            </a:gs>
            <a:gs pos="100000">
              <a:schemeClr val="accent4">
                <a:hueOff val="-624705"/>
                <a:lumOff val="1372"/>
              </a:schemeClr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1. The Search for the Lost Ark"/>
          <p:cNvSpPr txBox="1"/>
          <p:nvPr>
            <p:ph type="ctrTitle"/>
          </p:nvPr>
        </p:nvSpPr>
        <p:spPr>
          <a:xfrm>
            <a:off x="1031778" y="1140278"/>
            <a:ext cx="22320444" cy="2916919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defRPr>
                <a:solidFill>
                  <a:srgbClr val="FFFF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1. The Search for the Lost Ark</a:t>
            </a:r>
          </a:p>
        </p:txBody>
      </p:sp>
      <p:grpSp>
        <p:nvGrpSpPr>
          <p:cNvPr id="149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47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8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A fourth ark appears in the Bible in the most surprising of places! Where is that ark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9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 fourth ark appears in the Bible in the most surprising of places! Where is that ark?</a:t>
            </a:r>
          </a:p>
        </p:txBody>
      </p:sp>
      <p:sp>
        <p:nvSpPr>
          <p:cNvPr id="200" name="In heaven!"/>
          <p:cNvSpPr txBox="1"/>
          <p:nvPr/>
        </p:nvSpPr>
        <p:spPr>
          <a:xfrm>
            <a:off x="1904740" y="379082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In heaven!</a:t>
            </a:r>
          </a:p>
        </p:txBody>
      </p:sp>
      <p:grpSp>
        <p:nvGrpSpPr>
          <p:cNvPr id="203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201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2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Where did King David delight to be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0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Where did King David delight to be?</a:t>
            </a:r>
          </a:p>
        </p:txBody>
      </p:sp>
      <p:sp>
        <p:nvSpPr>
          <p:cNvPr id="206" name="In God’s house, the tabernacle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In God’s house, the tabernacle.</a:t>
            </a:r>
          </a:p>
        </p:txBody>
      </p:sp>
      <p:grpSp>
        <p:nvGrpSpPr>
          <p:cNvPr id="209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207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8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Which ark should I focus on now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Which ark should I focus on now?</a:t>
            </a:r>
          </a:p>
        </p:txBody>
      </p:sp>
      <p:sp>
        <p:nvSpPr>
          <p:cNvPr id="212" name="The one where Jesus ministers, in the heavenly sanctuary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one where Jesus ministers, in the heavenly sanctuary.</a:t>
            </a:r>
          </a:p>
        </p:txBody>
      </p:sp>
      <p:grpSp>
        <p:nvGrpSpPr>
          <p:cNvPr id="215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213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4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44407">
              <a:srgbClr val="FFFFFF"/>
            </a:gs>
            <a:gs pos="100000">
              <a:srgbClr val="7F8080"/>
            </a:gs>
            <a:gs pos="100000">
              <a:srgbClr val="000000"/>
            </a:gs>
            <a:gs pos="100000">
              <a:srgbClr val="09001F"/>
            </a:gs>
            <a:gs pos="100000">
              <a:srgbClr val="13003D"/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ecrets and Mysteries of the Lost Ark:…"/>
          <p:cNvSpPr txBox="1"/>
          <p:nvPr>
            <p:ph type="title" idx="4294967295"/>
          </p:nvPr>
        </p:nvSpPr>
        <p:spPr>
          <a:xfrm>
            <a:off x="1689100" y="853232"/>
            <a:ext cx="21005800" cy="4939005"/>
          </a:xfrm>
          <a:prstGeom prst="rect">
            <a:avLst/>
          </a:prstGeom>
        </p:spPr>
        <p:txBody>
          <a:bodyPr/>
          <a:lstStyle/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Secrets and Mysteries of the Lost Ark:</a:t>
            </a:r>
          </a:p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Bible Adventure</a:t>
            </a:r>
          </a:p>
          <a:p>
            <a:pPr marL="342900" indent="-342900" defTabSz="914400">
              <a:lnSpc>
                <a:spcPct val="120000"/>
              </a:lnSpc>
              <a:spcBef>
                <a:spcPts val="600"/>
              </a:spcBef>
              <a:defRPr b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0"/>
              <a:t>by</a:t>
            </a:r>
            <a:r>
              <a:t> James R. Hoffer</a:t>
            </a:r>
          </a:p>
        </p:txBody>
      </p:sp>
      <p:sp>
        <p:nvSpPr>
          <p:cNvPr id="218" name="TextBox 4"/>
          <p:cNvSpPr txBox="1"/>
          <p:nvPr/>
        </p:nvSpPr>
        <p:spPr>
          <a:xfrm>
            <a:off x="2918608" y="7949594"/>
            <a:ext cx="4632961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© 2014, James R. Hoffer</a:t>
            </a:r>
          </a:p>
        </p:txBody>
      </p:sp>
      <p:pic>
        <p:nvPicPr>
          <p:cNvPr id="21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4609" y="9288943"/>
            <a:ext cx="3680960" cy="1961640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TextBox 6"/>
          <p:cNvSpPr txBox="1"/>
          <p:nvPr/>
        </p:nvSpPr>
        <p:spPr>
          <a:xfrm>
            <a:off x="1419405" y="11597583"/>
            <a:ext cx="7631367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Graphics courtesy of Bible Graphics Studio.</a:t>
            </a:r>
          </a:p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Used by permission.</a:t>
            </a:r>
          </a:p>
        </p:txBody>
      </p:sp>
      <p:pic>
        <p:nvPicPr>
          <p:cNvPr id="221" name="Picture 2" descr="Picture 2"/>
          <p:cNvPicPr>
            <a:picLocks noChangeAspect="1"/>
          </p:cNvPicPr>
          <p:nvPr/>
        </p:nvPicPr>
        <p:blipFill>
          <a:blip r:embed="rId3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What three arks are described for us in the Bible?"/>
          <p:cNvSpPr txBox="1"/>
          <p:nvPr>
            <p:ph type="body" sz="quarter" idx="1"/>
          </p:nvPr>
        </p:nvSpPr>
        <p:spPr>
          <a:xfrm>
            <a:off x="1904740" y="1571392"/>
            <a:ext cx="21005801" cy="1367453"/>
          </a:xfrm>
          <a:prstGeom prst="rect">
            <a:avLst/>
          </a:prstGeom>
        </p:spPr>
        <p:txBody>
          <a:bodyPr anchor="t"/>
          <a:lstStyle/>
          <a:p>
            <a: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"/>
              <a:defRPr i="1" sz="6400">
                <a:latin typeface="Calibri"/>
                <a:ea typeface="Calibri"/>
                <a:cs typeface="Calibri"/>
                <a:sym typeface="Calibri"/>
              </a:defRPr>
            </a:pPr>
            <a:r>
              <a:t>What </a:t>
            </a:r>
            <a:r>
              <a:rPr u="sng"/>
              <a:t>three arks</a:t>
            </a:r>
            <a:r>
              <a:t> are described for us in the Bible?</a:t>
            </a:r>
          </a:p>
        </p:txBody>
      </p:sp>
      <p:sp>
        <p:nvSpPr>
          <p:cNvPr id="152" name="Noah’s ark.…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Noah’s ark.</a:t>
            </a:r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Baby Moses’ ark.</a:t>
            </a:r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ark of the covenant.</a:t>
            </a:r>
          </a:p>
        </p:txBody>
      </p:sp>
      <p:grpSp>
        <p:nvGrpSpPr>
          <p:cNvPr id="155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53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4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Where was the ark located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Where was the ark located?</a:t>
            </a:r>
          </a:p>
        </p:txBody>
      </p:sp>
      <p:sp>
        <p:nvSpPr>
          <p:cNvPr id="158" name="In the Most Holy Place of the sanctuary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In the Most Holy Place of the sanctuary.</a:t>
            </a:r>
          </a:p>
        </p:txBody>
      </p:sp>
      <p:grpSp>
        <p:nvGrpSpPr>
          <p:cNvPr id="161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59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0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hat was the ark like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was the ark like?</a:t>
            </a:r>
          </a:p>
        </p:txBody>
      </p:sp>
      <p:sp>
        <p:nvSpPr>
          <p:cNvPr id="164" name="A wooden chest, covered with gold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wooden chest, covered with gold.</a:t>
            </a:r>
          </a:p>
        </p:txBody>
      </p:sp>
      <p:grpSp>
        <p:nvGrpSpPr>
          <p:cNvPr id="167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65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6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What was placed on top of the ark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4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was placed on top of the ark?</a:t>
            </a:r>
          </a:p>
        </p:txBody>
      </p:sp>
      <p:sp>
        <p:nvSpPr>
          <p:cNvPr id="170" name="The mercy seat, and the cherubim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mercy seat, and the cherubim.</a:t>
            </a:r>
          </a:p>
        </p:txBody>
      </p:sp>
      <p:grpSp>
        <p:nvGrpSpPr>
          <p:cNvPr id="173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71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2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What was inside the ark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5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was inside the ark?</a:t>
            </a:r>
          </a:p>
        </p:txBody>
      </p:sp>
      <p:sp>
        <p:nvSpPr>
          <p:cNvPr id="176" name="A pot of manna.…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pot of manna.</a:t>
            </a:r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Aaron’s rod.</a:t>
            </a:r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Ten Commandments.</a:t>
            </a:r>
          </a:p>
        </p:txBody>
      </p:sp>
      <p:grpSp>
        <p:nvGrpSpPr>
          <p:cNvPr id="179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77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What was the purpose of the ark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6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was the purpose of the ark?</a:t>
            </a:r>
          </a:p>
        </p:txBody>
      </p:sp>
      <p:sp>
        <p:nvSpPr>
          <p:cNvPr id="182" name="It represented God’s throne, and His presence among the people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 represented God’s throne, and His presence among the people.</a:t>
            </a:r>
          </a:p>
        </p:txBody>
      </p:sp>
      <p:grpSp>
        <p:nvGrpSpPr>
          <p:cNvPr id="185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83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4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When does the ark figure in later Jewish history throughout the OT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7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When does the ark figure in later Jewish history throughout the OT?</a:t>
            </a:r>
          </a:p>
        </p:txBody>
      </p:sp>
      <p:sp>
        <p:nvSpPr>
          <p:cNvPr id="188" name="The ark went before the people to guide them.…"/>
          <p:cNvSpPr txBox="1"/>
          <p:nvPr/>
        </p:nvSpPr>
        <p:spPr>
          <a:xfrm>
            <a:off x="1904740" y="3790820"/>
            <a:ext cx="21005801" cy="8013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ark went before the people to guide them.</a:t>
            </a:r>
            <a:endParaRPr sz="29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Crossing the Jordan.</a:t>
            </a:r>
            <a:endParaRPr sz="29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Carried around Jericho.</a:t>
            </a:r>
            <a:endParaRPr sz="29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Captured and returned by the Philistines.</a:t>
            </a:r>
            <a:endParaRPr sz="29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Uzzah story.</a:t>
            </a:r>
            <a:endParaRPr sz="29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20000"/>
              <a:buFont typeface="Arial"/>
              <a:buChar char="•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Placed in Solomon’s temple.</a:t>
            </a:r>
          </a:p>
        </p:txBody>
      </p:sp>
      <p:grpSp>
        <p:nvGrpSpPr>
          <p:cNvPr id="191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89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0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Who destroyed Solomon’s temple, and what may have happened to the ark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8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Who destroyed Solomon’s temple, and what may have happened to the ark?</a:t>
            </a:r>
          </a:p>
        </p:txBody>
      </p:sp>
      <p:sp>
        <p:nvSpPr>
          <p:cNvPr id="194" name="The temple was plundered by the Babylonians, and the ark came up missing."/>
          <p:cNvSpPr txBox="1"/>
          <p:nvPr/>
        </p:nvSpPr>
        <p:spPr>
          <a:xfrm>
            <a:off x="1904740" y="379082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temple was plundered by the Babylonians, and the ark came up missing.</a:t>
            </a:r>
          </a:p>
        </p:txBody>
      </p:sp>
      <p:grpSp>
        <p:nvGrpSpPr>
          <p:cNvPr id="197" name="Group"/>
          <p:cNvGrpSpPr/>
          <p:nvPr/>
        </p:nvGrpSpPr>
        <p:grpSpPr>
          <a:xfrm>
            <a:off x="1904740" y="6505166"/>
            <a:ext cx="22453594" cy="7210834"/>
            <a:chOff x="0" y="0"/>
            <a:chExt cx="22453592" cy="7210833"/>
          </a:xfrm>
        </p:grpSpPr>
        <p:pic>
          <p:nvPicPr>
            <p:cNvPr id="195" name="Picture 2" descr="Picture 2"/>
            <p:cNvPicPr>
              <a:picLocks noChangeAspect="1"/>
            </p:cNvPicPr>
            <p:nvPr/>
          </p:nvPicPr>
          <p:blipFill>
            <a:blip r:embed="rId2">
              <a:alphaModFix amt="64999"/>
              <a:extLst/>
            </a:blip>
            <a:stretch>
              <a:fillRect/>
            </a:stretch>
          </p:blipFill>
          <p:spPr>
            <a:xfrm>
              <a:off x="15005197" y="0"/>
              <a:ext cx="7448396" cy="618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6" name="Secrets and Mysteries of the Lost Ark: A Bible Adventure"/>
            <p:cNvSpPr txBox="1"/>
            <p:nvPr/>
          </p:nvSpPr>
          <p:spPr>
            <a:xfrm>
              <a:off x="0" y="5150453"/>
              <a:ext cx="21005800" cy="20603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>
              <a:lvl1pPr marL="342900" indent="-342900" algn="ctr" defTabSz="914400">
                <a:spcBef>
                  <a:spcPts val="600"/>
                </a:spcBef>
                <a:defRPr b="1" i="1" sz="6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Secrets and Mysteries of the Lost Ark: A Bible Adventure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