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6D6"/>
              </a:solidFill>
              <a:prstDash val="solid"/>
              <a:miter lim="400000"/>
            </a:ln>
          </a:left>
          <a:right>
            <a:ln w="254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254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6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6D6"/>
              </a:solidFill>
              <a:prstDash val="solid"/>
              <a:miter lim="400000"/>
            </a:ln>
          </a:top>
          <a:bottom>
            <a:ln w="254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84E00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-119728"/>
              <a:satOff val="5580"/>
              <a:lumOff val="-12961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09090"/>
              </a:solidFill>
              <a:prstDash val="solid"/>
              <a:miter lim="400000"/>
            </a:ln>
          </a:left>
          <a:right>
            <a:ln w="12700" cap="flat">
              <a:solidFill>
                <a:srgbClr val="909090"/>
              </a:solidFill>
              <a:prstDash val="solid"/>
              <a:miter lim="400000"/>
            </a:ln>
          </a:right>
          <a:top>
            <a:ln w="12700" cap="flat">
              <a:solidFill>
                <a:srgbClr val="909090"/>
              </a:solidFill>
              <a:prstDash val="solid"/>
              <a:miter lim="400000"/>
            </a:ln>
          </a:top>
          <a:bottom>
            <a:ln w="12700" cap="flat">
              <a:solidFill>
                <a:srgbClr val="909090"/>
              </a:solidFill>
              <a:prstDash val="solid"/>
              <a:miter lim="400000"/>
            </a:ln>
          </a:bottom>
          <a:insideH>
            <a:ln w="12700" cap="flat">
              <a:solidFill>
                <a:srgbClr val="909090"/>
              </a:solidFill>
              <a:prstDash val="solid"/>
              <a:miter lim="400000"/>
            </a:ln>
          </a:insideH>
          <a:insideV>
            <a:ln w="12700" cap="flat">
              <a:solidFill>
                <a:srgbClr val="90909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98089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2" name="Shape 142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FontTx/>
              <a:buNone/>
              <a:defRPr sz="5400"/>
            </a:lvl1pPr>
            <a:lvl2pPr marL="0" indent="0" algn="ctr">
              <a:spcBef>
                <a:spcPts val="0"/>
              </a:spcBef>
              <a:buClrTx/>
              <a:buSzTx/>
              <a:buFontTx/>
              <a:buNone/>
              <a:defRPr sz="5400"/>
            </a:lvl2pPr>
            <a:lvl3pPr marL="0" indent="0" algn="ctr">
              <a:spcBef>
                <a:spcPts val="0"/>
              </a:spcBef>
              <a:buClrTx/>
              <a:buSzTx/>
              <a:buFontTx/>
              <a:buNone/>
              <a:defRPr sz="5400"/>
            </a:lvl3pPr>
            <a:lvl4pPr marL="0" indent="0" algn="ctr">
              <a:spcBef>
                <a:spcPts val="0"/>
              </a:spcBef>
              <a:buClrTx/>
              <a:buSzTx/>
              <a:buFontTx/>
              <a:buNone/>
              <a:defRPr sz="5400"/>
            </a:lvl4pPr>
            <a:lvl5pPr marL="0" indent="0" algn="ctr">
              <a:spcBef>
                <a:spcPts val="0"/>
              </a:spcBef>
              <a:buClrTx/>
              <a:buSzTx/>
              <a:buFontTx/>
              <a:buNone/>
              <a:defRPr sz="5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Body Level One…"/>
          <p:cNvSpPr txBox="1"/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>
              <a:buClrTx/>
              <a:buFontTx/>
            </a:lvl1pPr>
            <a:lvl2pPr>
              <a:buClrTx/>
              <a:buFontTx/>
            </a:lvl2pPr>
            <a:lvl3pPr>
              <a:buClrTx/>
              <a:buFontTx/>
            </a:lvl3pPr>
            <a:lvl4pPr>
              <a:buClrTx/>
              <a:buFontTx/>
            </a:lvl4pPr>
            <a:lvl5pPr>
              <a:buClrTx/>
              <a:buFontTx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Close-up of an orange flower surrounded by large tropical leaves"/>
          <p:cNvSpPr/>
          <p:nvPr>
            <p:ph type="pic" sz="quarter" idx="21"/>
          </p:nvPr>
        </p:nvSpPr>
        <p:spPr>
          <a:xfrm>
            <a:off x="15292127" y="6870700"/>
            <a:ext cx="8341246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2" name="Close-up of a red-eyed tree frog perched on a leaf"/>
          <p:cNvSpPr/>
          <p:nvPr>
            <p:ph type="pic" sz="quarter" idx="22"/>
          </p:nvPr>
        </p:nvSpPr>
        <p:spPr>
          <a:xfrm>
            <a:off x="14859000" y="952500"/>
            <a:ext cx="832485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River flowing through a tropical forest"/>
          <p:cNvSpPr/>
          <p:nvPr>
            <p:ph type="pic" idx="23"/>
          </p:nvPr>
        </p:nvSpPr>
        <p:spPr>
          <a:xfrm>
            <a:off x="651237" y="952500"/>
            <a:ext cx="15283726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–Johnny Appleseed"/>
          <p:cNvSpPr txBox="1"/>
          <p:nvPr>
            <p:ph type="body" sz="quarter" idx="21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FontTx/>
              <a:buNone/>
              <a:defRPr i="1" sz="32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112" name="“Type a quote here.”"/>
          <p:cNvSpPr txBox="1"/>
          <p:nvPr>
            <p:ph type="body" sz="quarter" idx="22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FontTx/>
              <a:buNone/>
              <a:defRPr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1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river flowing through a tropical forest"/>
          <p:cNvSpPr/>
          <p:nvPr>
            <p:ph type="pic" idx="21"/>
          </p:nvPr>
        </p:nvSpPr>
        <p:spPr>
          <a:xfrm>
            <a:off x="0" y="-2290234"/>
            <a:ext cx="24384000" cy="1829646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2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bg>
      <p:bgPr>
        <a:solidFill>
          <a:srgbClr val="D9D9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lide Number"/>
          <p:cNvSpPr txBox="1"/>
          <p:nvPr>
            <p:ph type="sldNum" sz="quarter" idx="2"/>
          </p:nvPr>
        </p:nvSpPr>
        <p:spPr>
          <a:xfrm>
            <a:off x="19917052" y="12835870"/>
            <a:ext cx="504548" cy="483910"/>
          </a:xfrm>
          <a:prstGeom prst="rect">
            <a:avLst/>
          </a:prstGeom>
        </p:spPr>
        <p:txBody>
          <a:bodyPr lIns="91439" tIns="91439" rIns="91439" bIns="91439" anchor="ctr"/>
          <a:lstStyle>
            <a:lvl1pPr algn="r" defTabSz="1828800">
              <a:defRPr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iver flowing through a tropical forest"/>
          <p:cNvSpPr/>
          <p:nvPr>
            <p:ph type="pic" idx="21"/>
          </p:nvPr>
        </p:nvSpPr>
        <p:spPr>
          <a:xfrm>
            <a:off x="3125968" y="-1762099"/>
            <a:ext cx="18135601" cy="1360799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FontTx/>
              <a:buNone/>
              <a:defRPr sz="5400"/>
            </a:lvl1pPr>
            <a:lvl2pPr marL="0" indent="0" algn="ctr">
              <a:spcBef>
                <a:spcPts val="0"/>
              </a:spcBef>
              <a:buClrTx/>
              <a:buSzTx/>
              <a:buFontTx/>
              <a:buNone/>
              <a:defRPr sz="5400"/>
            </a:lvl2pPr>
            <a:lvl3pPr marL="0" indent="0" algn="ctr">
              <a:spcBef>
                <a:spcPts val="0"/>
              </a:spcBef>
              <a:buClrTx/>
              <a:buSzTx/>
              <a:buFontTx/>
              <a:buNone/>
              <a:defRPr sz="5400"/>
            </a:lvl3pPr>
            <a:lvl4pPr marL="0" indent="0" algn="ctr">
              <a:spcBef>
                <a:spcPts val="0"/>
              </a:spcBef>
              <a:buClrTx/>
              <a:buSzTx/>
              <a:buFontTx/>
              <a:buNone/>
              <a:defRPr sz="5400"/>
            </a:lvl4pPr>
            <a:lvl5pPr marL="0" indent="0" algn="ctr">
              <a:spcBef>
                <a:spcPts val="0"/>
              </a:spcBef>
              <a:buClrTx/>
              <a:buSzTx/>
              <a:buFontTx/>
              <a:buNone/>
              <a:defRPr sz="5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Close-up of an orange flower surrounded by large tropical leaves"/>
          <p:cNvSpPr/>
          <p:nvPr>
            <p:ph type="pic" idx="21"/>
          </p:nvPr>
        </p:nvSpPr>
        <p:spPr>
          <a:xfrm>
            <a:off x="5803900" y="952500"/>
            <a:ext cx="17236029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FontTx/>
              <a:buNone/>
              <a:defRPr sz="5400"/>
            </a:lvl1pPr>
            <a:lvl2pPr marL="0" indent="0" algn="ctr">
              <a:spcBef>
                <a:spcPts val="0"/>
              </a:spcBef>
              <a:buClrTx/>
              <a:buSzTx/>
              <a:buFontTx/>
              <a:buNone/>
              <a:defRPr sz="5400"/>
            </a:lvl2pPr>
            <a:lvl3pPr marL="0" indent="0" algn="ctr">
              <a:spcBef>
                <a:spcPts val="0"/>
              </a:spcBef>
              <a:buClrTx/>
              <a:buSzTx/>
              <a:buFontTx/>
              <a:buNone/>
              <a:defRPr sz="5400"/>
            </a:lvl3pPr>
            <a:lvl4pPr marL="0" indent="0" algn="ctr">
              <a:spcBef>
                <a:spcPts val="0"/>
              </a:spcBef>
              <a:buClrTx/>
              <a:buSzTx/>
              <a:buFontTx/>
              <a:buNone/>
              <a:defRPr sz="5400"/>
            </a:lvl4pPr>
            <a:lvl5pPr marL="0" indent="0" algn="ctr">
              <a:spcBef>
                <a:spcPts val="0"/>
              </a:spcBef>
              <a:buClrTx/>
              <a:buSzTx/>
              <a:buFontTx/>
              <a:buNone/>
              <a:defRPr sz="5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ClrTx/>
              <a:buFontTx/>
            </a:lvl1pPr>
            <a:lvl2pPr>
              <a:buClrTx/>
              <a:buFontTx/>
            </a:lvl2pPr>
            <a:lvl3pPr>
              <a:buClrTx/>
              <a:buFontTx/>
            </a:lvl3pPr>
            <a:lvl4pPr>
              <a:buClrTx/>
              <a:buFontTx/>
            </a:lvl4pPr>
            <a:lvl5pPr>
              <a:buClrTx/>
              <a:buFontTx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Close-up of a red-eyed tree frog perched on a leaf"/>
          <p:cNvSpPr/>
          <p:nvPr>
            <p:ph type="pic" sz="half" idx="21"/>
          </p:nvPr>
        </p:nvSpPr>
        <p:spPr>
          <a:xfrm>
            <a:off x="87503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buClrTx/>
              <a:buFontTx/>
              <a:defRPr sz="3800"/>
            </a:lvl1pPr>
            <a:lvl2pPr marL="1117600" indent="-558800">
              <a:spcBef>
                <a:spcPts val="4500"/>
              </a:spcBef>
              <a:buClrTx/>
              <a:buFontTx/>
              <a:defRPr sz="3800"/>
            </a:lvl2pPr>
            <a:lvl3pPr marL="1676400" indent="-558800">
              <a:spcBef>
                <a:spcPts val="4500"/>
              </a:spcBef>
              <a:buClrTx/>
              <a:buFontTx/>
              <a:defRPr sz="3800"/>
            </a:lvl3pPr>
            <a:lvl4pPr marL="2235200" indent="-558800">
              <a:spcBef>
                <a:spcPts val="4500"/>
              </a:spcBef>
              <a:buClrTx/>
              <a:buFontTx/>
              <a:defRPr sz="3800"/>
            </a:lvl4pPr>
            <a:lvl5pPr marL="2794000" indent="-558800">
              <a:spcBef>
                <a:spcPts val="4500"/>
              </a:spcBef>
              <a:buClrTx/>
              <a:buFontTx/>
              <a:defRPr sz="3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Live Video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76" name="Body Level One…"/>
          <p:cNvSpPr txBox="1"/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buClrTx/>
              <a:buFontTx/>
              <a:defRPr sz="3800"/>
            </a:lvl1pPr>
            <a:lvl2pPr marL="1117600" indent="-558800">
              <a:spcBef>
                <a:spcPts val="4500"/>
              </a:spcBef>
              <a:buClrTx/>
              <a:buFontTx/>
              <a:defRPr sz="3800"/>
            </a:lvl2pPr>
            <a:lvl3pPr marL="1676400" indent="-558800">
              <a:spcBef>
                <a:spcPts val="4500"/>
              </a:spcBef>
              <a:buClrTx/>
              <a:buFontTx/>
              <a:defRPr sz="3800"/>
            </a:lvl3pPr>
            <a:lvl4pPr marL="2235200" indent="-558800">
              <a:spcBef>
                <a:spcPts val="4500"/>
              </a:spcBef>
              <a:buClrTx/>
              <a:buFontTx/>
              <a:defRPr sz="3800"/>
            </a:lvl4pPr>
            <a:lvl5pPr marL="2794000" indent="-558800">
              <a:spcBef>
                <a:spcPts val="4500"/>
              </a:spcBef>
              <a:buClrTx/>
              <a:buFontTx/>
              <a:defRPr sz="3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Live Video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85" name="Body Level One…"/>
          <p:cNvSpPr txBox="1"/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buClrTx/>
              <a:buFontTx/>
              <a:defRPr sz="3800"/>
            </a:lvl1pPr>
            <a:lvl2pPr marL="1117600" indent="-558800">
              <a:spcBef>
                <a:spcPts val="4500"/>
              </a:spcBef>
              <a:buClrTx/>
              <a:buFontTx/>
              <a:defRPr sz="3800"/>
            </a:lvl2pPr>
            <a:lvl3pPr marL="1676400" indent="-558800">
              <a:spcBef>
                <a:spcPts val="4500"/>
              </a:spcBef>
              <a:buClrTx/>
              <a:buFontTx/>
              <a:defRPr sz="3800"/>
            </a:lvl3pPr>
            <a:lvl4pPr marL="2235200" indent="-558800">
              <a:spcBef>
                <a:spcPts val="4500"/>
              </a:spcBef>
              <a:buClrTx/>
              <a:buFontTx/>
              <a:defRPr sz="3800"/>
            </a:lvl4pPr>
            <a:lvl5pPr marL="2794000" indent="-558800">
              <a:spcBef>
                <a:spcPts val="4500"/>
              </a:spcBef>
              <a:buClrTx/>
              <a:buFontTx/>
              <a:defRPr sz="3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transition xmlns:p14="http://schemas.microsoft.com/office/powerpoint/2010/main" spd="med" advClick="1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>
          <a:srgbClr val="FFFFFF"/>
        </a:buClr>
        <a:buSzPct val="125000"/>
        <a:buFont typeface="Helvetica Light"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>
          <a:srgbClr val="FFFFFF"/>
        </a:buClr>
        <a:buSzPct val="125000"/>
        <a:buFont typeface="Helvetica Light"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>
          <a:srgbClr val="FFFFFF"/>
        </a:buClr>
        <a:buSzPct val="125000"/>
        <a:buFont typeface="Helvetica Light"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>
          <a:srgbClr val="FFFFFF"/>
        </a:buClr>
        <a:buSzPct val="125000"/>
        <a:buFont typeface="Helvetica Light"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>
          <a:srgbClr val="FFFFFF"/>
        </a:buClr>
        <a:buSzPct val="125000"/>
        <a:buFont typeface="Helvetica Light"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>
          <a:srgbClr val="FFFFFF"/>
        </a:buClr>
        <a:buSzPct val="125000"/>
        <a:buFont typeface="Helvetica Light"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>
          <a:srgbClr val="FFFFFF"/>
        </a:buClr>
        <a:buSzPct val="125000"/>
        <a:buFont typeface="Helvetica Light"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>
          <a:srgbClr val="FFFFFF"/>
        </a:buClr>
        <a:buSzPct val="125000"/>
        <a:buFont typeface="Helvetica Light"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>
          <a:srgbClr val="FFFFFF"/>
        </a:buClr>
        <a:buSzPct val="125000"/>
        <a:buFont typeface="Helvetica Light"/>
        <a:buChar char="•"/>
        <a:tabLst/>
        <a:defRPr b="0" baseline="0" cap="none" i="0" spc="0" strike="noStrike" sz="4800" u="none"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.gif"/><Relationship Id="rId3" Type="http://schemas.openxmlformats.org/officeDocument/2006/relationships/image" Target="../media/image1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gradFill flip="none" rotWithShape="1">
          <a:gsLst>
            <a:gs pos="12351">
              <a:srgbClr val="000000"/>
            </a:gs>
            <a:gs pos="24405">
              <a:srgbClr val="09001F"/>
            </a:gs>
            <a:gs pos="42934">
              <a:srgbClr val="13003D"/>
            </a:gs>
            <a:gs pos="71091">
              <a:srgbClr val="894A1F"/>
            </a:gs>
            <a:gs pos="100000">
              <a:schemeClr val="accent4">
                <a:hueOff val="-624705"/>
                <a:lumOff val="1372"/>
              </a:schemeClr>
            </a:gs>
          </a:gsLst>
          <a:lin ang="270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10. Holiness to the Lord"/>
          <p:cNvSpPr txBox="1"/>
          <p:nvPr>
            <p:ph type="ctrTitle"/>
          </p:nvPr>
        </p:nvSpPr>
        <p:spPr>
          <a:xfrm>
            <a:off x="1031778" y="1140278"/>
            <a:ext cx="22320444" cy="2916919"/>
          </a:xfrm>
          <a:prstGeom prst="rect">
            <a:avLst/>
          </a:prstGeom>
        </p:spPr>
        <p:txBody>
          <a:bodyPr lIns="45719" tIns="45719" rIns="45719" bIns="45719" anchor="ctr"/>
          <a:lstStyle>
            <a:lvl1pPr defTabSz="914400">
              <a:defRPr>
                <a:solidFill>
                  <a:srgbClr val="FFFF00"/>
                </a:solidFill>
                <a:effectLst>
                  <a:outerShdw sx="100000" sy="100000" kx="0" ky="0" algn="b" rotWithShape="0" blurRad="50800" dist="38100" dir="2700000">
                    <a:srgbClr val="000000">
                      <a:alpha val="40000"/>
                    </a:srgbClr>
                  </a:outerShdw>
                </a:effectLst>
                <a:latin typeface="Papyrus"/>
                <a:ea typeface="Papyrus"/>
                <a:cs typeface="Papyrus"/>
                <a:sym typeface="Papyrus"/>
              </a:defRPr>
            </a:lvl1pPr>
          </a:lstStyle>
          <a:p>
            <a:pPr/>
            <a:r>
              <a:t>10. Holiness to the Lord</a:t>
            </a:r>
          </a:p>
        </p:txBody>
      </p:sp>
      <p:pic>
        <p:nvPicPr>
          <p:cNvPr id="145" name="Picture 2" descr="Picture 2"/>
          <p:cNvPicPr>
            <a:picLocks noChangeAspect="1"/>
          </p:cNvPicPr>
          <p:nvPr/>
        </p:nvPicPr>
        <p:blipFill>
          <a:blip r:embed="rId2">
            <a:alphaModFix amt="64999"/>
            <a:extLst/>
          </a:blip>
          <a:stretch>
            <a:fillRect/>
          </a:stretch>
        </p:blipFill>
        <p:spPr>
          <a:xfrm>
            <a:off x="16909938" y="6505166"/>
            <a:ext cx="7448396" cy="6186866"/>
          </a:xfrm>
          <a:prstGeom prst="rect">
            <a:avLst/>
          </a:prstGeom>
          <a:ln w="12700">
            <a:miter lim="400000"/>
          </a:ln>
        </p:spPr>
      </p:pic>
      <p:sp>
        <p:nvSpPr>
          <p:cNvPr id="146" name="Secrets and Mysteries of the Lost Ark: A Bible Adventure"/>
          <p:cNvSpPr txBox="1"/>
          <p:nvPr/>
        </p:nvSpPr>
        <p:spPr>
          <a:xfrm>
            <a:off x="1904740" y="11655619"/>
            <a:ext cx="21005801" cy="20603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>
            <a:lvl1pPr marL="342900" indent="-342900" algn="ctr" defTabSz="914400">
              <a:spcBef>
                <a:spcPts val="600"/>
              </a:spcBef>
              <a:defRPr b="1" i="1" sz="60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Secrets and Mysteries of the Lost Ark: A Bible Adventure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Picture 2" descr="Picture 2"/>
          <p:cNvPicPr>
            <a:picLocks noChangeAspect="1"/>
          </p:cNvPicPr>
          <p:nvPr/>
        </p:nvPicPr>
        <p:blipFill>
          <a:blip r:embed="rId2">
            <a:alphaModFix amt="64999"/>
            <a:extLst/>
          </a:blip>
          <a:stretch>
            <a:fillRect/>
          </a:stretch>
        </p:blipFill>
        <p:spPr>
          <a:xfrm>
            <a:off x="16909938" y="6505166"/>
            <a:ext cx="7448396" cy="6186866"/>
          </a:xfrm>
          <a:prstGeom prst="rect">
            <a:avLst/>
          </a:prstGeom>
          <a:ln w="12700">
            <a:miter lim="400000"/>
          </a:ln>
        </p:spPr>
      </p:pic>
      <p:sp>
        <p:nvSpPr>
          <p:cNvPr id="189" name="What medieval theology obliterated the “priesthood of the believer” and became an issue in the Protestant Reformation?"/>
          <p:cNvSpPr txBox="1"/>
          <p:nvPr>
            <p:ph type="body" sz="quarter" idx="1"/>
          </p:nvPr>
        </p:nvSpPr>
        <p:spPr>
          <a:xfrm>
            <a:off x="1904740" y="1573763"/>
            <a:ext cx="21005801" cy="3122674"/>
          </a:xfrm>
          <a:prstGeom prst="rect">
            <a:avLst/>
          </a:prstGeom>
        </p:spPr>
        <p:txBody>
          <a:bodyPr anchor="t"/>
          <a:lstStyle>
            <a:lvl1pPr marL="1270000" indent="-1270000">
              <a:lnSpc>
                <a:spcPct val="110000"/>
              </a:lnSpc>
              <a:spcBef>
                <a:spcPts val="4000"/>
              </a:spcBef>
              <a:buSzPct val="100000"/>
              <a:buAutoNum type="arabicPeriod" startAt="9"/>
              <a:defRPr i="1" sz="64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What medieval theology obliterated the “priesthood of the believer” and became an issue in the Protestant Reformation?</a:t>
            </a:r>
          </a:p>
        </p:txBody>
      </p:sp>
      <p:sp>
        <p:nvSpPr>
          <p:cNvPr id="190" name="An institutionalized priesthood, the mass, indulgences for sin, Mary as our mediator, and the confessional booth."/>
          <p:cNvSpPr txBox="1"/>
          <p:nvPr/>
        </p:nvSpPr>
        <p:spPr>
          <a:xfrm>
            <a:off x="1904740" y="5080000"/>
            <a:ext cx="21005801" cy="74244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lvl="1" marL="1270000" defTabSz="914400">
              <a:lnSpc>
                <a:spcPct val="110000"/>
              </a:lnSpc>
              <a:spcBef>
                <a:spcPts val="0"/>
              </a:spcBef>
              <a:defRPr i="1" sz="6400">
                <a:solidFill>
                  <a:srgbClr val="FFFB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An institutionalized priesthood, the mass, indulgences for sin, Mary as our mediator, and the confessional booth.</a:t>
            </a:r>
          </a:p>
        </p:txBody>
      </p:sp>
      <p:sp>
        <p:nvSpPr>
          <p:cNvPr id="191" name="Secrets and Mysteries of the Lost Ark: A Bible Adventure"/>
          <p:cNvSpPr txBox="1"/>
          <p:nvPr/>
        </p:nvSpPr>
        <p:spPr>
          <a:xfrm>
            <a:off x="1904740" y="11655619"/>
            <a:ext cx="21005801" cy="20603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>
            <a:lvl1pPr marL="342900" indent="-342900" algn="ctr" defTabSz="914400">
              <a:spcBef>
                <a:spcPts val="600"/>
              </a:spcBef>
              <a:defRPr b="1" i="1" sz="60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Secrets and Mysteries of the Lost Ark: A Bible Adventure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 thruBlk="1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90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What happened to the priesthood when Christ died?"/>
          <p:cNvSpPr txBox="1"/>
          <p:nvPr>
            <p:ph type="body" sz="quarter" idx="1"/>
          </p:nvPr>
        </p:nvSpPr>
        <p:spPr>
          <a:xfrm>
            <a:off x="1904740" y="1573763"/>
            <a:ext cx="21005801" cy="1367453"/>
          </a:xfrm>
          <a:prstGeom prst="rect">
            <a:avLst/>
          </a:prstGeom>
        </p:spPr>
        <p:txBody>
          <a:bodyPr anchor="t"/>
          <a:lstStyle>
            <a:lvl1pPr marL="1270000" indent="-1270000">
              <a:lnSpc>
                <a:spcPct val="110000"/>
              </a:lnSpc>
              <a:spcBef>
                <a:spcPts val="4000"/>
              </a:spcBef>
              <a:buSzPct val="100000"/>
              <a:buAutoNum type="arabicPeriod" startAt="10"/>
              <a:defRPr i="1" sz="64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What happened to the priesthood when Christ died?</a:t>
            </a:r>
          </a:p>
        </p:txBody>
      </p:sp>
      <p:sp>
        <p:nvSpPr>
          <p:cNvPr id="194" name="Christ became our only Mediator, our High Priest, in the heavenly sanctuary."/>
          <p:cNvSpPr txBox="1"/>
          <p:nvPr/>
        </p:nvSpPr>
        <p:spPr>
          <a:xfrm>
            <a:off x="1904740" y="3110722"/>
            <a:ext cx="21005801" cy="52965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lvl="1" marL="1270000" defTabSz="914400">
              <a:lnSpc>
                <a:spcPct val="110000"/>
              </a:lnSpc>
              <a:spcBef>
                <a:spcPts val="0"/>
              </a:spcBef>
              <a:defRPr i="1" sz="6400">
                <a:solidFill>
                  <a:srgbClr val="FFFB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Christ became our </a:t>
            </a:r>
            <a:r>
              <a:rPr u="sng"/>
              <a:t>only</a:t>
            </a:r>
            <a:r>
              <a:t> Mediator, our High Priest, in the heavenly sanctuary.</a:t>
            </a:r>
          </a:p>
        </p:txBody>
      </p:sp>
      <p:pic>
        <p:nvPicPr>
          <p:cNvPr id="195" name="Picture 2" descr="Picture 2"/>
          <p:cNvPicPr>
            <a:picLocks noChangeAspect="1"/>
          </p:cNvPicPr>
          <p:nvPr/>
        </p:nvPicPr>
        <p:blipFill>
          <a:blip r:embed="rId2">
            <a:alphaModFix amt="64999"/>
            <a:extLst/>
          </a:blip>
          <a:stretch>
            <a:fillRect/>
          </a:stretch>
        </p:blipFill>
        <p:spPr>
          <a:xfrm>
            <a:off x="16909938" y="6505166"/>
            <a:ext cx="7448396" cy="6186866"/>
          </a:xfrm>
          <a:prstGeom prst="rect">
            <a:avLst/>
          </a:prstGeom>
          <a:ln w="12700">
            <a:miter lim="400000"/>
          </a:ln>
        </p:spPr>
      </p:pic>
      <p:sp>
        <p:nvSpPr>
          <p:cNvPr id="196" name="Secrets and Mysteries of the Lost Ark: A Bible Adventure"/>
          <p:cNvSpPr txBox="1"/>
          <p:nvPr/>
        </p:nvSpPr>
        <p:spPr>
          <a:xfrm>
            <a:off x="1904740" y="11655619"/>
            <a:ext cx="21005801" cy="20603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>
            <a:lvl1pPr marL="342900" indent="-342900" algn="ctr" defTabSz="914400">
              <a:spcBef>
                <a:spcPts val="600"/>
              </a:spcBef>
              <a:defRPr b="1" i="1" sz="60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Secrets and Mysteries of the Lost Ark: A Bible Adventure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 thruBlk="1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94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In what sense do we serve as “priests” today?"/>
          <p:cNvSpPr txBox="1"/>
          <p:nvPr>
            <p:ph type="body" sz="quarter" idx="1"/>
          </p:nvPr>
        </p:nvSpPr>
        <p:spPr>
          <a:xfrm>
            <a:off x="1904740" y="1573763"/>
            <a:ext cx="21005801" cy="1367453"/>
          </a:xfrm>
          <a:prstGeom prst="rect">
            <a:avLst/>
          </a:prstGeom>
        </p:spPr>
        <p:txBody>
          <a:bodyPr anchor="t"/>
          <a:lstStyle>
            <a:lvl1pPr marL="1270000" indent="-1270000">
              <a:lnSpc>
                <a:spcPct val="110000"/>
              </a:lnSpc>
              <a:spcBef>
                <a:spcPts val="4000"/>
              </a:spcBef>
              <a:buSzPct val="100000"/>
              <a:buAutoNum type="arabicPeriod" startAt="11"/>
              <a:defRPr i="1" sz="64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In what sense do we serve as “priests” today?</a:t>
            </a:r>
          </a:p>
        </p:txBody>
      </p:sp>
      <p:sp>
        <p:nvSpPr>
          <p:cNvPr id="199" name="We can all be “under shepherds” as we point people to Christ and engage in intercessory prayer."/>
          <p:cNvSpPr txBox="1"/>
          <p:nvPr/>
        </p:nvSpPr>
        <p:spPr>
          <a:xfrm>
            <a:off x="1904740" y="3110722"/>
            <a:ext cx="21005801" cy="52965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lvl="1" marL="1270000" defTabSz="914400">
              <a:lnSpc>
                <a:spcPct val="110000"/>
              </a:lnSpc>
              <a:spcBef>
                <a:spcPts val="0"/>
              </a:spcBef>
              <a:defRPr i="1" sz="6400">
                <a:solidFill>
                  <a:srgbClr val="FFFB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We can all be “under shepherds” as we point people to Christ and engage in intercessory prayer.</a:t>
            </a:r>
          </a:p>
        </p:txBody>
      </p:sp>
      <p:pic>
        <p:nvPicPr>
          <p:cNvPr id="200" name="Picture 2" descr="Picture 2"/>
          <p:cNvPicPr>
            <a:picLocks noChangeAspect="1"/>
          </p:cNvPicPr>
          <p:nvPr/>
        </p:nvPicPr>
        <p:blipFill>
          <a:blip r:embed="rId2">
            <a:alphaModFix amt="64999"/>
            <a:extLst/>
          </a:blip>
          <a:stretch>
            <a:fillRect/>
          </a:stretch>
        </p:blipFill>
        <p:spPr>
          <a:xfrm>
            <a:off x="16909938" y="6505166"/>
            <a:ext cx="7448396" cy="6186866"/>
          </a:xfrm>
          <a:prstGeom prst="rect">
            <a:avLst/>
          </a:prstGeom>
          <a:ln w="12700">
            <a:miter lim="400000"/>
          </a:ln>
        </p:spPr>
      </p:pic>
      <p:sp>
        <p:nvSpPr>
          <p:cNvPr id="201" name="Secrets and Mysteries of the Lost Ark: A Bible Adventure"/>
          <p:cNvSpPr txBox="1"/>
          <p:nvPr/>
        </p:nvSpPr>
        <p:spPr>
          <a:xfrm>
            <a:off x="1904740" y="11655619"/>
            <a:ext cx="21005801" cy="20603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>
            <a:lvl1pPr marL="342900" indent="-342900" algn="ctr" defTabSz="914400">
              <a:spcBef>
                <a:spcPts val="600"/>
              </a:spcBef>
              <a:defRPr b="1" i="1" sz="60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Secrets and Mysteries of the Lost Ark: A Bible Adventure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 thruBlk="1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99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What postmodern concept has blurred the distinction between the holy and the unholy?"/>
          <p:cNvSpPr txBox="1"/>
          <p:nvPr>
            <p:ph type="body" sz="quarter" idx="1"/>
          </p:nvPr>
        </p:nvSpPr>
        <p:spPr>
          <a:xfrm>
            <a:off x="1904740" y="1573763"/>
            <a:ext cx="21005801" cy="2060381"/>
          </a:xfrm>
          <a:prstGeom prst="rect">
            <a:avLst/>
          </a:prstGeom>
        </p:spPr>
        <p:txBody>
          <a:bodyPr anchor="t"/>
          <a:lstStyle>
            <a:lvl1pPr marL="1270000" indent="-1270000">
              <a:lnSpc>
                <a:spcPct val="110000"/>
              </a:lnSpc>
              <a:spcBef>
                <a:spcPts val="4000"/>
              </a:spcBef>
              <a:buSzPct val="100000"/>
              <a:buAutoNum type="arabicPeriod" startAt="12"/>
              <a:defRPr i="1" sz="64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What postmodern concept has blurred the distinction between the holy and the unholy?</a:t>
            </a:r>
          </a:p>
        </p:txBody>
      </p:sp>
      <p:sp>
        <p:nvSpPr>
          <p:cNvPr id="204" name="Relativism! “I’m OK, you’re OK.”"/>
          <p:cNvSpPr txBox="1"/>
          <p:nvPr/>
        </p:nvSpPr>
        <p:spPr>
          <a:xfrm>
            <a:off x="1904740" y="4191000"/>
            <a:ext cx="21005801" cy="74244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lvl="1" marL="1270000" defTabSz="914400">
              <a:lnSpc>
                <a:spcPct val="110000"/>
              </a:lnSpc>
              <a:spcBef>
                <a:spcPts val="0"/>
              </a:spcBef>
              <a:defRPr i="1" sz="6400">
                <a:solidFill>
                  <a:srgbClr val="FFFB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Relativism! “I’m OK, you’re OK.”</a:t>
            </a:r>
          </a:p>
        </p:txBody>
      </p:sp>
      <p:pic>
        <p:nvPicPr>
          <p:cNvPr id="205" name="Picture 2" descr="Picture 2"/>
          <p:cNvPicPr>
            <a:picLocks noChangeAspect="1"/>
          </p:cNvPicPr>
          <p:nvPr/>
        </p:nvPicPr>
        <p:blipFill>
          <a:blip r:embed="rId2">
            <a:alphaModFix amt="64999"/>
            <a:extLst/>
          </a:blip>
          <a:stretch>
            <a:fillRect/>
          </a:stretch>
        </p:blipFill>
        <p:spPr>
          <a:xfrm>
            <a:off x="16909938" y="6505166"/>
            <a:ext cx="7448396" cy="6186866"/>
          </a:xfrm>
          <a:prstGeom prst="rect">
            <a:avLst/>
          </a:prstGeom>
          <a:ln w="12700">
            <a:miter lim="400000"/>
          </a:ln>
        </p:spPr>
      </p:pic>
      <p:sp>
        <p:nvSpPr>
          <p:cNvPr id="206" name="Secrets and Mysteries of the Lost Ark: A Bible Adventure"/>
          <p:cNvSpPr txBox="1"/>
          <p:nvPr/>
        </p:nvSpPr>
        <p:spPr>
          <a:xfrm>
            <a:off x="1904740" y="11655619"/>
            <a:ext cx="21005801" cy="20603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>
            <a:lvl1pPr marL="342900" indent="-342900" algn="ctr" defTabSz="914400">
              <a:spcBef>
                <a:spcPts val="600"/>
              </a:spcBef>
              <a:defRPr b="1" i="1" sz="60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Secrets and Mysteries of the Lost Ark: A Bible Adventure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 thruBlk="1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04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What perspective will help us dedicate our lives completely to God?"/>
          <p:cNvSpPr txBox="1"/>
          <p:nvPr>
            <p:ph type="body" sz="quarter" idx="1"/>
          </p:nvPr>
        </p:nvSpPr>
        <p:spPr>
          <a:xfrm>
            <a:off x="1904740" y="1573763"/>
            <a:ext cx="21005801" cy="2060381"/>
          </a:xfrm>
          <a:prstGeom prst="rect">
            <a:avLst/>
          </a:prstGeom>
        </p:spPr>
        <p:txBody>
          <a:bodyPr anchor="t"/>
          <a:lstStyle>
            <a:lvl1pPr marL="1270000" indent="-1270000">
              <a:lnSpc>
                <a:spcPct val="110000"/>
              </a:lnSpc>
              <a:spcBef>
                <a:spcPts val="4000"/>
              </a:spcBef>
              <a:buSzPct val="100000"/>
              <a:buAutoNum type="arabicPeriod" startAt="13"/>
              <a:defRPr i="1" sz="64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What perspective will help us dedicate our lives completely to God?</a:t>
            </a:r>
          </a:p>
        </p:txBody>
      </p:sp>
      <p:sp>
        <p:nvSpPr>
          <p:cNvPr id="209" name="Relativism! “I’m OK, you’re OK.”"/>
          <p:cNvSpPr txBox="1"/>
          <p:nvPr/>
        </p:nvSpPr>
        <p:spPr>
          <a:xfrm>
            <a:off x="1904740" y="4187177"/>
            <a:ext cx="21005801" cy="74244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lvl="1" marL="1270000" defTabSz="914400">
              <a:lnSpc>
                <a:spcPct val="110000"/>
              </a:lnSpc>
              <a:spcBef>
                <a:spcPts val="0"/>
              </a:spcBef>
              <a:defRPr i="1" sz="6400">
                <a:solidFill>
                  <a:srgbClr val="FFFB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Relativism! “I’m OK, you’re OK.”</a:t>
            </a:r>
          </a:p>
        </p:txBody>
      </p:sp>
      <p:pic>
        <p:nvPicPr>
          <p:cNvPr id="210" name="Picture 2" descr="Picture 2"/>
          <p:cNvPicPr>
            <a:picLocks noChangeAspect="1"/>
          </p:cNvPicPr>
          <p:nvPr/>
        </p:nvPicPr>
        <p:blipFill>
          <a:blip r:embed="rId2">
            <a:alphaModFix amt="64999"/>
            <a:extLst/>
          </a:blip>
          <a:stretch>
            <a:fillRect/>
          </a:stretch>
        </p:blipFill>
        <p:spPr>
          <a:xfrm>
            <a:off x="16909938" y="6505166"/>
            <a:ext cx="7448396" cy="6186866"/>
          </a:xfrm>
          <a:prstGeom prst="rect">
            <a:avLst/>
          </a:prstGeom>
          <a:ln w="12700">
            <a:miter lim="400000"/>
          </a:ln>
        </p:spPr>
      </p:pic>
      <p:sp>
        <p:nvSpPr>
          <p:cNvPr id="211" name="Secrets and Mysteries of the Lost Ark: A Bible Adventure"/>
          <p:cNvSpPr txBox="1"/>
          <p:nvPr/>
        </p:nvSpPr>
        <p:spPr>
          <a:xfrm>
            <a:off x="1904740" y="11655619"/>
            <a:ext cx="21005801" cy="20603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>
            <a:lvl1pPr marL="342900" indent="-342900" algn="ctr" defTabSz="914400">
              <a:spcBef>
                <a:spcPts val="600"/>
              </a:spcBef>
              <a:defRPr b="1" i="1" sz="60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Secrets and Mysteries of the Lost Ark: A Bible Adventure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 thruBlk="1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09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How does the Lord counsel us to put life in perspective and put Him first, so that by association with Him we can become holy?"/>
          <p:cNvSpPr txBox="1"/>
          <p:nvPr>
            <p:ph type="body" sz="half" idx="1"/>
          </p:nvPr>
        </p:nvSpPr>
        <p:spPr>
          <a:xfrm>
            <a:off x="1904740" y="1573763"/>
            <a:ext cx="21005801" cy="3222738"/>
          </a:xfrm>
          <a:prstGeom prst="rect">
            <a:avLst/>
          </a:prstGeom>
        </p:spPr>
        <p:txBody>
          <a:bodyPr anchor="t"/>
          <a:lstStyle>
            <a:lvl1pPr marL="1270000" indent="-1270000">
              <a:lnSpc>
                <a:spcPct val="110000"/>
              </a:lnSpc>
              <a:spcBef>
                <a:spcPts val="4000"/>
              </a:spcBef>
              <a:buSzPct val="100000"/>
              <a:buAutoNum type="arabicPeriod" startAt="14"/>
              <a:defRPr i="1" sz="64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How does the Lord counsel us to put life in perspective and put Him first, so that by association with Him we can become holy?</a:t>
            </a:r>
          </a:p>
        </p:txBody>
      </p:sp>
      <p:sp>
        <p:nvSpPr>
          <p:cNvPr id="214" name="Do not love the world.…"/>
          <p:cNvSpPr txBox="1"/>
          <p:nvPr/>
        </p:nvSpPr>
        <p:spPr>
          <a:xfrm>
            <a:off x="1904740" y="5080000"/>
            <a:ext cx="21005801" cy="74244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lvl="1" marL="2222500" indent="-952500" defTabSz="914400">
              <a:lnSpc>
                <a:spcPct val="110000"/>
              </a:lnSpc>
              <a:spcBef>
                <a:spcPts val="0"/>
              </a:spcBef>
              <a:buSzPct val="100000"/>
              <a:buAutoNum type="alphaLcPeriod" startAt="1"/>
              <a:defRPr i="1" sz="6400">
                <a:solidFill>
                  <a:srgbClr val="FFFB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Do not love the world.</a:t>
            </a:r>
          </a:p>
          <a:p>
            <a:pPr lvl="1" marL="2222500" indent="-952500" defTabSz="914400">
              <a:lnSpc>
                <a:spcPct val="110000"/>
              </a:lnSpc>
              <a:spcBef>
                <a:spcPts val="0"/>
              </a:spcBef>
              <a:buSzPct val="100000"/>
              <a:buAutoNum type="alphaLcPeriod" startAt="1"/>
              <a:defRPr i="1" sz="6400">
                <a:solidFill>
                  <a:srgbClr val="FFFB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Know that all these things will be dissolved.</a:t>
            </a:r>
          </a:p>
        </p:txBody>
      </p:sp>
      <p:pic>
        <p:nvPicPr>
          <p:cNvPr id="215" name="Picture 2" descr="Picture 2"/>
          <p:cNvPicPr>
            <a:picLocks noChangeAspect="1"/>
          </p:cNvPicPr>
          <p:nvPr/>
        </p:nvPicPr>
        <p:blipFill>
          <a:blip r:embed="rId2">
            <a:alphaModFix amt="64999"/>
            <a:extLst/>
          </a:blip>
          <a:stretch>
            <a:fillRect/>
          </a:stretch>
        </p:blipFill>
        <p:spPr>
          <a:xfrm>
            <a:off x="16909938" y="6505166"/>
            <a:ext cx="7448396" cy="6186866"/>
          </a:xfrm>
          <a:prstGeom prst="rect">
            <a:avLst/>
          </a:prstGeom>
          <a:ln w="12700">
            <a:miter lim="400000"/>
          </a:ln>
        </p:spPr>
      </p:pic>
      <p:sp>
        <p:nvSpPr>
          <p:cNvPr id="216" name="Secrets and Mysteries of the Lost Ark: A Bible Adventure"/>
          <p:cNvSpPr txBox="1"/>
          <p:nvPr/>
        </p:nvSpPr>
        <p:spPr>
          <a:xfrm>
            <a:off x="1904740" y="11655619"/>
            <a:ext cx="21005801" cy="20603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>
            <a:lvl1pPr marL="342900" indent="-342900" algn="ctr" defTabSz="914400">
              <a:spcBef>
                <a:spcPts val="600"/>
              </a:spcBef>
              <a:defRPr b="1" i="1" sz="60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Secrets and Mysteries of the Lost Ark: A Bible Adventure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 thruBlk="1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14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gradFill flip="none" rotWithShape="1">
          <a:gsLst>
            <a:gs pos="44407">
              <a:srgbClr val="FFFFFF"/>
            </a:gs>
            <a:gs pos="100000">
              <a:srgbClr val="7F8080"/>
            </a:gs>
            <a:gs pos="100000">
              <a:srgbClr val="000000"/>
            </a:gs>
            <a:gs pos="100000">
              <a:srgbClr val="09001F"/>
            </a:gs>
            <a:gs pos="100000">
              <a:srgbClr val="13003D"/>
            </a:gs>
          </a:gsLst>
          <a:lin ang="270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ecrets and Mysteries of the Lost Ark:…"/>
          <p:cNvSpPr txBox="1"/>
          <p:nvPr>
            <p:ph type="title" idx="4294967295"/>
          </p:nvPr>
        </p:nvSpPr>
        <p:spPr>
          <a:xfrm>
            <a:off x="1689100" y="853232"/>
            <a:ext cx="21005800" cy="4939005"/>
          </a:xfrm>
          <a:prstGeom prst="rect">
            <a:avLst/>
          </a:prstGeom>
        </p:spPr>
        <p:txBody>
          <a:bodyPr/>
          <a:lstStyle/>
          <a:p>
            <a:pPr marL="342900" indent="-342900" defTabSz="914400">
              <a:spcBef>
                <a:spcPts val="600"/>
              </a:spcBef>
              <a:defRPr b="1" i="1" sz="9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Secrets and Mysteries of the Lost Ark:</a:t>
            </a:r>
          </a:p>
          <a:p>
            <a:pPr marL="342900" indent="-342900" defTabSz="914400">
              <a:spcBef>
                <a:spcPts val="600"/>
              </a:spcBef>
              <a:defRPr b="1" i="1" sz="9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A Bible Adventure</a:t>
            </a:r>
          </a:p>
          <a:p>
            <a:pPr marL="342900" indent="-342900" defTabSz="914400">
              <a:lnSpc>
                <a:spcPct val="120000"/>
              </a:lnSpc>
              <a:spcBef>
                <a:spcPts val="600"/>
              </a:spcBef>
              <a:defRPr b="1" sz="96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 b="0"/>
              <a:t>by</a:t>
            </a:r>
            <a:r>
              <a:t> James R. Hoffer</a:t>
            </a:r>
          </a:p>
        </p:txBody>
      </p:sp>
      <p:sp>
        <p:nvSpPr>
          <p:cNvPr id="219" name="TextBox 4"/>
          <p:cNvSpPr txBox="1"/>
          <p:nvPr/>
        </p:nvSpPr>
        <p:spPr>
          <a:xfrm>
            <a:off x="2918608" y="7949594"/>
            <a:ext cx="4632961" cy="9923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514350" indent="-514350" algn="ctr" defTabSz="914400">
              <a:spcBef>
                <a:spcPts val="0"/>
              </a:spcBef>
              <a:defRPr b="1" sz="3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  <a:p>
            <a:pPr marL="514350" indent="-514350" algn="ctr" defTabSz="914400">
              <a:spcBef>
                <a:spcPts val="0"/>
              </a:spcBef>
              <a:defRPr b="1" sz="3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© 2014, James R. Hoffer</a:t>
            </a:r>
          </a:p>
        </p:txBody>
      </p:sp>
      <p:pic>
        <p:nvPicPr>
          <p:cNvPr id="220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394609" y="9288943"/>
            <a:ext cx="3680960" cy="1961640"/>
          </a:xfrm>
          <a:prstGeom prst="rect">
            <a:avLst/>
          </a:prstGeom>
          <a:ln w="12700">
            <a:miter lim="400000"/>
          </a:ln>
        </p:spPr>
      </p:pic>
      <p:sp>
        <p:nvSpPr>
          <p:cNvPr id="221" name="TextBox 6"/>
          <p:cNvSpPr txBox="1"/>
          <p:nvPr/>
        </p:nvSpPr>
        <p:spPr>
          <a:xfrm>
            <a:off x="1419405" y="11597583"/>
            <a:ext cx="7631367" cy="9923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 defTabSz="914400">
              <a:spcBef>
                <a:spcPts val="0"/>
              </a:spcBef>
              <a:defRPr sz="3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Graphics courtesy of Bible Graphics Studio.</a:t>
            </a:r>
          </a:p>
          <a:p>
            <a:pPr algn="ctr" defTabSz="914400">
              <a:spcBef>
                <a:spcPts val="0"/>
              </a:spcBef>
              <a:defRPr sz="32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Used by permission.</a:t>
            </a:r>
          </a:p>
        </p:txBody>
      </p:sp>
      <p:pic>
        <p:nvPicPr>
          <p:cNvPr id="222" name="Picture 2" descr="Picture 2"/>
          <p:cNvPicPr>
            <a:picLocks noChangeAspect="1"/>
          </p:cNvPicPr>
          <p:nvPr/>
        </p:nvPicPr>
        <p:blipFill>
          <a:blip r:embed="rId3">
            <a:alphaModFix amt="64999"/>
            <a:extLst/>
          </a:blip>
          <a:stretch>
            <a:fillRect/>
          </a:stretch>
        </p:blipFill>
        <p:spPr>
          <a:xfrm>
            <a:off x="16909938" y="6505166"/>
            <a:ext cx="7448396" cy="618686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 thruBlk="1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What visible sign of holiness was part of the priest’s garment?"/>
          <p:cNvSpPr txBox="1"/>
          <p:nvPr>
            <p:ph type="body" sz="quarter" idx="1"/>
          </p:nvPr>
        </p:nvSpPr>
        <p:spPr>
          <a:xfrm>
            <a:off x="1904740" y="1573763"/>
            <a:ext cx="21005801" cy="2060381"/>
          </a:xfrm>
          <a:prstGeom prst="rect">
            <a:avLst/>
          </a:prstGeom>
        </p:spPr>
        <p:txBody>
          <a:bodyPr anchor="t"/>
          <a:lstStyle>
            <a:lvl1pPr marL="1270000" indent="-1270000">
              <a:lnSpc>
                <a:spcPct val="110000"/>
              </a:lnSpc>
              <a:spcBef>
                <a:spcPts val="4000"/>
              </a:spcBef>
              <a:buSzPct val="100000"/>
              <a:buAutoNum type="arabicPeriod" startAt="1"/>
              <a:defRPr i="1" sz="64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What visible sign of holiness was part of the priest’s garment?</a:t>
            </a:r>
          </a:p>
        </p:txBody>
      </p:sp>
      <p:sp>
        <p:nvSpPr>
          <p:cNvPr id="149" name="“Holiness to the Lord.”"/>
          <p:cNvSpPr txBox="1"/>
          <p:nvPr/>
        </p:nvSpPr>
        <p:spPr>
          <a:xfrm>
            <a:off x="1904740" y="4191000"/>
            <a:ext cx="21005801" cy="74244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lvl="1" marL="1270000" defTabSz="914400">
              <a:lnSpc>
                <a:spcPct val="110000"/>
              </a:lnSpc>
              <a:spcBef>
                <a:spcPts val="0"/>
              </a:spcBef>
              <a:defRPr i="1" sz="6400">
                <a:solidFill>
                  <a:srgbClr val="FFFB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“Holiness to the Lord.”</a:t>
            </a:r>
          </a:p>
        </p:txBody>
      </p:sp>
      <p:pic>
        <p:nvPicPr>
          <p:cNvPr id="150" name="Picture 2" descr="Picture 2"/>
          <p:cNvPicPr>
            <a:picLocks noChangeAspect="1"/>
          </p:cNvPicPr>
          <p:nvPr/>
        </p:nvPicPr>
        <p:blipFill>
          <a:blip r:embed="rId2">
            <a:alphaModFix amt="64999"/>
            <a:extLst/>
          </a:blip>
          <a:stretch>
            <a:fillRect/>
          </a:stretch>
        </p:blipFill>
        <p:spPr>
          <a:xfrm>
            <a:off x="16909938" y="6505166"/>
            <a:ext cx="7448396" cy="6186866"/>
          </a:xfrm>
          <a:prstGeom prst="rect">
            <a:avLst/>
          </a:prstGeom>
          <a:ln w="12700">
            <a:miter lim="400000"/>
          </a:ln>
        </p:spPr>
      </p:pic>
      <p:sp>
        <p:nvSpPr>
          <p:cNvPr id="151" name="Secrets and Mysteries of the Lost Ark: A Bible Adventure"/>
          <p:cNvSpPr txBox="1"/>
          <p:nvPr/>
        </p:nvSpPr>
        <p:spPr>
          <a:xfrm>
            <a:off x="1904740" y="11655619"/>
            <a:ext cx="21005801" cy="20603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>
            <a:lvl1pPr marL="342900" indent="-342900" algn="ctr" defTabSz="914400">
              <a:spcBef>
                <a:spcPts val="600"/>
              </a:spcBef>
              <a:defRPr b="1" i="1" sz="60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Secrets and Mysteries of the Lost Ark: A Bible Adventure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 thruBlk="1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49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What does it mean to be holy?"/>
          <p:cNvSpPr txBox="1"/>
          <p:nvPr>
            <p:ph type="body" sz="quarter" idx="1"/>
          </p:nvPr>
        </p:nvSpPr>
        <p:spPr>
          <a:xfrm>
            <a:off x="1904740" y="1573763"/>
            <a:ext cx="21005801" cy="1367453"/>
          </a:xfrm>
          <a:prstGeom prst="rect">
            <a:avLst/>
          </a:prstGeom>
        </p:spPr>
        <p:txBody>
          <a:bodyPr anchor="t"/>
          <a:lstStyle>
            <a:lvl1pPr marL="1270000" indent="-1270000">
              <a:lnSpc>
                <a:spcPct val="110000"/>
              </a:lnSpc>
              <a:spcBef>
                <a:spcPts val="4000"/>
              </a:spcBef>
              <a:buSzPct val="100000"/>
              <a:buAutoNum type="arabicPeriod" startAt="2"/>
              <a:defRPr i="1" sz="64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What does it mean to be holy?</a:t>
            </a:r>
          </a:p>
        </p:txBody>
      </p:sp>
      <p:sp>
        <p:nvSpPr>
          <p:cNvPr id="154" name="To be set apart, sanctified, righteous, perfect."/>
          <p:cNvSpPr txBox="1"/>
          <p:nvPr/>
        </p:nvSpPr>
        <p:spPr>
          <a:xfrm>
            <a:off x="1904740" y="3110722"/>
            <a:ext cx="21005801" cy="52965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lvl="1" marL="1270000" defTabSz="914400">
              <a:lnSpc>
                <a:spcPct val="110000"/>
              </a:lnSpc>
              <a:spcBef>
                <a:spcPts val="0"/>
              </a:spcBef>
              <a:defRPr i="1" sz="6400">
                <a:solidFill>
                  <a:srgbClr val="FFFB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To be set apart, sanctified, righteous, perfect.</a:t>
            </a:r>
          </a:p>
        </p:txBody>
      </p:sp>
      <p:pic>
        <p:nvPicPr>
          <p:cNvPr id="155" name="Picture 2" descr="Picture 2"/>
          <p:cNvPicPr>
            <a:picLocks noChangeAspect="1"/>
          </p:cNvPicPr>
          <p:nvPr/>
        </p:nvPicPr>
        <p:blipFill>
          <a:blip r:embed="rId2">
            <a:alphaModFix amt="64999"/>
            <a:extLst/>
          </a:blip>
          <a:stretch>
            <a:fillRect/>
          </a:stretch>
        </p:blipFill>
        <p:spPr>
          <a:xfrm>
            <a:off x="16909938" y="6505166"/>
            <a:ext cx="7448396" cy="6186866"/>
          </a:xfrm>
          <a:prstGeom prst="rect">
            <a:avLst/>
          </a:prstGeom>
          <a:ln w="12700">
            <a:miter lim="400000"/>
          </a:ln>
        </p:spPr>
      </p:pic>
      <p:sp>
        <p:nvSpPr>
          <p:cNvPr id="156" name="Secrets and Mysteries of the Lost Ark: A Bible Adventure"/>
          <p:cNvSpPr txBox="1"/>
          <p:nvPr/>
        </p:nvSpPr>
        <p:spPr>
          <a:xfrm>
            <a:off x="1904740" y="11655619"/>
            <a:ext cx="21005801" cy="20603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>
            <a:lvl1pPr marL="342900" indent="-342900" algn="ctr" defTabSz="914400">
              <a:spcBef>
                <a:spcPts val="600"/>
              </a:spcBef>
              <a:defRPr b="1" i="1" sz="60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Secrets and Mysteries of the Lost Ark: A Bible Adventure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 thruBlk="1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54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How did God begin to reveal His plan of holiness to the people through Moses?"/>
          <p:cNvSpPr txBox="1"/>
          <p:nvPr>
            <p:ph type="body" sz="quarter" idx="1"/>
          </p:nvPr>
        </p:nvSpPr>
        <p:spPr>
          <a:xfrm>
            <a:off x="1904740" y="1573763"/>
            <a:ext cx="21005801" cy="2060381"/>
          </a:xfrm>
          <a:prstGeom prst="rect">
            <a:avLst/>
          </a:prstGeom>
        </p:spPr>
        <p:txBody>
          <a:bodyPr anchor="t"/>
          <a:lstStyle>
            <a:lvl1pPr marL="1270000" indent="-1270000">
              <a:lnSpc>
                <a:spcPct val="110000"/>
              </a:lnSpc>
              <a:spcBef>
                <a:spcPts val="4000"/>
              </a:spcBef>
              <a:buSzPct val="100000"/>
              <a:buAutoNum type="arabicPeriod" startAt="3"/>
              <a:defRPr i="1" sz="64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How did God begin to reveal His plan of holiness to the people through Moses?</a:t>
            </a:r>
          </a:p>
        </p:txBody>
      </p:sp>
      <p:sp>
        <p:nvSpPr>
          <p:cNvPr id="159" name="By the burning bush experience."/>
          <p:cNvSpPr txBox="1"/>
          <p:nvPr/>
        </p:nvSpPr>
        <p:spPr>
          <a:xfrm>
            <a:off x="1904740" y="4191000"/>
            <a:ext cx="21005801" cy="74244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lvl="1" marL="1270000" defTabSz="914400">
              <a:lnSpc>
                <a:spcPct val="110000"/>
              </a:lnSpc>
              <a:spcBef>
                <a:spcPts val="0"/>
              </a:spcBef>
              <a:defRPr i="1" sz="6400">
                <a:solidFill>
                  <a:srgbClr val="FFFB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By the burning bush experience.</a:t>
            </a:r>
          </a:p>
        </p:txBody>
      </p:sp>
      <p:pic>
        <p:nvPicPr>
          <p:cNvPr id="160" name="Picture 2" descr="Picture 2"/>
          <p:cNvPicPr>
            <a:picLocks noChangeAspect="1"/>
          </p:cNvPicPr>
          <p:nvPr/>
        </p:nvPicPr>
        <p:blipFill>
          <a:blip r:embed="rId2">
            <a:alphaModFix amt="64999"/>
            <a:extLst/>
          </a:blip>
          <a:stretch>
            <a:fillRect/>
          </a:stretch>
        </p:blipFill>
        <p:spPr>
          <a:xfrm>
            <a:off x="16909938" y="6505166"/>
            <a:ext cx="7448396" cy="6186866"/>
          </a:xfrm>
          <a:prstGeom prst="rect">
            <a:avLst/>
          </a:prstGeom>
          <a:ln w="12700">
            <a:miter lim="400000"/>
          </a:ln>
        </p:spPr>
      </p:pic>
      <p:sp>
        <p:nvSpPr>
          <p:cNvPr id="161" name="Secrets and Mysteries of the Lost Ark: A Bible Adventure"/>
          <p:cNvSpPr txBox="1"/>
          <p:nvPr/>
        </p:nvSpPr>
        <p:spPr>
          <a:xfrm>
            <a:off x="1904740" y="11655619"/>
            <a:ext cx="21005801" cy="20603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>
            <a:lvl1pPr marL="342900" indent="-342900" algn="ctr" defTabSz="914400">
              <a:spcBef>
                <a:spcPts val="600"/>
              </a:spcBef>
              <a:defRPr b="1" i="1" sz="60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Secrets and Mysteries of the Lost Ark: A Bible Adventure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 thruBlk="1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59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How did God set forth this ideal before the people as a whole?"/>
          <p:cNvSpPr txBox="1"/>
          <p:nvPr>
            <p:ph type="body" sz="quarter" idx="1"/>
          </p:nvPr>
        </p:nvSpPr>
        <p:spPr>
          <a:xfrm>
            <a:off x="1904740" y="1573763"/>
            <a:ext cx="21005801" cy="2060381"/>
          </a:xfrm>
          <a:prstGeom prst="rect">
            <a:avLst/>
          </a:prstGeom>
        </p:spPr>
        <p:txBody>
          <a:bodyPr anchor="t"/>
          <a:lstStyle>
            <a:lvl1pPr marL="1270000" indent="-1270000">
              <a:lnSpc>
                <a:spcPct val="110000"/>
              </a:lnSpc>
              <a:spcBef>
                <a:spcPts val="4000"/>
              </a:spcBef>
              <a:buSzPct val="100000"/>
              <a:buAutoNum type="arabicPeriod" startAt="4"/>
              <a:defRPr i="1" sz="64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How did God set forth this ideal before the people as a whole?</a:t>
            </a:r>
          </a:p>
        </p:txBody>
      </p:sp>
      <p:sp>
        <p:nvSpPr>
          <p:cNvPr id="164" name="By calling them to be a nation of priests, and by reminding them of the Sabbath."/>
          <p:cNvSpPr txBox="1"/>
          <p:nvPr/>
        </p:nvSpPr>
        <p:spPr>
          <a:xfrm>
            <a:off x="1904740" y="4191000"/>
            <a:ext cx="21005801" cy="74244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lvl="1" marL="1270000" defTabSz="914400">
              <a:lnSpc>
                <a:spcPct val="110000"/>
              </a:lnSpc>
              <a:spcBef>
                <a:spcPts val="0"/>
              </a:spcBef>
              <a:defRPr i="1" sz="6400">
                <a:solidFill>
                  <a:srgbClr val="FFFB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By calling them to be a nation of priests, and by reminding them of the Sabbath.</a:t>
            </a:r>
          </a:p>
        </p:txBody>
      </p:sp>
      <p:pic>
        <p:nvPicPr>
          <p:cNvPr id="165" name="Picture 2" descr="Picture 2"/>
          <p:cNvPicPr>
            <a:picLocks noChangeAspect="1"/>
          </p:cNvPicPr>
          <p:nvPr/>
        </p:nvPicPr>
        <p:blipFill>
          <a:blip r:embed="rId2">
            <a:alphaModFix amt="64999"/>
            <a:extLst/>
          </a:blip>
          <a:stretch>
            <a:fillRect/>
          </a:stretch>
        </p:blipFill>
        <p:spPr>
          <a:xfrm>
            <a:off x="16909938" y="6505166"/>
            <a:ext cx="7448396" cy="6186866"/>
          </a:xfrm>
          <a:prstGeom prst="rect">
            <a:avLst/>
          </a:prstGeom>
          <a:ln w="12700">
            <a:miter lim="400000"/>
          </a:ln>
        </p:spPr>
      </p:pic>
      <p:sp>
        <p:nvSpPr>
          <p:cNvPr id="166" name="Secrets and Mysteries of the Lost Ark: A Bible Adventure"/>
          <p:cNvSpPr txBox="1"/>
          <p:nvPr/>
        </p:nvSpPr>
        <p:spPr>
          <a:xfrm>
            <a:off x="1904740" y="11655619"/>
            <a:ext cx="21005801" cy="20603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>
            <a:lvl1pPr marL="342900" indent="-342900" algn="ctr" defTabSz="914400">
              <a:spcBef>
                <a:spcPts val="600"/>
              </a:spcBef>
              <a:defRPr b="1" i="1" sz="60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Secrets and Mysteries of the Lost Ark: A Bible Adventure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 thruBlk="1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64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What experience on the journey to Canaan underlined the urgency of the concept of holiness?"/>
          <p:cNvSpPr txBox="1"/>
          <p:nvPr>
            <p:ph type="body" sz="quarter" idx="1"/>
          </p:nvPr>
        </p:nvSpPr>
        <p:spPr>
          <a:xfrm>
            <a:off x="1904740" y="1573763"/>
            <a:ext cx="21005801" cy="2060381"/>
          </a:xfrm>
          <a:prstGeom prst="rect">
            <a:avLst/>
          </a:prstGeom>
        </p:spPr>
        <p:txBody>
          <a:bodyPr anchor="t"/>
          <a:lstStyle>
            <a:lvl1pPr marL="1270000" indent="-1270000">
              <a:lnSpc>
                <a:spcPct val="110000"/>
              </a:lnSpc>
              <a:spcBef>
                <a:spcPts val="4000"/>
              </a:spcBef>
              <a:buSzPct val="100000"/>
              <a:buAutoNum type="arabicPeriod" startAt="5"/>
              <a:defRPr i="1" sz="64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What experience on the journey to Canaan underlined the urgency of the concept of holiness?</a:t>
            </a:r>
          </a:p>
        </p:txBody>
      </p:sp>
      <p:sp>
        <p:nvSpPr>
          <p:cNvPr id="169" name="The slaying of the sons of Aaron, when they offered “strange fire” on the altar."/>
          <p:cNvSpPr txBox="1"/>
          <p:nvPr/>
        </p:nvSpPr>
        <p:spPr>
          <a:xfrm>
            <a:off x="1904740" y="4191000"/>
            <a:ext cx="21005801" cy="74244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lvl="1" marL="1270000" defTabSz="914400">
              <a:lnSpc>
                <a:spcPct val="110000"/>
              </a:lnSpc>
              <a:spcBef>
                <a:spcPts val="0"/>
              </a:spcBef>
              <a:defRPr i="1" sz="6400">
                <a:solidFill>
                  <a:srgbClr val="FFFB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The slaying of the sons of Aaron, when they offered “strange fire” on the altar.</a:t>
            </a:r>
          </a:p>
        </p:txBody>
      </p:sp>
      <p:pic>
        <p:nvPicPr>
          <p:cNvPr id="170" name="Picture 2" descr="Picture 2"/>
          <p:cNvPicPr>
            <a:picLocks noChangeAspect="1"/>
          </p:cNvPicPr>
          <p:nvPr/>
        </p:nvPicPr>
        <p:blipFill>
          <a:blip r:embed="rId2">
            <a:alphaModFix amt="64999"/>
            <a:extLst/>
          </a:blip>
          <a:stretch>
            <a:fillRect/>
          </a:stretch>
        </p:blipFill>
        <p:spPr>
          <a:xfrm>
            <a:off x="16909938" y="6505166"/>
            <a:ext cx="7448396" cy="6186866"/>
          </a:xfrm>
          <a:prstGeom prst="rect">
            <a:avLst/>
          </a:prstGeom>
          <a:ln w="12700">
            <a:miter lim="400000"/>
          </a:ln>
        </p:spPr>
      </p:pic>
      <p:sp>
        <p:nvSpPr>
          <p:cNvPr id="171" name="Secrets and Mysteries of the Lost Ark: A Bible Adventure"/>
          <p:cNvSpPr txBox="1"/>
          <p:nvPr/>
        </p:nvSpPr>
        <p:spPr>
          <a:xfrm>
            <a:off x="1904740" y="11655619"/>
            <a:ext cx="21005801" cy="20603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>
            <a:lvl1pPr marL="342900" indent="-342900" algn="ctr" defTabSz="914400">
              <a:spcBef>
                <a:spcPts val="600"/>
              </a:spcBef>
              <a:defRPr b="1" i="1" sz="60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Secrets and Mysteries of the Lost Ark: A Bible Adventure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 thruBlk="1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69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In what other way was holiness to be reflected in their lifestyle?"/>
          <p:cNvSpPr txBox="1"/>
          <p:nvPr>
            <p:ph type="body" sz="quarter" idx="1"/>
          </p:nvPr>
        </p:nvSpPr>
        <p:spPr>
          <a:xfrm>
            <a:off x="1904740" y="1573763"/>
            <a:ext cx="21005801" cy="2060381"/>
          </a:xfrm>
          <a:prstGeom prst="rect">
            <a:avLst/>
          </a:prstGeom>
        </p:spPr>
        <p:txBody>
          <a:bodyPr anchor="t"/>
          <a:lstStyle>
            <a:lvl1pPr marL="1270000" indent="-1270000">
              <a:lnSpc>
                <a:spcPct val="110000"/>
              </a:lnSpc>
              <a:spcBef>
                <a:spcPts val="4000"/>
              </a:spcBef>
              <a:buSzPct val="100000"/>
              <a:buAutoNum type="arabicPeriod" startAt="6"/>
              <a:defRPr i="1" sz="64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In what other way was holiness to be reflected in their lifestyle?</a:t>
            </a:r>
          </a:p>
        </p:txBody>
      </p:sp>
      <p:sp>
        <p:nvSpPr>
          <p:cNvPr id="174" name="They were to observe special carefulness in the dietary choices."/>
          <p:cNvSpPr txBox="1"/>
          <p:nvPr/>
        </p:nvSpPr>
        <p:spPr>
          <a:xfrm>
            <a:off x="1904740" y="4191000"/>
            <a:ext cx="21005801" cy="74244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lvl="1" marL="1270000" defTabSz="914400">
              <a:lnSpc>
                <a:spcPct val="110000"/>
              </a:lnSpc>
              <a:spcBef>
                <a:spcPts val="0"/>
              </a:spcBef>
              <a:defRPr i="1" sz="6400">
                <a:solidFill>
                  <a:srgbClr val="FFFB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They were to observe special carefulness in the dietary choices.</a:t>
            </a:r>
          </a:p>
        </p:txBody>
      </p:sp>
      <p:pic>
        <p:nvPicPr>
          <p:cNvPr id="175" name="Picture 2" descr="Picture 2"/>
          <p:cNvPicPr>
            <a:picLocks noChangeAspect="1"/>
          </p:cNvPicPr>
          <p:nvPr/>
        </p:nvPicPr>
        <p:blipFill>
          <a:blip r:embed="rId2">
            <a:alphaModFix amt="64999"/>
            <a:extLst/>
          </a:blip>
          <a:stretch>
            <a:fillRect/>
          </a:stretch>
        </p:blipFill>
        <p:spPr>
          <a:xfrm>
            <a:off x="16909938" y="6505166"/>
            <a:ext cx="7448396" cy="6186866"/>
          </a:xfrm>
          <a:prstGeom prst="rect">
            <a:avLst/>
          </a:prstGeom>
          <a:ln w="12700">
            <a:miter lim="400000"/>
          </a:ln>
        </p:spPr>
      </p:pic>
      <p:sp>
        <p:nvSpPr>
          <p:cNvPr id="176" name="Secrets and Mysteries of the Lost Ark: A Bible Adventure"/>
          <p:cNvSpPr txBox="1"/>
          <p:nvPr/>
        </p:nvSpPr>
        <p:spPr>
          <a:xfrm>
            <a:off x="1904740" y="11655619"/>
            <a:ext cx="21005801" cy="20603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>
            <a:lvl1pPr marL="342900" indent="-342900" algn="ctr" defTabSz="914400">
              <a:spcBef>
                <a:spcPts val="600"/>
              </a:spcBef>
              <a:defRPr b="1" i="1" sz="60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Secrets and Mysteries of the Lost Ark: A Bible Adventure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 thruBlk="1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74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d challenges us to holiness in every area of our lives, such as:"/>
          <p:cNvSpPr txBox="1"/>
          <p:nvPr>
            <p:ph type="body" sz="quarter" idx="1"/>
          </p:nvPr>
        </p:nvSpPr>
        <p:spPr>
          <a:xfrm>
            <a:off x="1904740" y="1573763"/>
            <a:ext cx="21005801" cy="2060381"/>
          </a:xfrm>
          <a:prstGeom prst="rect">
            <a:avLst/>
          </a:prstGeom>
        </p:spPr>
        <p:txBody>
          <a:bodyPr anchor="t"/>
          <a:lstStyle>
            <a:lvl1pPr marL="1270000" indent="-1270000">
              <a:lnSpc>
                <a:spcPct val="110000"/>
              </a:lnSpc>
              <a:spcBef>
                <a:spcPts val="4000"/>
              </a:spcBef>
              <a:buSzPct val="100000"/>
              <a:buAutoNum type="arabicPeriod" startAt="7"/>
              <a:defRPr i="1" sz="64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God challenges us to holiness in every area of our lives, such as:</a:t>
            </a:r>
          </a:p>
        </p:txBody>
      </p:sp>
      <p:sp>
        <p:nvSpPr>
          <p:cNvPr id="179" name="Our lifestyle in general.…"/>
          <p:cNvSpPr txBox="1"/>
          <p:nvPr/>
        </p:nvSpPr>
        <p:spPr>
          <a:xfrm>
            <a:off x="1904740" y="4191000"/>
            <a:ext cx="21005801" cy="74244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lvl="1" marL="2222500" indent="-952500" defTabSz="914400">
              <a:lnSpc>
                <a:spcPct val="110000"/>
              </a:lnSpc>
              <a:spcBef>
                <a:spcPts val="2000"/>
              </a:spcBef>
              <a:buSzPct val="100000"/>
              <a:buAutoNum type="alphaLcPeriod" startAt="1"/>
              <a:defRPr i="1" sz="6400">
                <a:solidFill>
                  <a:srgbClr val="FFFB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Our lifestyle in general.</a:t>
            </a:r>
            <a:endParaRPr sz="2800"/>
          </a:p>
          <a:p>
            <a:pPr lvl="1" marL="2222500" indent="-952500" defTabSz="914400">
              <a:lnSpc>
                <a:spcPct val="110000"/>
              </a:lnSpc>
              <a:spcBef>
                <a:spcPts val="2000"/>
              </a:spcBef>
              <a:buSzPct val="100000"/>
              <a:buAutoNum type="alphaLcPeriod" startAt="1"/>
              <a:defRPr i="1" sz="6400">
                <a:solidFill>
                  <a:srgbClr val="FFFB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Our sexual powers.</a:t>
            </a:r>
            <a:endParaRPr sz="2800"/>
          </a:p>
          <a:p>
            <a:pPr lvl="1" marL="2222500" indent="-952500" defTabSz="914400">
              <a:lnSpc>
                <a:spcPct val="110000"/>
              </a:lnSpc>
              <a:spcBef>
                <a:spcPts val="2000"/>
              </a:spcBef>
              <a:buSzPct val="100000"/>
              <a:buAutoNum type="alphaLcPeriod" startAt="1"/>
              <a:defRPr i="1" sz="6400">
                <a:solidFill>
                  <a:srgbClr val="FFFB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Our money.</a:t>
            </a:r>
          </a:p>
        </p:txBody>
      </p:sp>
      <p:pic>
        <p:nvPicPr>
          <p:cNvPr id="180" name="Picture 2" descr="Picture 2"/>
          <p:cNvPicPr>
            <a:picLocks noChangeAspect="1"/>
          </p:cNvPicPr>
          <p:nvPr/>
        </p:nvPicPr>
        <p:blipFill>
          <a:blip r:embed="rId2">
            <a:alphaModFix amt="64999"/>
            <a:extLst/>
          </a:blip>
          <a:stretch>
            <a:fillRect/>
          </a:stretch>
        </p:blipFill>
        <p:spPr>
          <a:xfrm>
            <a:off x="16909938" y="6505166"/>
            <a:ext cx="7448396" cy="6186866"/>
          </a:xfrm>
          <a:prstGeom prst="rect">
            <a:avLst/>
          </a:prstGeom>
          <a:ln w="12700">
            <a:miter lim="400000"/>
          </a:ln>
        </p:spPr>
      </p:pic>
      <p:sp>
        <p:nvSpPr>
          <p:cNvPr id="181" name="Secrets and Mysteries of the Lost Ark: A Bible Adventure"/>
          <p:cNvSpPr txBox="1"/>
          <p:nvPr/>
        </p:nvSpPr>
        <p:spPr>
          <a:xfrm>
            <a:off x="1904740" y="11655619"/>
            <a:ext cx="21005801" cy="20603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>
            <a:lvl1pPr marL="342900" indent="-342900" algn="ctr" defTabSz="914400">
              <a:spcBef>
                <a:spcPts val="600"/>
              </a:spcBef>
              <a:defRPr b="1" i="1" sz="60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Secrets and Mysteries of the Lost Ark: A Bible Adventure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 thruBlk="1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79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What can we learn about the concept of holiness in the Old and New Testaments?"/>
          <p:cNvSpPr txBox="1"/>
          <p:nvPr>
            <p:ph type="body" sz="quarter" idx="1"/>
          </p:nvPr>
        </p:nvSpPr>
        <p:spPr>
          <a:xfrm>
            <a:off x="1904740" y="1573763"/>
            <a:ext cx="21005801" cy="2060381"/>
          </a:xfrm>
          <a:prstGeom prst="rect">
            <a:avLst/>
          </a:prstGeom>
        </p:spPr>
        <p:txBody>
          <a:bodyPr anchor="t"/>
          <a:lstStyle>
            <a:lvl1pPr marL="1270000" indent="-1270000">
              <a:lnSpc>
                <a:spcPct val="110000"/>
              </a:lnSpc>
              <a:spcBef>
                <a:spcPts val="4000"/>
              </a:spcBef>
              <a:buSzPct val="100000"/>
              <a:buAutoNum type="arabicPeriod" startAt="8"/>
              <a:defRPr i="1" sz="64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What can we learn about the concept of holiness in the Old and New Testaments?</a:t>
            </a:r>
          </a:p>
        </p:txBody>
      </p:sp>
      <p:sp>
        <p:nvSpPr>
          <p:cNvPr id="184" name="God always holds high the standard of holiness. What if He didn’t?!"/>
          <p:cNvSpPr txBox="1"/>
          <p:nvPr/>
        </p:nvSpPr>
        <p:spPr>
          <a:xfrm>
            <a:off x="1904740" y="4191000"/>
            <a:ext cx="21005801" cy="74244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 lvl="1" marL="1270000" defTabSz="914400">
              <a:lnSpc>
                <a:spcPct val="110000"/>
              </a:lnSpc>
              <a:spcBef>
                <a:spcPts val="0"/>
              </a:spcBef>
              <a:defRPr i="1" sz="6400">
                <a:solidFill>
                  <a:srgbClr val="FFFB00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t>God always holds high the standard of holiness. What if He didn’t?!</a:t>
            </a:r>
          </a:p>
        </p:txBody>
      </p:sp>
      <p:pic>
        <p:nvPicPr>
          <p:cNvPr id="185" name="Picture 2" descr="Picture 2"/>
          <p:cNvPicPr>
            <a:picLocks noChangeAspect="1"/>
          </p:cNvPicPr>
          <p:nvPr/>
        </p:nvPicPr>
        <p:blipFill>
          <a:blip r:embed="rId2">
            <a:alphaModFix amt="64999"/>
            <a:extLst/>
          </a:blip>
          <a:stretch>
            <a:fillRect/>
          </a:stretch>
        </p:blipFill>
        <p:spPr>
          <a:xfrm>
            <a:off x="16909938" y="6505166"/>
            <a:ext cx="7448396" cy="6186866"/>
          </a:xfrm>
          <a:prstGeom prst="rect">
            <a:avLst/>
          </a:prstGeom>
          <a:ln w="12700">
            <a:miter lim="400000"/>
          </a:ln>
        </p:spPr>
      </p:pic>
      <p:sp>
        <p:nvSpPr>
          <p:cNvPr id="186" name="Secrets and Mysteries of the Lost Ark: A Bible Adventure"/>
          <p:cNvSpPr txBox="1"/>
          <p:nvPr/>
        </p:nvSpPr>
        <p:spPr>
          <a:xfrm>
            <a:off x="1904740" y="11655619"/>
            <a:ext cx="21005801" cy="20603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>
            <a:lvl1pPr marL="342900" indent="-342900" algn="ctr" defTabSz="914400">
              <a:spcBef>
                <a:spcPts val="600"/>
              </a:spcBef>
              <a:defRPr b="1" i="1" sz="60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Secrets and Mysteries of the Lost Ark: A Bible Adventure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:fade thruBlk="1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84" grpId="1"/>
    </p:bldLst>
  </p:timing>
</p:sld>
</file>

<file path=ppt/theme/theme1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59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8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59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8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