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Override PartName="/ppt/media/media1.mp4" ContentType="video/unknown"/>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None/>
              <a:defRPr i="1" sz="3200"/>
            </a:lvl1pPr>
          </a:lstStyle>
          <a:p>
            <a:pPr/>
            <a:r>
              <a:t>–Johnny Appleseed</a:t>
            </a:r>
          </a:p>
        </p:txBody>
      </p:sp>
      <p:sp>
        <p:nvSpPr>
          <p:cNvPr id="94"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84"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85"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 Id="rId3" Type="http://schemas.openxmlformats.org/officeDocument/2006/relationships/image" Target="../media/image2.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video" Target="../media/media1.mp4"/><Relationship Id="rId3" Type="http://schemas.microsoft.com/office/2007/relationships/media" Target="../media/media1.mp4"/><Relationship Id="rId4" Type="http://schemas.openxmlformats.org/officeDocument/2006/relationships/image" Target="../media/image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1558x_rose_fruit_spirit (dragged).pdf" descr="1558x_rose_fruit_spirit (dragged).pdf"/>
          <p:cNvPicPr>
            <a:picLocks noChangeAspect="1"/>
          </p:cNvPicPr>
          <p:nvPr/>
        </p:nvPicPr>
        <p:blipFill>
          <a:blip r:embed="rId2">
            <a:extLst/>
          </a:blip>
          <a:srcRect l="7137" t="5420" r="7137" b="5420"/>
          <a:stretch>
            <a:fillRect/>
          </a:stretch>
        </p:blipFill>
        <p:spPr>
          <a:xfrm rot="21000000">
            <a:off x="853712" y="389676"/>
            <a:ext cx="8472460" cy="13369877"/>
          </a:xfrm>
          <a:prstGeom prst="rect">
            <a:avLst/>
          </a:prstGeom>
          <a:ln w="12700">
            <a:miter lim="400000"/>
          </a:ln>
        </p:spPr>
      </p:pic>
      <p:sp>
        <p:nvSpPr>
          <p:cNvPr id="120" name="The Fruit of…"/>
          <p:cNvSpPr txBox="1"/>
          <p:nvPr>
            <p:ph type="body" idx="4294967295"/>
          </p:nvPr>
        </p:nvSpPr>
        <p:spPr>
          <a:xfrm>
            <a:off x="10454820" y="0"/>
            <a:ext cx="13929180" cy="13716585"/>
          </a:xfrm>
          <a:prstGeom prst="rect">
            <a:avLst/>
          </a:prstGeom>
        </p:spPr>
        <p:txBody>
          <a:bodyPr/>
          <a:lstStyle/>
          <a:p>
            <a:pPr marL="0" indent="0" algn="ctr">
              <a:spcBef>
                <a:spcPts val="0"/>
              </a:spcBef>
              <a:buClrTx/>
              <a:buSzTx/>
              <a:buNone/>
              <a:defRPr b="1" sz="11200">
                <a:solidFill>
                  <a:srgbClr val="FFD479"/>
                </a:solidFill>
                <a:latin typeface="Avenir Next Regular"/>
                <a:ea typeface="Avenir Next Regular"/>
                <a:cs typeface="Avenir Next Regular"/>
                <a:sym typeface="Avenir Next Regular"/>
              </a:defRPr>
            </a:pPr>
            <a:r>
              <a:t>The Fruit of</a:t>
            </a:r>
          </a:p>
          <a:p>
            <a:pPr marL="0" indent="0" algn="ctr">
              <a:lnSpc>
                <a:spcPct val="150000"/>
              </a:lnSpc>
              <a:spcBef>
                <a:spcPts val="0"/>
              </a:spcBef>
              <a:buClrTx/>
              <a:buSzTx/>
              <a:buNone/>
              <a:defRPr b="1" sz="11200">
                <a:solidFill>
                  <a:srgbClr val="FFD479"/>
                </a:solidFill>
                <a:latin typeface="Avenir Next Regular"/>
                <a:ea typeface="Avenir Next Regular"/>
                <a:cs typeface="Avenir Next Regular"/>
                <a:sym typeface="Avenir Next Regular"/>
              </a:defRPr>
            </a:pPr>
            <a:r>
              <a:t>the Spirit</a:t>
            </a:r>
          </a:p>
          <a:p>
            <a:pPr marL="0" indent="0" algn="ctr">
              <a:spcBef>
                <a:spcPts val="0"/>
              </a:spcBef>
              <a:buClrTx/>
              <a:buSzTx/>
              <a:buNone/>
              <a:defRPr sz="7200">
                <a:latin typeface="Avenir Next Regular"/>
                <a:ea typeface="Avenir Next Regular"/>
                <a:cs typeface="Avenir Next Regular"/>
                <a:sym typeface="Avenir Next Regular"/>
              </a:defRPr>
            </a:pPr>
            <a:r>
              <a:t>Galatians 5:22-23</a:t>
            </a:r>
          </a:p>
        </p:txBody>
      </p:sp>
      <p:pic>
        <p:nvPicPr>
          <p:cNvPr id="121" name="grapes-dimidwa-12.png" descr="grapes-dimidwa-12.png"/>
          <p:cNvPicPr>
            <a:picLocks noChangeAspect="1"/>
          </p:cNvPicPr>
          <p:nvPr/>
        </p:nvPicPr>
        <p:blipFill>
          <a:blip r:embed="rId3">
            <a:extLst/>
          </a:blip>
          <a:srcRect l="0" t="0" r="17339" b="0"/>
          <a:stretch>
            <a:fillRect/>
          </a:stretch>
        </p:blipFill>
        <p:spPr>
          <a:xfrm>
            <a:off x="19300274" y="9921094"/>
            <a:ext cx="4411752" cy="30262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grapes-dimidwa-12.png" descr="grapes-dimidwa-12.png"/>
          <p:cNvPicPr>
            <a:picLocks noChangeAspect="1"/>
          </p:cNvPicPr>
          <p:nvPr/>
        </p:nvPicPr>
        <p:blipFill>
          <a:blip r:embed="rId2">
            <a:alphaModFix amt="29617"/>
            <a:extLst/>
          </a:blip>
          <a:srcRect l="0" t="0" r="17339" b="0"/>
          <a:stretch>
            <a:fillRect/>
          </a:stretch>
        </p:blipFill>
        <p:spPr>
          <a:xfrm>
            <a:off x="5191204" y="1006942"/>
            <a:ext cx="17059955" cy="11702116"/>
          </a:xfrm>
          <a:prstGeom prst="rect">
            <a:avLst/>
          </a:prstGeom>
          <a:ln w="12700">
            <a:miter lim="400000"/>
          </a:ln>
        </p:spPr>
      </p:pic>
      <p:graphicFrame>
        <p:nvGraphicFramePr>
          <p:cNvPr id="162" name="Table 1"/>
          <p:cNvGraphicFramePr/>
          <p:nvPr/>
        </p:nvGraphicFramePr>
        <p:xfrm>
          <a:off x="885762" y="1143000"/>
          <a:ext cx="22612476" cy="1143000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3861831"/>
                <a:gridCol w="6347542"/>
                <a:gridCol w="6347542"/>
                <a:gridCol w="6347542"/>
              </a:tblGrid>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Love</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Joy</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Peace</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Patience</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Kindness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Goodness</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Faithfulness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Gentleness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FFF"/>
                          </a:solidFill>
                          <a:latin typeface="Avenir Next Demi Bold"/>
                          <a:ea typeface="Avenir Next Demi Bold"/>
                          <a:cs typeface="Avenir Next Demi Bold"/>
                          <a:sym typeface="Avenir Next Demi Bold"/>
                        </a:rPr>
                        <a:t>Self-Control</a:t>
                      </a:r>
                    </a:p>
                  </a:txBody>
                  <a:tcPr marL="50800" marR="50800" marT="50800" marB="50800" anchor="ctr" anchorCtr="0" horzOverflow="overflow">
                    <a:lnL w="0">
                      <a:miter lim="400000"/>
                    </a:lnL>
                    <a:lnR w="0">
                      <a:miter lim="400000"/>
                    </a:lnR>
                    <a:lnT w="0">
                      <a:miter lim="400000"/>
                    </a:lnT>
                    <a:lnB w="0">
                      <a:miter lim="400000"/>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4" name="finger-spelling-letter-l-in-asl-on-white-background-american-sign-language-concept-removebg-preview.jpg" descr="finger-spelling-letter-l-in-asl-on-white-background-american-sign-language-concept-removebg-preview.jpg"/>
          <p:cNvPicPr>
            <a:picLocks noChangeAspect="1"/>
          </p:cNvPicPr>
          <p:nvPr/>
        </p:nvPicPr>
        <p:blipFill>
          <a:blip r:embed="rId2">
            <a:extLst/>
          </a:blip>
          <a:stretch>
            <a:fillRect/>
          </a:stretch>
        </p:blipFill>
        <p:spPr>
          <a:xfrm>
            <a:off x="2265148" y="4136837"/>
            <a:ext cx="9191454" cy="9191454"/>
          </a:xfrm>
          <a:prstGeom prst="rect">
            <a:avLst/>
          </a:prstGeom>
          <a:ln w="12700">
            <a:miter lim="400000"/>
          </a:ln>
        </p:spPr>
      </p:pic>
      <p:sp>
        <p:nvSpPr>
          <p:cNvPr id="165" name="Ove"/>
          <p:cNvSpPr txBox="1"/>
          <p:nvPr/>
        </p:nvSpPr>
        <p:spPr>
          <a:xfrm>
            <a:off x="8546721" y="4775200"/>
            <a:ext cx="6600445" cy="416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cap="all" sz="25600">
                <a:solidFill>
                  <a:srgbClr val="E1BFA0"/>
                </a:solidFill>
                <a:latin typeface="Bradley Hand ITC TT-Bold"/>
                <a:ea typeface="Bradley Hand ITC TT-Bold"/>
                <a:cs typeface="Bradley Hand ITC TT-Bold"/>
                <a:sym typeface="Bradley Hand ITC TT-Bold"/>
              </a:defRPr>
            </a:lvl1pPr>
          </a:lstStyle>
          <a:p>
            <a:pPr/>
            <a:r>
              <a:t>Ove</a:t>
            </a:r>
          </a:p>
        </p:txBody>
      </p:sp>
      <p:pic>
        <p:nvPicPr>
          <p:cNvPr id="166" name="grapes-dimidwa-12.png" descr="grapes-dimidwa-12.png"/>
          <p:cNvPicPr>
            <a:picLocks noChangeAspect="1"/>
          </p:cNvPicPr>
          <p:nvPr/>
        </p:nvPicPr>
        <p:blipFill>
          <a:blip r:embed="rId3">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65"/>
                                        </p:tgtEl>
                                        <p:attrNameLst>
                                          <p:attrName>style.visibility</p:attrName>
                                        </p:attrNameLst>
                                      </p:cBhvr>
                                      <p:to>
                                        <p:strVal val="visible"/>
                                      </p:to>
                                    </p:set>
                                    <p:animEffect filter="wipe(left)" transition="in">
                                      <p:cBhvr>
                                        <p:cTn id="7" dur="15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5"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Jesus said to him, “‘You shall love the Lord your God with all your heart, with all your soul, and with all your mind.’"/>
          <p:cNvSpPr txBox="1"/>
          <p:nvPr>
            <p:ph type="body" idx="1"/>
          </p:nvPr>
        </p:nvSpPr>
        <p:spPr>
          <a:xfrm>
            <a:off x="1680252" y="3068908"/>
            <a:ext cx="21005801" cy="10160001"/>
          </a:xfrm>
          <a:prstGeom prst="rect">
            <a:avLst/>
          </a:prstGeom>
        </p:spPr>
        <p:txBody>
          <a:bodyPr anchor="t"/>
          <a:lstStyle/>
          <a:p>
            <a:pPr marL="0" indent="0">
              <a:spcBef>
                <a:spcPts val="0"/>
              </a:spcBef>
              <a:buSzTx/>
              <a:buNone/>
              <a:defRPr sz="7200">
                <a:latin typeface="Avenir Next Medium"/>
                <a:ea typeface="Avenir Next Medium"/>
                <a:cs typeface="Avenir Next Medium"/>
                <a:sym typeface="Avenir Next Medium"/>
              </a:defRPr>
            </a:pPr>
            <a:r>
              <a:t>Jesus said to him, “‘You shall </a:t>
            </a:r>
            <a:r>
              <a:rPr b="1">
                <a:solidFill>
                  <a:srgbClr val="FFFB00"/>
                </a:solidFill>
                <a:latin typeface="Avenir Next Regular"/>
                <a:ea typeface="Avenir Next Regular"/>
                <a:cs typeface="Avenir Next Regular"/>
                <a:sym typeface="Avenir Next Regular"/>
              </a:rPr>
              <a:t>love</a:t>
            </a:r>
            <a:r>
              <a:t> </a:t>
            </a:r>
            <a:r>
              <a:rPr b="1">
                <a:solidFill>
                  <a:srgbClr val="FFFB00"/>
                </a:solidFill>
                <a:latin typeface="Avenir Next Regular"/>
                <a:ea typeface="Avenir Next Regular"/>
                <a:cs typeface="Avenir Next Regular"/>
                <a:sym typeface="Avenir Next Regular"/>
              </a:rPr>
              <a:t>the Lord your God</a:t>
            </a:r>
            <a:r>
              <a:t> with all your heart, with all your soul, and with all your mind.’</a:t>
            </a:r>
          </a:p>
        </p:txBody>
      </p:sp>
      <p:sp>
        <p:nvSpPr>
          <p:cNvPr id="169" name="Matthew 22:37 NKJV"/>
          <p:cNvSpPr txBox="1"/>
          <p:nvPr>
            <p:ph type="title"/>
          </p:nvPr>
        </p:nvSpPr>
        <p:spPr>
          <a:prstGeom prst="rect">
            <a:avLst/>
          </a:prstGeom>
        </p:spPr>
        <p:txBody>
          <a:bodyPr/>
          <a:lstStyle/>
          <a:p>
            <a:pPr>
              <a:defRPr b="1">
                <a:latin typeface="Avenir Next Regular"/>
                <a:ea typeface="Avenir Next Regular"/>
                <a:cs typeface="Avenir Next Regular"/>
                <a:sym typeface="Avenir Next Regular"/>
              </a:defRPr>
            </a:pPr>
            <a:r>
              <a:rPr b="0">
                <a:solidFill>
                  <a:srgbClr val="FFD479"/>
                </a:solidFill>
                <a:latin typeface="Avenir Next Demi Bold"/>
                <a:ea typeface="Avenir Next Demi Bold"/>
                <a:cs typeface="Avenir Next Demi Bold"/>
                <a:sym typeface="Avenir Next Demi Bold"/>
              </a:rPr>
              <a:t>Matthew 22:37</a:t>
            </a:r>
            <a:r>
              <a:rPr>
                <a:solidFill>
                  <a:srgbClr val="FFD479"/>
                </a:solidFill>
              </a:rPr>
              <a:t> </a:t>
            </a:r>
            <a:r>
              <a:rPr b="0" i="1" sz="4800">
                <a:latin typeface="Palatino"/>
                <a:ea typeface="Palatino"/>
                <a:cs typeface="Palatino"/>
                <a:sym typeface="Palatino"/>
              </a:rPr>
              <a:t>NKJV</a:t>
            </a:r>
          </a:p>
        </p:txBody>
      </p:sp>
      <p:pic>
        <p:nvPicPr>
          <p:cNvPr id="170"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And the second is like it: ‘You shall love your neighbor as yourself.’"/>
          <p:cNvSpPr txBox="1"/>
          <p:nvPr>
            <p:ph type="body" idx="1"/>
          </p:nvPr>
        </p:nvSpPr>
        <p:spPr>
          <a:xfrm>
            <a:off x="1680252" y="3068908"/>
            <a:ext cx="21005801" cy="10160001"/>
          </a:xfrm>
          <a:prstGeom prst="rect">
            <a:avLst/>
          </a:prstGeom>
        </p:spPr>
        <p:txBody>
          <a:bodyPr anchor="t"/>
          <a:lstStyle/>
          <a:p>
            <a:pPr marL="0" indent="0">
              <a:spcBef>
                <a:spcPts val="0"/>
              </a:spcBef>
              <a:buSzTx/>
              <a:buNone/>
              <a:defRPr sz="7200">
                <a:latin typeface="Avenir Next Medium"/>
                <a:ea typeface="Avenir Next Medium"/>
                <a:cs typeface="Avenir Next Medium"/>
                <a:sym typeface="Avenir Next Medium"/>
              </a:defRPr>
            </a:pPr>
            <a:r>
              <a:t>And </a:t>
            </a:r>
            <a:r>
              <a:rPr i="1">
                <a:latin typeface="Avenir Next Regular"/>
                <a:ea typeface="Avenir Next Regular"/>
                <a:cs typeface="Avenir Next Regular"/>
                <a:sym typeface="Avenir Next Regular"/>
              </a:rPr>
              <a:t>the</a:t>
            </a:r>
            <a:r>
              <a:t> second </a:t>
            </a:r>
            <a:r>
              <a:rPr i="1">
                <a:latin typeface="Avenir Next Regular"/>
                <a:ea typeface="Avenir Next Regular"/>
                <a:cs typeface="Avenir Next Regular"/>
                <a:sym typeface="Avenir Next Regular"/>
              </a:rPr>
              <a:t>is</a:t>
            </a:r>
            <a:r>
              <a:t> like it: ‘You shall </a:t>
            </a:r>
            <a:r>
              <a:rPr b="1">
                <a:solidFill>
                  <a:srgbClr val="FFFB00"/>
                </a:solidFill>
                <a:latin typeface="Avenir Next Regular"/>
                <a:ea typeface="Avenir Next Regular"/>
                <a:cs typeface="Avenir Next Regular"/>
                <a:sym typeface="Avenir Next Regular"/>
              </a:rPr>
              <a:t>love your neighbor as yourself</a:t>
            </a:r>
            <a:r>
              <a:t>.’</a:t>
            </a:r>
          </a:p>
        </p:txBody>
      </p:sp>
      <p:sp>
        <p:nvSpPr>
          <p:cNvPr id="173" name="Matthew 22:39 NKJV"/>
          <p:cNvSpPr txBox="1"/>
          <p:nvPr>
            <p:ph type="title"/>
          </p:nvPr>
        </p:nvSpPr>
        <p:spPr>
          <a:prstGeom prst="rect">
            <a:avLst/>
          </a:prstGeom>
        </p:spPr>
        <p:txBody>
          <a:bodyPr/>
          <a:lstStyle/>
          <a:p>
            <a:pPr>
              <a:defRPr b="1">
                <a:latin typeface="Avenir Next Regular"/>
                <a:ea typeface="Avenir Next Regular"/>
                <a:cs typeface="Avenir Next Regular"/>
                <a:sym typeface="Avenir Next Regular"/>
              </a:defRPr>
            </a:pPr>
            <a:r>
              <a:rPr b="0">
                <a:solidFill>
                  <a:srgbClr val="FFD479"/>
                </a:solidFill>
                <a:latin typeface="Avenir Next Demi Bold"/>
                <a:ea typeface="Avenir Next Demi Bold"/>
                <a:cs typeface="Avenir Next Demi Bold"/>
                <a:sym typeface="Avenir Next Demi Bold"/>
              </a:rPr>
              <a:t>Matthew 22:39</a:t>
            </a:r>
            <a:r>
              <a:rPr>
                <a:solidFill>
                  <a:srgbClr val="FFD479"/>
                </a:solidFill>
              </a:rPr>
              <a:t> </a:t>
            </a:r>
            <a:r>
              <a:rPr b="0" i="1" sz="4800">
                <a:latin typeface="Palatino"/>
                <a:ea typeface="Palatino"/>
                <a:cs typeface="Palatino"/>
                <a:sym typeface="Palatino"/>
              </a:rPr>
              <a:t>NKJV</a:t>
            </a:r>
          </a:p>
        </p:txBody>
      </p:sp>
      <p:pic>
        <p:nvPicPr>
          <p:cNvPr id="174"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6" name="finger-spelling-letter-l-in-asl-on-white-background-american-sign-language-concept-removebg-preview.jpg" descr="finger-spelling-letter-l-in-asl-on-white-background-american-sign-language-concept-removebg-preview.jpg"/>
          <p:cNvPicPr>
            <a:picLocks noChangeAspect="1"/>
          </p:cNvPicPr>
          <p:nvPr/>
        </p:nvPicPr>
        <p:blipFill>
          <a:blip r:embed="rId2">
            <a:extLst/>
          </a:blip>
          <a:stretch>
            <a:fillRect/>
          </a:stretch>
        </p:blipFill>
        <p:spPr>
          <a:xfrm>
            <a:off x="2265148" y="4136837"/>
            <a:ext cx="9191454" cy="9191454"/>
          </a:xfrm>
          <a:prstGeom prst="rect">
            <a:avLst/>
          </a:prstGeom>
          <a:ln w="12700">
            <a:miter lim="400000"/>
          </a:ln>
        </p:spPr>
      </p:pic>
      <p:sp>
        <p:nvSpPr>
          <p:cNvPr id="177" name="Ove"/>
          <p:cNvSpPr txBox="1"/>
          <p:nvPr/>
        </p:nvSpPr>
        <p:spPr>
          <a:xfrm>
            <a:off x="8546721" y="4775200"/>
            <a:ext cx="6600445" cy="416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cap="all" sz="25600">
                <a:solidFill>
                  <a:srgbClr val="E1BFA0"/>
                </a:solidFill>
                <a:latin typeface="Bradley Hand ITC TT-Bold"/>
                <a:ea typeface="Bradley Hand ITC TT-Bold"/>
                <a:cs typeface="Bradley Hand ITC TT-Bold"/>
                <a:sym typeface="Bradley Hand ITC TT-Bold"/>
              </a:defRPr>
            </a:lvl1pPr>
          </a:lstStyle>
          <a:p>
            <a:pPr/>
            <a:r>
              <a:t>Ove</a:t>
            </a:r>
          </a:p>
        </p:txBody>
      </p:sp>
      <p:sp>
        <p:nvSpPr>
          <p:cNvPr id="178" name="The Lord your God"/>
          <p:cNvSpPr txBox="1"/>
          <p:nvPr/>
        </p:nvSpPr>
        <p:spPr>
          <a:xfrm>
            <a:off x="1395485" y="2116706"/>
            <a:ext cx="12700550"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11200">
                <a:latin typeface="Avenir Next Demi Bold"/>
                <a:ea typeface="Avenir Next Demi Bold"/>
                <a:cs typeface="Avenir Next Demi Bold"/>
                <a:sym typeface="Avenir Next Demi Bold"/>
              </a:defRPr>
            </a:pPr>
            <a:r>
              <a:t>The </a:t>
            </a:r>
            <a:r>
              <a:rPr cap="small"/>
              <a:t>Lord</a:t>
            </a:r>
            <a:r>
              <a:t> your </a:t>
            </a:r>
            <a:r>
              <a:rPr>
                <a:solidFill>
                  <a:srgbClr val="FFFB00"/>
                </a:solidFill>
              </a:rPr>
              <a:t>God</a:t>
            </a:r>
          </a:p>
        </p:txBody>
      </p:sp>
      <p:sp>
        <p:nvSpPr>
          <p:cNvPr id="179" name="Your neighbor"/>
          <p:cNvSpPr txBox="1"/>
          <p:nvPr/>
        </p:nvSpPr>
        <p:spPr>
          <a:xfrm>
            <a:off x="11438147" y="8504594"/>
            <a:ext cx="9479383"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0" sz="11200">
                <a:latin typeface="Avenir Next Demi Bold"/>
                <a:ea typeface="Avenir Next Demi Bold"/>
                <a:cs typeface="Avenir Next Demi Bold"/>
                <a:sym typeface="Avenir Next Demi Bold"/>
              </a:defRPr>
            </a:pPr>
            <a:r>
              <a:t>Your </a:t>
            </a:r>
            <a:r>
              <a:rPr>
                <a:solidFill>
                  <a:srgbClr val="FFFB00"/>
                </a:solidFill>
              </a:rPr>
              <a:t>neighbor</a:t>
            </a:r>
          </a:p>
        </p:txBody>
      </p:sp>
      <p:sp>
        <p:nvSpPr>
          <p:cNvPr id="180" name="and you"/>
          <p:cNvSpPr txBox="1"/>
          <p:nvPr/>
        </p:nvSpPr>
        <p:spPr>
          <a:xfrm>
            <a:off x="13438345" y="10279239"/>
            <a:ext cx="4114293" cy="204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0" sz="11200">
                <a:latin typeface="Avenir Next Demi Bold"/>
                <a:ea typeface="Avenir Next Demi Bold"/>
                <a:cs typeface="Avenir Next Demi Bold"/>
                <a:sym typeface="Avenir Next Demi Bold"/>
              </a:defRPr>
            </a:pPr>
            <a:r>
              <a:rPr i="1" sz="6400">
                <a:latin typeface="Palatino"/>
                <a:ea typeface="Palatino"/>
                <a:cs typeface="Palatino"/>
                <a:sym typeface="Palatino"/>
              </a:rPr>
              <a:t>and</a:t>
            </a:r>
            <a:r>
              <a:t> </a:t>
            </a:r>
            <a:r>
              <a:rPr>
                <a:solidFill>
                  <a:srgbClr val="FFFB00"/>
                </a:solidFill>
              </a:rPr>
              <a:t>you</a:t>
            </a:r>
          </a:p>
        </p:txBody>
      </p:sp>
      <p:pic>
        <p:nvPicPr>
          <p:cNvPr id="181" name="grapes-dimidwa-12.png" descr="grapes-dimidwa-12.png"/>
          <p:cNvPicPr>
            <a:picLocks noChangeAspect="1"/>
          </p:cNvPicPr>
          <p:nvPr/>
        </p:nvPicPr>
        <p:blipFill>
          <a:blip r:embed="rId3">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77"/>
                                        </p:tgtEl>
                                        <p:attrNameLst>
                                          <p:attrName>style.visibility</p:attrName>
                                        </p:attrNameLst>
                                      </p:cBhvr>
                                      <p:to>
                                        <p:strVal val="visible"/>
                                      </p:to>
                                    </p:set>
                                    <p:animEffect filter="wipe(left)" transition="in">
                                      <p:cBhvr>
                                        <p:cTn id="7" dur="1500"/>
                                        <p:tgtEl>
                                          <p:spTgt spid="17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16" presetID="23" grpId="2" fill="hold">
                                  <p:stCondLst>
                                    <p:cond delay="0"/>
                                  </p:stCondLst>
                                  <p:iterate type="el" backwards="0">
                                    <p:tmAbs val="0"/>
                                  </p:iterate>
                                  <p:childTnLst>
                                    <p:set>
                                      <p:cBhvr>
                                        <p:cTn id="11" fill="hold"/>
                                        <p:tgtEl>
                                          <p:spTgt spid="178"/>
                                        </p:tgtEl>
                                        <p:attrNameLst>
                                          <p:attrName>style.visibility</p:attrName>
                                        </p:attrNameLst>
                                      </p:cBhvr>
                                      <p:to>
                                        <p:strVal val="visible"/>
                                      </p:to>
                                    </p:set>
                                    <p:anim calcmode="lin" valueType="num">
                                      <p:cBhvr>
                                        <p:cTn id="12" dur="1000" fill="hold"/>
                                        <p:tgtEl>
                                          <p:spTgt spid="178"/>
                                        </p:tgtEl>
                                        <p:attrNameLst>
                                          <p:attrName>ppt_w</p:attrName>
                                        </p:attrNameLst>
                                      </p:cBhvr>
                                      <p:tavLst>
                                        <p:tav tm="0">
                                          <p:val>
                                            <p:fltVal val="0"/>
                                          </p:val>
                                        </p:tav>
                                        <p:tav tm="100000">
                                          <p:val>
                                            <p:strVal val="#ppt_w"/>
                                          </p:val>
                                        </p:tav>
                                      </p:tavLst>
                                    </p:anim>
                                    <p:anim calcmode="lin" valueType="num">
                                      <p:cBhvr>
                                        <p:cTn id="13" dur="1000" fill="hold"/>
                                        <p:tgtEl>
                                          <p:spTgt spid="178"/>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16" presetID="23" grpId="3" fill="hold">
                                  <p:stCondLst>
                                    <p:cond delay="0"/>
                                  </p:stCondLst>
                                  <p:iterate type="el" backwards="0">
                                    <p:tmAbs val="0"/>
                                  </p:iterate>
                                  <p:childTnLst>
                                    <p:set>
                                      <p:cBhvr>
                                        <p:cTn id="17" fill="hold"/>
                                        <p:tgtEl>
                                          <p:spTgt spid="179"/>
                                        </p:tgtEl>
                                        <p:attrNameLst>
                                          <p:attrName>style.visibility</p:attrName>
                                        </p:attrNameLst>
                                      </p:cBhvr>
                                      <p:to>
                                        <p:strVal val="visible"/>
                                      </p:to>
                                    </p:set>
                                    <p:anim calcmode="lin" valueType="num">
                                      <p:cBhvr>
                                        <p:cTn id="18" dur="1000" fill="hold"/>
                                        <p:tgtEl>
                                          <p:spTgt spid="179"/>
                                        </p:tgtEl>
                                        <p:attrNameLst>
                                          <p:attrName>ppt_w</p:attrName>
                                        </p:attrNameLst>
                                      </p:cBhvr>
                                      <p:tavLst>
                                        <p:tav tm="0">
                                          <p:val>
                                            <p:fltVal val="0"/>
                                          </p:val>
                                        </p:tav>
                                        <p:tav tm="100000">
                                          <p:val>
                                            <p:strVal val="#ppt_w"/>
                                          </p:val>
                                        </p:tav>
                                      </p:tavLst>
                                    </p:anim>
                                    <p:anim calcmode="lin" valueType="num">
                                      <p:cBhvr>
                                        <p:cTn id="19" dur="1000" fill="hold"/>
                                        <p:tgtEl>
                                          <p:spTgt spid="179"/>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16" presetID="23" grpId="4" fill="hold">
                                  <p:stCondLst>
                                    <p:cond delay="0"/>
                                  </p:stCondLst>
                                  <p:iterate type="el" backwards="0">
                                    <p:tmAbs val="0"/>
                                  </p:iterate>
                                  <p:childTnLst>
                                    <p:set>
                                      <p:cBhvr>
                                        <p:cTn id="23" fill="hold"/>
                                        <p:tgtEl>
                                          <p:spTgt spid="180"/>
                                        </p:tgtEl>
                                        <p:attrNameLst>
                                          <p:attrName>style.visibility</p:attrName>
                                        </p:attrNameLst>
                                      </p:cBhvr>
                                      <p:to>
                                        <p:strVal val="visible"/>
                                      </p:to>
                                    </p:set>
                                    <p:anim calcmode="lin" valueType="num">
                                      <p:cBhvr>
                                        <p:cTn id="24" dur="1000" fill="hold"/>
                                        <p:tgtEl>
                                          <p:spTgt spid="180"/>
                                        </p:tgtEl>
                                        <p:attrNameLst>
                                          <p:attrName>ppt_w</p:attrName>
                                        </p:attrNameLst>
                                      </p:cBhvr>
                                      <p:tavLst>
                                        <p:tav tm="0">
                                          <p:val>
                                            <p:fltVal val="0"/>
                                          </p:val>
                                        </p:tav>
                                        <p:tav tm="100000">
                                          <p:val>
                                            <p:strVal val="#ppt_w"/>
                                          </p:val>
                                        </p:tav>
                                      </p:tavLst>
                                    </p:anim>
                                    <p:anim calcmode="lin" valueType="num">
                                      <p:cBhvr>
                                        <p:cTn id="25" dur="1000" fill="hold"/>
                                        <p:tgtEl>
                                          <p:spTgt spid="18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8" grpId="2"/>
      <p:bldP build="whole" bldLvl="1" animBg="1" rev="0" advAuto="0" spid="177" grpId="1"/>
      <p:bldP build="whole" bldLvl="1" animBg="1" rev="0" advAuto="0" spid="179" grpId="3"/>
      <p:bldP build="whole" bldLvl="1" animBg="1" rev="0" advAuto="0" spid="180" grpId="4"/>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83" name="Table 1"/>
          <p:cNvGraphicFramePr/>
          <p:nvPr/>
        </p:nvGraphicFramePr>
        <p:xfrm>
          <a:off x="739771" y="690246"/>
          <a:ext cx="22612475" cy="114300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3861831"/>
                <a:gridCol w="6347542"/>
                <a:gridCol w="6347542"/>
                <a:gridCol w="6347542"/>
              </a:tblGrid>
              <a:tr h="3810000">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blipFill rotWithShape="1">
                      <a:blip r:embed="rId2"/>
                      <a:srcRect l="0" t="0" r="0" b="0"/>
                      <a:stretch>
                        <a:fillRect/>
                      </a:stretch>
                    </a:blipFill>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Love</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Joy</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Peace</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r>
            </a:tbl>
          </a:graphicData>
        </a:graphic>
      </p:graphicFrame>
      <p:sp>
        <p:nvSpPr>
          <p:cNvPr id="184" name="The first triad consists of love, joy, peace;…"/>
          <p:cNvSpPr txBox="1"/>
          <p:nvPr/>
        </p:nvSpPr>
        <p:spPr>
          <a:xfrm>
            <a:off x="1510352" y="5733681"/>
            <a:ext cx="21363296" cy="69811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b="0" sz="7200">
                <a:latin typeface="Avenir Next Medium"/>
                <a:ea typeface="Avenir Next Medium"/>
                <a:cs typeface="Avenir Next Medium"/>
                <a:sym typeface="Avenir Next Medium"/>
              </a:defRPr>
            </a:pPr>
            <a:r>
              <a:t>The </a:t>
            </a:r>
            <a:r>
              <a:rPr>
                <a:solidFill>
                  <a:srgbClr val="FFD479"/>
                </a:solidFill>
              </a:rPr>
              <a:t>first</a:t>
            </a:r>
            <a:r>
              <a:t> triad consists of </a:t>
            </a:r>
            <a:r>
              <a:rPr>
                <a:solidFill>
                  <a:srgbClr val="FFFB00"/>
                </a:solidFill>
              </a:rPr>
              <a:t>love</a:t>
            </a:r>
            <a:r>
              <a:t>, </a:t>
            </a:r>
            <a:r>
              <a:rPr>
                <a:solidFill>
                  <a:srgbClr val="FFFB00"/>
                </a:solidFill>
              </a:rPr>
              <a:t>joy</a:t>
            </a:r>
            <a:r>
              <a:t>, </a:t>
            </a:r>
            <a:r>
              <a:rPr>
                <a:solidFill>
                  <a:srgbClr val="FFFB00"/>
                </a:solidFill>
              </a:rPr>
              <a:t>peace</a:t>
            </a:r>
            <a:r>
              <a:t>;</a:t>
            </a:r>
          </a:p>
          <a:p>
            <a:pPr>
              <a:defRPr b="0" sz="7200">
                <a:latin typeface="Avenir Next Medium"/>
                <a:ea typeface="Avenir Next Medium"/>
                <a:cs typeface="Avenir Next Medium"/>
                <a:sym typeface="Avenir Next Medium"/>
              </a:defRPr>
            </a:pPr>
            <a:r>
              <a:t>and is primarily concerned with the </a:t>
            </a:r>
            <a:r>
              <a:rPr>
                <a:solidFill>
                  <a:srgbClr val="FFD479"/>
                </a:solidFill>
              </a:rPr>
              <a:t>Christian’s personal relationship to God</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86" name="Table 1"/>
          <p:cNvGraphicFramePr/>
          <p:nvPr/>
        </p:nvGraphicFramePr>
        <p:xfrm>
          <a:off x="739771" y="690246"/>
          <a:ext cx="22612475" cy="114300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3861831"/>
                <a:gridCol w="6347542"/>
                <a:gridCol w="6347542"/>
                <a:gridCol w="6347542"/>
              </a:tblGrid>
              <a:tr h="3810000">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blipFill rotWithShape="1">
                      <a:blip r:embed="rId2"/>
                      <a:srcRect l="0" t="0" r="0" b="0"/>
                      <a:stretch>
                        <a:fillRect/>
                      </a:stretch>
                    </a:blipFill>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Patience</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Kindness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Goodness</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r>
            </a:tbl>
          </a:graphicData>
        </a:graphic>
      </p:graphicFrame>
      <p:sp>
        <p:nvSpPr>
          <p:cNvPr id="187" name="The second triad, patience, kindness, goodness, particularly relates to the Christian’s personal relationship to other human beings."/>
          <p:cNvSpPr txBox="1"/>
          <p:nvPr/>
        </p:nvSpPr>
        <p:spPr>
          <a:xfrm>
            <a:off x="1510352" y="5733681"/>
            <a:ext cx="21363296" cy="69811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b="0" sz="7200">
                <a:latin typeface="Avenir Next Medium"/>
                <a:ea typeface="Avenir Next Medium"/>
                <a:cs typeface="Avenir Next Medium"/>
                <a:sym typeface="Avenir Next Medium"/>
              </a:defRPr>
            </a:pPr>
            <a:r>
              <a:t>The </a:t>
            </a:r>
            <a:r>
              <a:rPr>
                <a:solidFill>
                  <a:srgbClr val="FFD479"/>
                </a:solidFill>
              </a:rPr>
              <a:t>second</a:t>
            </a:r>
            <a:r>
              <a:t> triad, </a:t>
            </a:r>
            <a:r>
              <a:rPr>
                <a:solidFill>
                  <a:srgbClr val="FFFB00"/>
                </a:solidFill>
              </a:rPr>
              <a:t>patience</a:t>
            </a:r>
            <a:r>
              <a:t>, </a:t>
            </a:r>
            <a:r>
              <a:rPr>
                <a:solidFill>
                  <a:srgbClr val="FFFB00"/>
                </a:solidFill>
              </a:rPr>
              <a:t>kindness</a:t>
            </a:r>
            <a:r>
              <a:t>, </a:t>
            </a:r>
            <a:r>
              <a:rPr>
                <a:solidFill>
                  <a:srgbClr val="FFFB00"/>
                </a:solidFill>
              </a:rPr>
              <a:t>goodness,</a:t>
            </a:r>
            <a:r>
              <a:t> particularly relates to </a:t>
            </a:r>
            <a:r>
              <a:rPr>
                <a:solidFill>
                  <a:srgbClr val="FFD479"/>
                </a:solidFill>
              </a:rPr>
              <a:t>the Christian’s personal relationship to other human beings</a:t>
            </a:r>
            <a:r>
              <a:t>.</a:t>
            </a:r>
          </a:p>
        </p:txBody>
      </p:sp>
      <p:pic>
        <p:nvPicPr>
          <p:cNvPr id="188" name="grapes-dimidwa-12.png" descr="grapes-dimidwa-12.png"/>
          <p:cNvPicPr>
            <a:picLocks noChangeAspect="1"/>
          </p:cNvPicPr>
          <p:nvPr/>
        </p:nvPicPr>
        <p:blipFill>
          <a:blip r:embed="rId3">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90" name="Table 1"/>
          <p:cNvGraphicFramePr/>
          <p:nvPr/>
        </p:nvGraphicFramePr>
        <p:xfrm>
          <a:off x="739771" y="690246"/>
          <a:ext cx="22612475" cy="114300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3861831"/>
                <a:gridCol w="6347542"/>
                <a:gridCol w="6347542"/>
                <a:gridCol w="6347542"/>
              </a:tblGrid>
              <a:tr h="3810000">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blipFill rotWithShape="1">
                      <a:blip r:embed="rId2"/>
                      <a:srcRect l="0" t="0" r="0" b="0"/>
                      <a:stretch>
                        <a:fillRect/>
                      </a:stretch>
                    </a:blipFill>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Faithfulness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Gentleness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Self-Control</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5200">
                          <a:sym typeface="Helvetica Neue"/>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tcPr>
                </a:tc>
              </a:tr>
            </a:tbl>
          </a:graphicData>
        </a:graphic>
      </p:graphicFrame>
      <p:sp>
        <p:nvSpPr>
          <p:cNvPr id="191" name="The third triad is faithfulness, gentleness, self-control. This triad has to do with the Christian’s personal life and character."/>
          <p:cNvSpPr txBox="1"/>
          <p:nvPr/>
        </p:nvSpPr>
        <p:spPr>
          <a:xfrm>
            <a:off x="1510352" y="5733681"/>
            <a:ext cx="21363296" cy="69811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defRPr b="0" sz="7200">
                <a:latin typeface="Avenir Next Medium"/>
                <a:ea typeface="Avenir Next Medium"/>
                <a:cs typeface="Avenir Next Medium"/>
                <a:sym typeface="Avenir Next Medium"/>
              </a:defRPr>
            </a:pPr>
            <a:r>
              <a:t>The </a:t>
            </a:r>
            <a:r>
              <a:rPr>
                <a:solidFill>
                  <a:srgbClr val="FFD479"/>
                </a:solidFill>
              </a:rPr>
              <a:t>third</a:t>
            </a:r>
            <a:r>
              <a:t> triad is </a:t>
            </a:r>
            <a:r>
              <a:rPr>
                <a:solidFill>
                  <a:srgbClr val="FFFB00"/>
                </a:solidFill>
              </a:rPr>
              <a:t>faithfulness</a:t>
            </a:r>
            <a:r>
              <a:t>, </a:t>
            </a:r>
            <a:r>
              <a:rPr>
                <a:solidFill>
                  <a:srgbClr val="FFFB00"/>
                </a:solidFill>
              </a:rPr>
              <a:t>gentleness</a:t>
            </a:r>
            <a:r>
              <a:t>, </a:t>
            </a:r>
            <a:r>
              <a:rPr>
                <a:solidFill>
                  <a:srgbClr val="FFFB00"/>
                </a:solidFill>
              </a:rPr>
              <a:t>self-control. </a:t>
            </a:r>
            <a:r>
              <a:t>This triad has to do with </a:t>
            </a:r>
            <a:r>
              <a:rPr>
                <a:solidFill>
                  <a:srgbClr val="FFD479"/>
                </a:solidFill>
              </a:rPr>
              <a:t>the Christian’s personal life and character</a:t>
            </a:r>
            <a:r>
              <a:t>. </a:t>
            </a:r>
          </a:p>
        </p:txBody>
      </p:sp>
      <p:pic>
        <p:nvPicPr>
          <p:cNvPr id="192" name="grapes-dimidwa-12.png" descr="grapes-dimidwa-12.png"/>
          <p:cNvPicPr>
            <a:picLocks noChangeAspect="1"/>
          </p:cNvPicPr>
          <p:nvPr/>
        </p:nvPicPr>
        <p:blipFill>
          <a:blip r:embed="rId3">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194" name="Table 1"/>
          <p:cNvGraphicFramePr/>
          <p:nvPr/>
        </p:nvGraphicFramePr>
        <p:xfrm>
          <a:off x="989279" y="1143000"/>
          <a:ext cx="22612475" cy="11430000"/>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3861831"/>
                <a:gridCol w="6347542"/>
                <a:gridCol w="6347542"/>
                <a:gridCol w="6347542"/>
              </a:tblGrid>
              <a:tr h="3810000">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blipFill rotWithShape="1">
                      <a:blip r:embed="rId2"/>
                      <a:srcRect l="0" t="0" r="0" b="0"/>
                      <a:stretch>
                        <a:fillRect/>
                      </a:stretch>
                    </a:blipFill>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Love</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Joy</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Peace</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blipFill rotWithShape="1">
                      <a:blip r:embed="rId2"/>
                      <a:srcRect l="0" t="0" r="0" b="0"/>
                      <a:stretch>
                        <a:fillRect/>
                      </a:stretch>
                    </a:blipFill>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Patience</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Kindness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Goodness</a:t>
                      </a:r>
                    </a:p>
                  </a:txBody>
                  <a:tcPr marL="50800" marR="50800" marT="50800" marB="50800" anchor="ctr" anchorCtr="0" horzOverflow="overflow">
                    <a:lnL w="0">
                      <a:miter lim="400000"/>
                    </a:lnL>
                    <a:lnR w="0">
                      <a:miter lim="400000"/>
                    </a:lnR>
                    <a:lnT w="0">
                      <a:miter lim="400000"/>
                    </a:lnT>
                    <a:lnB w="0">
                      <a:miter lim="400000"/>
                    </a:lnB>
                  </a:tcPr>
                </a:tc>
              </a:tr>
              <a:tr h="3810000">
                <a:tc>
                  <a:txBody>
                    <a:bodyPr/>
                    <a:lstStyle/>
                    <a:p>
                      <a:pPr>
                        <a:defRPr sz="7200">
                          <a:solidFill>
                            <a:srgbClr val="FFFB00"/>
                          </a:solidFill>
                          <a:latin typeface="Avenir Next Demi Bold"/>
                          <a:ea typeface="Avenir Next Demi Bold"/>
                          <a:cs typeface="Avenir Next Demi Bold"/>
                          <a:sym typeface="Avenir Next Demi Bold"/>
                        </a:defRPr>
                      </a:pPr>
                    </a:p>
                  </a:txBody>
                  <a:tcPr marL="50800" marR="50800" marT="50800" marB="50800" anchor="ctr" anchorCtr="0" horzOverflow="overflow">
                    <a:lnL w="0">
                      <a:miter lim="400000"/>
                    </a:lnL>
                    <a:lnR w="0">
                      <a:miter lim="400000"/>
                    </a:lnR>
                    <a:lnT w="0">
                      <a:miter lim="400000"/>
                    </a:lnT>
                    <a:lnB w="0">
                      <a:miter lim="400000"/>
                    </a:lnB>
                    <a:blipFill rotWithShape="1">
                      <a:blip r:embed="rId2"/>
                      <a:srcRect l="0" t="0" r="0" b="0"/>
                      <a:stretch>
                        <a:fillRect/>
                      </a:stretch>
                    </a:blipFill>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Faithfulness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Gentleness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7200">
                          <a:solidFill>
                            <a:srgbClr val="FFFB00"/>
                          </a:solidFill>
                          <a:latin typeface="Avenir Next Demi Bold"/>
                          <a:ea typeface="Avenir Next Demi Bold"/>
                          <a:cs typeface="Avenir Next Demi Bold"/>
                          <a:sym typeface="Avenir Next Demi Bold"/>
                        </a:rPr>
                        <a:t>Self-Control</a:t>
                      </a:r>
                    </a:p>
                  </a:txBody>
                  <a:tcPr marL="50800" marR="50800" marT="50800" marB="50800" anchor="ctr" anchorCtr="0" horzOverflow="overflow">
                    <a:lnL w="0">
                      <a:miter lim="400000"/>
                    </a:lnL>
                    <a:lnR w="0">
                      <a:miter lim="400000"/>
                    </a:lnR>
                    <a:lnT w="0">
                      <a:miter lim="400000"/>
                    </a:lnT>
                    <a:lnB w="0">
                      <a:miter lim="400000"/>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Where Does the Fruit of the Spirit Come From?"/>
          <p:cNvSpPr txBox="1"/>
          <p:nvPr>
            <p:ph type="title"/>
          </p:nvPr>
        </p:nvSpPr>
        <p:spPr>
          <a:prstGeom prst="rect">
            <a:avLst/>
          </a:prstGeom>
        </p:spPr>
        <p:txBody>
          <a:bodyPr/>
          <a:lstStyle>
            <a:lvl1pPr>
              <a:defRPr>
                <a:solidFill>
                  <a:srgbClr val="FFD479"/>
                </a:solidFill>
              </a:defRPr>
            </a:lvl1pPr>
          </a:lstStyle>
          <a:p>
            <a:pPr/>
            <a:r>
              <a:t>Where Does the Fruit of the Spirit Come From?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22 But the fruit of the Spirit is love, joy, peace, longsuffering, kindness, goodness, faithfulness, 23 gentleness, self-control. Against such there is no law."/>
          <p:cNvSpPr txBox="1"/>
          <p:nvPr>
            <p:ph type="body" idx="1"/>
          </p:nvPr>
        </p:nvSpPr>
        <p:spPr>
          <a:xfrm>
            <a:off x="2349500" y="1778000"/>
            <a:ext cx="19685000" cy="10160000"/>
          </a:xfrm>
          <a:prstGeom prst="rect">
            <a:avLst/>
          </a:prstGeom>
        </p:spPr>
        <p:txBody>
          <a:bodyPr anchor="t"/>
          <a:lstStyle/>
          <a:p>
            <a:pPr marL="0" indent="0">
              <a:lnSpc>
                <a:spcPct val="110000"/>
              </a:lnSpc>
              <a:spcBef>
                <a:spcPts val="0"/>
              </a:spcBef>
              <a:buSzTx/>
              <a:buNone/>
              <a:defRPr sz="7200">
                <a:latin typeface="Avenir Next Demi Bold"/>
                <a:ea typeface="Avenir Next Demi Bold"/>
                <a:cs typeface="Avenir Next Demi Bold"/>
                <a:sym typeface="Avenir Next Demi Bold"/>
              </a:defRPr>
            </a:pPr>
            <a:r>
              <a:rPr baseline="31999">
                <a:solidFill>
                  <a:srgbClr val="FFD479"/>
                </a:solidFill>
                <a:latin typeface="Avenir Next Medium"/>
                <a:ea typeface="Avenir Next Medium"/>
                <a:cs typeface="Avenir Next Medium"/>
                <a:sym typeface="Avenir Next Medium"/>
              </a:rPr>
              <a:t>22</a:t>
            </a:r>
            <a:r>
              <a:t> </a:t>
            </a:r>
            <a:r>
              <a:rPr>
                <a:latin typeface="Avenir Next Medium"/>
                <a:ea typeface="Avenir Next Medium"/>
                <a:cs typeface="Avenir Next Medium"/>
                <a:sym typeface="Avenir Next Medium"/>
              </a:rPr>
              <a:t>But the </a:t>
            </a:r>
            <a:r>
              <a:rPr b="1">
                <a:solidFill>
                  <a:srgbClr val="FFFB00"/>
                </a:solidFill>
                <a:latin typeface="Avenir Next Regular"/>
                <a:ea typeface="Avenir Next Regular"/>
                <a:cs typeface="Avenir Next Regular"/>
                <a:sym typeface="Avenir Next Regular"/>
              </a:rPr>
              <a:t>fruit</a:t>
            </a:r>
            <a:r>
              <a:rPr>
                <a:latin typeface="Avenir Next Medium"/>
                <a:ea typeface="Avenir Next Medium"/>
                <a:cs typeface="Avenir Next Medium"/>
                <a:sym typeface="Avenir Next Medium"/>
              </a:rPr>
              <a:t> of the Spirit is </a:t>
            </a:r>
            <a:r>
              <a:rPr b="1">
                <a:latin typeface="Avenir Next Regular"/>
                <a:ea typeface="Avenir Next Regular"/>
                <a:cs typeface="Avenir Next Regular"/>
                <a:sym typeface="Avenir Next Regular"/>
              </a:rPr>
              <a:t>love</a:t>
            </a:r>
            <a:r>
              <a:rPr>
                <a:latin typeface="Avenir Next Medium"/>
                <a:ea typeface="Avenir Next Medium"/>
                <a:cs typeface="Avenir Next Medium"/>
                <a:sym typeface="Avenir Next Medium"/>
              </a:rPr>
              <a:t>, </a:t>
            </a:r>
            <a:r>
              <a:rPr b="1">
                <a:latin typeface="Avenir Next Regular"/>
                <a:ea typeface="Avenir Next Regular"/>
                <a:cs typeface="Avenir Next Regular"/>
                <a:sym typeface="Avenir Next Regular"/>
              </a:rPr>
              <a:t>joy</a:t>
            </a:r>
            <a:r>
              <a:rPr>
                <a:latin typeface="Avenir Next Medium"/>
                <a:ea typeface="Avenir Next Medium"/>
                <a:cs typeface="Avenir Next Medium"/>
                <a:sym typeface="Avenir Next Medium"/>
              </a:rPr>
              <a:t>, </a:t>
            </a:r>
            <a:r>
              <a:rPr b="1">
                <a:latin typeface="Avenir Next Regular"/>
                <a:ea typeface="Avenir Next Regular"/>
                <a:cs typeface="Avenir Next Regular"/>
                <a:sym typeface="Avenir Next Regular"/>
              </a:rPr>
              <a:t>peace</a:t>
            </a:r>
            <a:r>
              <a:rPr>
                <a:latin typeface="Avenir Next Medium"/>
                <a:ea typeface="Avenir Next Medium"/>
                <a:cs typeface="Avenir Next Medium"/>
                <a:sym typeface="Avenir Next Medium"/>
              </a:rPr>
              <a:t>, </a:t>
            </a:r>
            <a:r>
              <a:rPr b="1">
                <a:latin typeface="Avenir Next Regular"/>
                <a:ea typeface="Avenir Next Regular"/>
                <a:cs typeface="Avenir Next Regular"/>
                <a:sym typeface="Avenir Next Regular"/>
              </a:rPr>
              <a:t>longsuffering</a:t>
            </a:r>
            <a:r>
              <a:rPr>
                <a:latin typeface="Avenir Next Medium"/>
                <a:ea typeface="Avenir Next Medium"/>
                <a:cs typeface="Avenir Next Medium"/>
                <a:sym typeface="Avenir Next Medium"/>
              </a:rPr>
              <a:t>, </a:t>
            </a:r>
            <a:r>
              <a:rPr b="1">
                <a:latin typeface="Avenir Next Regular"/>
                <a:ea typeface="Avenir Next Regular"/>
                <a:cs typeface="Avenir Next Regular"/>
                <a:sym typeface="Avenir Next Regular"/>
              </a:rPr>
              <a:t>kindness</a:t>
            </a:r>
            <a:r>
              <a:rPr>
                <a:latin typeface="Avenir Next Medium"/>
                <a:ea typeface="Avenir Next Medium"/>
                <a:cs typeface="Avenir Next Medium"/>
                <a:sym typeface="Avenir Next Medium"/>
              </a:rPr>
              <a:t>, </a:t>
            </a:r>
            <a:r>
              <a:rPr b="1">
                <a:latin typeface="Avenir Next Regular"/>
                <a:ea typeface="Avenir Next Regular"/>
                <a:cs typeface="Avenir Next Regular"/>
                <a:sym typeface="Avenir Next Regular"/>
              </a:rPr>
              <a:t>goodness</a:t>
            </a:r>
            <a:r>
              <a:rPr>
                <a:latin typeface="Avenir Next Medium"/>
                <a:ea typeface="Avenir Next Medium"/>
                <a:cs typeface="Avenir Next Medium"/>
                <a:sym typeface="Avenir Next Medium"/>
              </a:rPr>
              <a:t>, </a:t>
            </a:r>
            <a:r>
              <a:rPr b="1">
                <a:latin typeface="Avenir Next Regular"/>
                <a:ea typeface="Avenir Next Regular"/>
                <a:cs typeface="Avenir Next Regular"/>
                <a:sym typeface="Avenir Next Regular"/>
              </a:rPr>
              <a:t>faithfulness</a:t>
            </a:r>
            <a:r>
              <a:rPr>
                <a:latin typeface="Avenir Next Medium"/>
                <a:ea typeface="Avenir Next Medium"/>
                <a:cs typeface="Avenir Next Medium"/>
                <a:sym typeface="Avenir Next Medium"/>
              </a:rPr>
              <a:t>, </a:t>
            </a:r>
            <a:r>
              <a:rPr baseline="31999">
                <a:solidFill>
                  <a:srgbClr val="FFD479"/>
                </a:solidFill>
                <a:latin typeface="Avenir Next Medium"/>
                <a:ea typeface="Avenir Next Medium"/>
                <a:cs typeface="Avenir Next Medium"/>
                <a:sym typeface="Avenir Next Medium"/>
              </a:rPr>
              <a:t>23</a:t>
            </a:r>
            <a:r>
              <a:rPr>
                <a:latin typeface="Avenir Next Medium"/>
                <a:ea typeface="Avenir Next Medium"/>
                <a:cs typeface="Avenir Next Medium"/>
                <a:sym typeface="Avenir Next Medium"/>
              </a:rPr>
              <a:t> </a:t>
            </a:r>
            <a:r>
              <a:rPr b="1">
                <a:uFill>
                  <a:solidFill>
                    <a:srgbClr val="4A4A4A"/>
                  </a:solidFill>
                </a:uFill>
                <a:latin typeface="Avenir Next Regular"/>
                <a:ea typeface="Avenir Next Regular"/>
                <a:cs typeface="Avenir Next Regular"/>
                <a:sym typeface="Avenir Next Regular"/>
              </a:rPr>
              <a:t>gentleness</a:t>
            </a:r>
            <a:r>
              <a:rPr>
                <a:uFill>
                  <a:solidFill>
                    <a:srgbClr val="4A4A4A"/>
                  </a:solidFill>
                </a:uFill>
                <a:latin typeface="Avenir Next Medium"/>
                <a:ea typeface="Avenir Next Medium"/>
                <a:cs typeface="Avenir Next Medium"/>
                <a:sym typeface="Avenir Next Medium"/>
              </a:rPr>
              <a:t>, </a:t>
            </a:r>
            <a:r>
              <a:rPr b="1">
                <a:uFill>
                  <a:solidFill>
                    <a:srgbClr val="4A4A4A"/>
                  </a:solidFill>
                </a:uFill>
                <a:latin typeface="Avenir Next Regular"/>
                <a:ea typeface="Avenir Next Regular"/>
                <a:cs typeface="Avenir Next Regular"/>
                <a:sym typeface="Avenir Next Regular"/>
              </a:rPr>
              <a:t>self-control</a:t>
            </a:r>
            <a:r>
              <a:rPr>
                <a:uFill>
                  <a:solidFill>
                    <a:srgbClr val="4A4A4A"/>
                  </a:solidFill>
                </a:uFill>
                <a:latin typeface="Avenir Next Medium"/>
                <a:ea typeface="Avenir Next Medium"/>
                <a:cs typeface="Avenir Next Medium"/>
                <a:sym typeface="Avenir Next Medium"/>
              </a:rPr>
              <a:t>. Against such there is no law.</a:t>
            </a:r>
          </a:p>
        </p:txBody>
      </p:sp>
      <p:sp>
        <p:nvSpPr>
          <p:cNvPr id="124" name="Galatians 5:22-23 NKJV"/>
          <p:cNvSpPr txBox="1"/>
          <p:nvPr/>
        </p:nvSpPr>
        <p:spPr>
          <a:xfrm>
            <a:off x="8026145" y="10714246"/>
            <a:ext cx="8331709"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Galatians 5:22-23 </a:t>
            </a:r>
            <a:r>
              <a:rPr i="1" sz="4800">
                <a:solidFill>
                  <a:srgbClr val="FFFFFF"/>
                </a:solidFill>
                <a:latin typeface="Palatino"/>
                <a:ea typeface="Palatino"/>
                <a:cs typeface="Palatino"/>
                <a:sym typeface="Palatino"/>
              </a:rPr>
              <a:t>NKJV</a:t>
            </a:r>
          </a:p>
        </p:txBody>
      </p:sp>
      <p:pic>
        <p:nvPicPr>
          <p:cNvPr id="125"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wipe dir="u"/>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8" name="Image" descr="Image"/>
          <p:cNvPicPr>
            <a:picLocks noChangeAspect="1"/>
          </p:cNvPicPr>
          <p:nvPr/>
        </p:nvPicPr>
        <p:blipFill>
          <a:blip r:embed="rId2">
            <a:extLst/>
          </a:blip>
          <a:stretch>
            <a:fillRect/>
          </a:stretch>
        </p:blipFill>
        <p:spPr>
          <a:xfrm>
            <a:off x="-7956027" y="-7216655"/>
            <a:ext cx="38100001" cy="25400001"/>
          </a:xfrm>
          <a:prstGeom prst="rect">
            <a:avLst/>
          </a:prstGeom>
          <a:ln w="12700">
            <a:miter lim="400000"/>
          </a:ln>
        </p:spPr>
      </p:pic>
      <p:pic>
        <p:nvPicPr>
          <p:cNvPr id="199" name="Image" descr="Image"/>
          <p:cNvPicPr>
            <a:picLocks noChangeAspect="1"/>
          </p:cNvPicPr>
          <p:nvPr/>
        </p:nvPicPr>
        <p:blipFill>
          <a:blip r:embed="rId3">
            <a:extLst/>
          </a:blip>
          <a:stretch>
            <a:fillRect/>
          </a:stretch>
        </p:blipFill>
        <p:spPr>
          <a:xfrm>
            <a:off x="1151737" y="2275971"/>
            <a:ext cx="22080526" cy="916405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99"/>
                                        </p:tgtEl>
                                        <p:attrNameLst>
                                          <p:attrName>style.visibility</p:attrName>
                                        </p:attrNameLst>
                                      </p:cBhvr>
                                      <p:to>
                                        <p:strVal val="visible"/>
                                      </p:to>
                                    </p:set>
                                    <p:animEffect filter="wipe(left)" transition="in">
                                      <p:cBhvr>
                                        <p:cTn id="7" dur="2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9"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Strawberry 40 days of growing - time lapse #greentimelapse #gtl #timelapse.mp4" descr="Strawberry 40 days of growing - time lapse #greentimelapse #gtl #timelapse.mp4"/>
          <p:cNvPicPr>
            <a:picLocks noChangeAspect="0"/>
          </p:cNvPicPr>
          <p:nvPr>
            <a:videoFile r:link="rId2"/>
            <p:extLst>
              <p:ext uri="{DAA4B4D4-6D71-4841-9C94-3DE7FCFB9230}">
                <p14:media xmlns:p14="http://schemas.microsoft.com/office/powerpoint/2010/main" r:embed="rId3"/>
              </p:ext>
            </p:extLst>
          </p:nvPr>
        </p:nvPicPr>
        <p:blipFill>
          <a:blip r:embed="rId4">
            <a:extLst/>
          </a:blip>
          <a:stretch>
            <a:fillRect/>
          </a:stretch>
        </p:blipFill>
        <p:spPr>
          <a:xfrm>
            <a:off x="0" y="0"/>
            <a:ext cx="24384000" cy="13716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43723" fill="hold"/>
                                        <p:tgtEl>
                                          <p:spTgt spid="201"/>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201"/>
                </p:tgtEl>
              </p:cMediaNode>
            </p:video>
            <p:seq concurrent="1" prevAc="none" nextAc="seek">
              <p:cTn id="8" evtFilter="cancelBubble" nodeType="interactiveSeq" restart="whenNotActive" fill="hold">
                <p:stCondLst>
                  <p:cond delay="0" evt="onClick">
                    <p:tgtEl>
                      <p:spTgt spid="201"/>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201"/>
                                        </p:tgtEl>
                                      </p:cBhvr>
                                    </p:cmd>
                                  </p:childTnLst>
                                </p:cTn>
                              </p:par>
                            </p:childTnLst>
                          </p:cTn>
                        </p:par>
                      </p:childTnLst>
                    </p:cTn>
                  </p:par>
                </p:childTnLst>
              </p:cTn>
              <p:nextCondLst>
                <p:cond delay="0" evt="onClick">
                  <p:tgtEl>
                    <p:spTgt spid="201"/>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22 But the Holy Spirit produces this kind of fruit in our lives: love, joy, peace, patience, kindness, goodness, faithfulness, 23 gentleness, and self-control. There is no law against these things!"/>
          <p:cNvSpPr txBox="1"/>
          <p:nvPr>
            <p:ph type="body" idx="1"/>
          </p:nvPr>
        </p:nvSpPr>
        <p:spPr>
          <a:xfrm>
            <a:off x="2349500" y="1778000"/>
            <a:ext cx="19685000" cy="10160000"/>
          </a:xfrm>
          <a:prstGeom prst="rect">
            <a:avLst/>
          </a:prstGeom>
        </p:spPr>
        <p:txBody>
          <a:bodyPr anchor="t"/>
          <a:lstStyle/>
          <a:p>
            <a:pPr marL="0" indent="0">
              <a:lnSpc>
                <a:spcPct val="110000"/>
              </a:lnSpc>
              <a:spcBef>
                <a:spcPts val="0"/>
              </a:spcBef>
              <a:buSzTx/>
              <a:buNone/>
              <a:defRPr sz="7200">
                <a:latin typeface="Avenir Next Medium"/>
                <a:ea typeface="Avenir Next Medium"/>
                <a:cs typeface="Avenir Next Medium"/>
                <a:sym typeface="Avenir Next Medium"/>
              </a:defRPr>
            </a:pPr>
            <a:r>
              <a:rPr baseline="31999">
                <a:solidFill>
                  <a:srgbClr val="FFD479"/>
                </a:solidFill>
                <a:latin typeface="Avenir Next Regular"/>
                <a:ea typeface="Avenir Next Regular"/>
                <a:cs typeface="Avenir Next Regular"/>
                <a:sym typeface="Avenir Next Regular"/>
              </a:rPr>
              <a:t>22</a:t>
            </a:r>
            <a:r>
              <a:t> But the Holy Spirit produces this kind of </a:t>
            </a:r>
            <a:r>
              <a:rPr b="1">
                <a:solidFill>
                  <a:srgbClr val="FFFB00"/>
                </a:solidFill>
                <a:latin typeface="Avenir Next Regular"/>
                <a:ea typeface="Avenir Next Regular"/>
                <a:cs typeface="Avenir Next Regular"/>
                <a:sym typeface="Avenir Next Regular"/>
              </a:rPr>
              <a:t>fruit</a:t>
            </a:r>
            <a:r>
              <a:t> in our lives: </a:t>
            </a:r>
            <a:r>
              <a:rPr b="1">
                <a:latin typeface="Avenir Next Regular"/>
                <a:ea typeface="Avenir Next Regular"/>
                <a:cs typeface="Avenir Next Regular"/>
                <a:sym typeface="Avenir Next Regular"/>
              </a:rPr>
              <a:t>love</a:t>
            </a:r>
            <a:r>
              <a:t>, </a:t>
            </a:r>
            <a:r>
              <a:rPr b="1">
                <a:latin typeface="Avenir Next Regular"/>
                <a:ea typeface="Avenir Next Regular"/>
                <a:cs typeface="Avenir Next Regular"/>
                <a:sym typeface="Avenir Next Regular"/>
              </a:rPr>
              <a:t>joy</a:t>
            </a:r>
            <a:r>
              <a:t>, </a:t>
            </a:r>
            <a:r>
              <a:rPr b="1">
                <a:latin typeface="Avenir Next Regular"/>
                <a:ea typeface="Avenir Next Regular"/>
                <a:cs typeface="Avenir Next Regular"/>
                <a:sym typeface="Avenir Next Regular"/>
              </a:rPr>
              <a:t>peace</a:t>
            </a:r>
            <a:r>
              <a:t>, </a:t>
            </a:r>
            <a:r>
              <a:rPr b="1">
                <a:latin typeface="Avenir Next Regular"/>
                <a:ea typeface="Avenir Next Regular"/>
                <a:cs typeface="Avenir Next Regular"/>
                <a:sym typeface="Avenir Next Regular"/>
              </a:rPr>
              <a:t>patience</a:t>
            </a:r>
            <a:r>
              <a:t>, </a:t>
            </a:r>
            <a:r>
              <a:rPr b="1">
                <a:latin typeface="Avenir Next Regular"/>
                <a:ea typeface="Avenir Next Regular"/>
                <a:cs typeface="Avenir Next Regular"/>
                <a:sym typeface="Avenir Next Regular"/>
              </a:rPr>
              <a:t>kindness</a:t>
            </a:r>
            <a:r>
              <a:t>, </a:t>
            </a:r>
            <a:r>
              <a:rPr b="1">
                <a:latin typeface="Avenir Next Regular"/>
                <a:ea typeface="Avenir Next Regular"/>
                <a:cs typeface="Avenir Next Regular"/>
                <a:sym typeface="Avenir Next Regular"/>
              </a:rPr>
              <a:t>goodness</a:t>
            </a:r>
            <a:r>
              <a:t>, </a:t>
            </a:r>
            <a:r>
              <a:rPr b="1">
                <a:latin typeface="Avenir Next Regular"/>
                <a:ea typeface="Avenir Next Regular"/>
                <a:cs typeface="Avenir Next Regular"/>
                <a:sym typeface="Avenir Next Regular"/>
              </a:rPr>
              <a:t>faithfulness</a:t>
            </a:r>
            <a:r>
              <a:t>, </a:t>
            </a:r>
            <a:r>
              <a:rPr baseline="31999">
                <a:solidFill>
                  <a:srgbClr val="FFD479"/>
                </a:solidFill>
                <a:latin typeface="Avenir Next Regular"/>
                <a:ea typeface="Avenir Next Regular"/>
                <a:cs typeface="Avenir Next Regular"/>
                <a:sym typeface="Avenir Next Regular"/>
              </a:rPr>
              <a:t>23</a:t>
            </a:r>
            <a:r>
              <a:rPr baseline="31999">
                <a:solidFill>
                  <a:srgbClr val="FFD479"/>
                </a:solidFill>
              </a:rPr>
              <a:t> </a:t>
            </a:r>
            <a:r>
              <a:rPr b="1">
                <a:latin typeface="Avenir Next Regular"/>
                <a:ea typeface="Avenir Next Regular"/>
                <a:cs typeface="Avenir Next Regular"/>
                <a:sym typeface="Avenir Next Regular"/>
              </a:rPr>
              <a:t>gentleness</a:t>
            </a:r>
            <a:r>
              <a:t>, and </a:t>
            </a:r>
            <a:r>
              <a:rPr b="1">
                <a:latin typeface="Avenir Next Regular"/>
                <a:ea typeface="Avenir Next Regular"/>
                <a:cs typeface="Avenir Next Regular"/>
                <a:sym typeface="Avenir Next Regular"/>
              </a:rPr>
              <a:t>self-control</a:t>
            </a:r>
            <a:r>
              <a:t>. There is no law against these things!</a:t>
            </a:r>
          </a:p>
        </p:txBody>
      </p:sp>
      <p:sp>
        <p:nvSpPr>
          <p:cNvPr id="128" name="Galatians 5:22-23 NLT"/>
          <p:cNvSpPr txBox="1"/>
          <p:nvPr/>
        </p:nvSpPr>
        <p:spPr>
          <a:xfrm>
            <a:off x="8217836" y="10731500"/>
            <a:ext cx="7948328"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Galatians 5:22-23</a:t>
            </a:r>
            <a:r>
              <a:t> </a:t>
            </a:r>
            <a:r>
              <a:rPr i="1" sz="4800">
                <a:solidFill>
                  <a:srgbClr val="FFFFFF"/>
                </a:solidFill>
                <a:latin typeface="Palatino"/>
                <a:ea typeface="Palatino"/>
                <a:cs typeface="Palatino"/>
                <a:sym typeface="Palatino"/>
              </a:rPr>
              <a:t>NLT</a:t>
            </a:r>
          </a:p>
        </p:txBody>
      </p:sp>
      <p:pic>
        <p:nvPicPr>
          <p:cNvPr id="129"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20 If you speak words that help people, they are like good food."/>
          <p:cNvSpPr txBox="1"/>
          <p:nvPr>
            <p:ph type="body" idx="1"/>
          </p:nvPr>
        </p:nvSpPr>
        <p:spPr>
          <a:xfrm>
            <a:off x="2349500" y="1778000"/>
            <a:ext cx="19685000" cy="10160000"/>
          </a:xfrm>
          <a:prstGeom prst="rect">
            <a:avLst/>
          </a:prstGeom>
        </p:spPr>
        <p:txBody>
          <a:bodyPr anchor="t"/>
          <a:lstStyle/>
          <a:p>
            <a:pPr marL="0" indent="0">
              <a:lnSpc>
                <a:spcPct val="110000"/>
              </a:lnSpc>
              <a:spcBef>
                <a:spcPts val="0"/>
              </a:spcBef>
              <a:buSzTx/>
              <a:buNone/>
              <a:defRPr sz="7200">
                <a:latin typeface="Avenir Next Medium"/>
                <a:ea typeface="Avenir Next Medium"/>
                <a:cs typeface="Avenir Next Medium"/>
                <a:sym typeface="Avenir Next Medium"/>
              </a:defRPr>
            </a:pPr>
            <a:r>
              <a:rPr baseline="31999">
                <a:solidFill>
                  <a:srgbClr val="FFD479"/>
                </a:solidFill>
                <a:latin typeface="Avenir Next Regular"/>
                <a:ea typeface="Avenir Next Regular"/>
                <a:cs typeface="Avenir Next Regular"/>
                <a:sym typeface="Avenir Next Regular"/>
              </a:rPr>
              <a:t>20</a:t>
            </a:r>
            <a:r>
              <a:t> If you speak words that help people, they are like good food.</a:t>
            </a:r>
          </a:p>
        </p:txBody>
      </p:sp>
      <p:sp>
        <p:nvSpPr>
          <p:cNvPr id="132" name="Speech is the fruit of the mouth."/>
          <p:cNvSpPr txBox="1"/>
          <p:nvPr/>
        </p:nvSpPr>
        <p:spPr>
          <a:xfrm>
            <a:off x="2349500" y="1778000"/>
            <a:ext cx="19685000" cy="1016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defRPr b="0" sz="8400">
                <a:latin typeface="Avenir Next Regular"/>
                <a:ea typeface="Avenir Next Regular"/>
                <a:cs typeface="Avenir Next Regular"/>
                <a:sym typeface="Avenir Next Regular"/>
              </a:defRPr>
            </a:pPr>
          </a:p>
          <a:p>
            <a:pPr>
              <a:lnSpc>
                <a:spcPct val="110000"/>
              </a:lnSpc>
              <a:defRPr b="0" sz="8400">
                <a:latin typeface="Avenir Next Regular"/>
                <a:ea typeface="Avenir Next Regular"/>
                <a:cs typeface="Avenir Next Regular"/>
                <a:sym typeface="Avenir Next Regular"/>
              </a:defRPr>
            </a:pPr>
            <a:r>
              <a:rPr>
                <a:latin typeface="Avenir Next Demi Bold"/>
                <a:ea typeface="Avenir Next Demi Bold"/>
                <a:cs typeface="Avenir Next Demi Bold"/>
                <a:sym typeface="Avenir Next Demi Bold"/>
              </a:rPr>
              <a:t>Speech </a:t>
            </a:r>
            <a:r>
              <a:t>is the </a:t>
            </a:r>
            <a:r>
              <a:rPr b="1">
                <a:solidFill>
                  <a:srgbClr val="FFFB00"/>
                </a:solidFill>
              </a:rPr>
              <a:t>fruit</a:t>
            </a:r>
            <a:r>
              <a:t> of the </a:t>
            </a:r>
            <a:r>
              <a:rPr>
                <a:latin typeface="Avenir Next Demi Bold"/>
                <a:ea typeface="Avenir Next Demi Bold"/>
                <a:cs typeface="Avenir Next Demi Bold"/>
                <a:sym typeface="Avenir Next Demi Bold"/>
              </a:rPr>
              <a:t>mouth</a:t>
            </a:r>
            <a:r>
              <a:t>.</a:t>
            </a:r>
          </a:p>
        </p:txBody>
      </p:sp>
      <p:sp>
        <p:nvSpPr>
          <p:cNvPr id="133" name="Proverbs 18:20 EASY"/>
          <p:cNvSpPr txBox="1"/>
          <p:nvPr/>
        </p:nvSpPr>
        <p:spPr>
          <a:xfrm>
            <a:off x="8467856" y="10731500"/>
            <a:ext cx="7448288"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Proverbs 18:20</a:t>
            </a:r>
            <a:r>
              <a:t> </a:t>
            </a:r>
            <a:r>
              <a:rPr i="1" sz="4800">
                <a:solidFill>
                  <a:srgbClr val="FFFFFF"/>
                </a:solidFill>
                <a:latin typeface="Palatino"/>
                <a:ea typeface="Palatino"/>
                <a:cs typeface="Palatino"/>
                <a:sym typeface="Palatino"/>
              </a:rPr>
              <a:t>EASY</a:t>
            </a:r>
          </a:p>
        </p:txBody>
      </p:sp>
      <p:pic>
        <p:nvPicPr>
          <p:cNvPr id="134"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32"/>
                                        </p:tgtEl>
                                        <p:attrNameLst>
                                          <p:attrName>style.visibility</p:attrName>
                                        </p:attrNameLst>
                                      </p:cBhvr>
                                      <p:to>
                                        <p:strVal val="visible"/>
                                      </p:to>
                                    </p:set>
                                    <p:animEffect filter="fade" transition="in">
                                      <p:cBhvr>
                                        <p:cTn id="7" dur="10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2"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16 She looks carefully at a field, and she decides to buy it. She uses her own money to plant a vineyard."/>
          <p:cNvSpPr txBox="1"/>
          <p:nvPr>
            <p:ph type="body" idx="1"/>
          </p:nvPr>
        </p:nvSpPr>
        <p:spPr>
          <a:xfrm>
            <a:off x="2349500" y="1778000"/>
            <a:ext cx="19685000" cy="10160000"/>
          </a:xfrm>
          <a:prstGeom prst="rect">
            <a:avLst/>
          </a:prstGeom>
        </p:spPr>
        <p:txBody>
          <a:bodyPr anchor="t"/>
          <a:lstStyle/>
          <a:p>
            <a:pPr marL="0" indent="0">
              <a:lnSpc>
                <a:spcPct val="110000"/>
              </a:lnSpc>
              <a:spcBef>
                <a:spcPts val="0"/>
              </a:spcBef>
              <a:buSzTx/>
              <a:buNone/>
              <a:defRPr sz="7200">
                <a:latin typeface="Avenir Next Medium"/>
                <a:ea typeface="Avenir Next Medium"/>
                <a:cs typeface="Avenir Next Medium"/>
                <a:sym typeface="Avenir Next Medium"/>
              </a:defRPr>
            </a:pPr>
            <a:r>
              <a:rPr baseline="31999">
                <a:solidFill>
                  <a:srgbClr val="FFD479"/>
                </a:solidFill>
                <a:latin typeface="Avenir Next Regular"/>
                <a:ea typeface="Avenir Next Regular"/>
                <a:cs typeface="Avenir Next Regular"/>
                <a:sym typeface="Avenir Next Regular"/>
              </a:rPr>
              <a:t>16</a:t>
            </a:r>
            <a:r>
              <a:t> She looks carefully at a field, and she decides to buy it. She uses her own money to plant a vineyard.</a:t>
            </a:r>
          </a:p>
        </p:txBody>
      </p:sp>
      <p:sp>
        <p:nvSpPr>
          <p:cNvPr id="137" name="Work is the fruit of the hand."/>
          <p:cNvSpPr txBox="1"/>
          <p:nvPr/>
        </p:nvSpPr>
        <p:spPr>
          <a:xfrm>
            <a:off x="2349500" y="1778000"/>
            <a:ext cx="19685000" cy="1016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nSpc>
                <a:spcPct val="110000"/>
              </a:lnSpc>
              <a:defRPr b="0" sz="8400">
                <a:latin typeface="Avenir Next Regular"/>
                <a:ea typeface="Avenir Next Regular"/>
                <a:cs typeface="Avenir Next Regular"/>
                <a:sym typeface="Avenir Next Regular"/>
              </a:defRPr>
            </a:pPr>
          </a:p>
          <a:p>
            <a:pPr>
              <a:lnSpc>
                <a:spcPct val="110000"/>
              </a:lnSpc>
              <a:defRPr b="0" sz="8400">
                <a:latin typeface="Avenir Next Regular"/>
                <a:ea typeface="Avenir Next Regular"/>
                <a:cs typeface="Avenir Next Regular"/>
                <a:sym typeface="Avenir Next Regular"/>
              </a:defRPr>
            </a:pPr>
            <a:r>
              <a:rPr>
                <a:latin typeface="Avenir Next Demi Bold"/>
                <a:ea typeface="Avenir Next Demi Bold"/>
                <a:cs typeface="Avenir Next Demi Bold"/>
                <a:sym typeface="Avenir Next Demi Bold"/>
              </a:rPr>
              <a:t>Work</a:t>
            </a:r>
            <a:r>
              <a:t> is the </a:t>
            </a:r>
            <a:r>
              <a:rPr b="1">
                <a:solidFill>
                  <a:srgbClr val="FFFB00"/>
                </a:solidFill>
              </a:rPr>
              <a:t>fruit</a:t>
            </a:r>
            <a:r>
              <a:t> of the </a:t>
            </a:r>
            <a:r>
              <a:rPr>
                <a:latin typeface="Avenir Next Demi Bold"/>
                <a:ea typeface="Avenir Next Demi Bold"/>
                <a:cs typeface="Avenir Next Demi Bold"/>
                <a:sym typeface="Avenir Next Demi Bold"/>
              </a:rPr>
              <a:t>hand</a:t>
            </a:r>
            <a:r>
              <a:t>.</a:t>
            </a:r>
          </a:p>
        </p:txBody>
      </p:sp>
      <p:sp>
        <p:nvSpPr>
          <p:cNvPr id="138" name="Proverbs 31:16 EASY"/>
          <p:cNvSpPr txBox="1"/>
          <p:nvPr/>
        </p:nvSpPr>
        <p:spPr>
          <a:xfrm>
            <a:off x="8467856" y="10731500"/>
            <a:ext cx="7448288"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Proverbs 31:16</a:t>
            </a:r>
            <a:r>
              <a:t> </a:t>
            </a:r>
            <a:r>
              <a:rPr i="1" sz="4800">
                <a:solidFill>
                  <a:srgbClr val="FFFFFF"/>
                </a:solidFill>
                <a:latin typeface="Palatino"/>
                <a:ea typeface="Palatino"/>
                <a:cs typeface="Palatino"/>
                <a:sym typeface="Palatino"/>
              </a:rPr>
              <a:t>EASY</a:t>
            </a:r>
          </a:p>
        </p:txBody>
      </p:sp>
      <p:pic>
        <p:nvPicPr>
          <p:cNvPr id="139"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37"/>
                                        </p:tgtEl>
                                        <p:attrNameLst>
                                          <p:attrName>style.visibility</p:attrName>
                                        </p:attrNameLst>
                                      </p:cBhvr>
                                      <p:to>
                                        <p:strVal val="visible"/>
                                      </p:to>
                                    </p:set>
                                    <p:animEffect filter="fade" transition="in">
                                      <p:cBhvr>
                                        <p:cTn id="7"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7"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16 You can identify them by their fruit, that is, by the way they act."/>
          <p:cNvSpPr txBox="1"/>
          <p:nvPr>
            <p:ph type="body" idx="1"/>
          </p:nvPr>
        </p:nvSpPr>
        <p:spPr>
          <a:xfrm>
            <a:off x="2349500" y="1778000"/>
            <a:ext cx="19685000" cy="10160000"/>
          </a:xfrm>
          <a:prstGeom prst="rect">
            <a:avLst/>
          </a:prstGeom>
        </p:spPr>
        <p:txBody>
          <a:bodyPr anchor="t"/>
          <a:lstStyle/>
          <a:p>
            <a:pPr marL="0" indent="0">
              <a:lnSpc>
                <a:spcPct val="110000"/>
              </a:lnSpc>
              <a:spcBef>
                <a:spcPts val="0"/>
              </a:spcBef>
              <a:buSzTx/>
              <a:buNone/>
              <a:defRPr sz="7200">
                <a:latin typeface="Avenir Next Medium"/>
                <a:ea typeface="Avenir Next Medium"/>
                <a:cs typeface="Avenir Next Medium"/>
                <a:sym typeface="Avenir Next Medium"/>
              </a:defRPr>
            </a:pPr>
            <a:r>
              <a:rPr baseline="31999">
                <a:solidFill>
                  <a:srgbClr val="FFD479"/>
                </a:solidFill>
                <a:latin typeface="Avenir Next Regular"/>
                <a:ea typeface="Avenir Next Regular"/>
                <a:cs typeface="Avenir Next Regular"/>
                <a:sym typeface="Avenir Next Regular"/>
              </a:rPr>
              <a:t>16</a:t>
            </a:r>
            <a:r>
              <a:t> You can identify them by their </a:t>
            </a:r>
            <a:r>
              <a:rPr b="1">
                <a:solidFill>
                  <a:srgbClr val="FFFB00"/>
                </a:solidFill>
                <a:latin typeface="Avenir Next Regular"/>
                <a:ea typeface="Avenir Next Regular"/>
                <a:cs typeface="Avenir Next Regular"/>
                <a:sym typeface="Avenir Next Regular"/>
              </a:rPr>
              <a:t>fruit</a:t>
            </a:r>
            <a:r>
              <a:t>, that is, by </a:t>
            </a:r>
            <a:r>
              <a:rPr b="1">
                <a:solidFill>
                  <a:srgbClr val="FFFB00"/>
                </a:solidFill>
                <a:latin typeface="Avenir Next Regular"/>
                <a:ea typeface="Avenir Next Regular"/>
                <a:cs typeface="Avenir Next Regular"/>
                <a:sym typeface="Avenir Next Regular"/>
              </a:rPr>
              <a:t>the way they act</a:t>
            </a:r>
            <a:r>
              <a:t>.</a:t>
            </a:r>
          </a:p>
        </p:txBody>
      </p:sp>
      <p:sp>
        <p:nvSpPr>
          <p:cNvPr id="142" name="Matthew 7:16 NLT"/>
          <p:cNvSpPr txBox="1"/>
          <p:nvPr/>
        </p:nvSpPr>
        <p:spPr>
          <a:xfrm>
            <a:off x="8933913" y="10731500"/>
            <a:ext cx="6516174"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Matthew 7:16</a:t>
            </a:r>
            <a:r>
              <a:t> </a:t>
            </a:r>
            <a:r>
              <a:rPr i="1" sz="4800">
                <a:solidFill>
                  <a:srgbClr val="FFFFFF"/>
                </a:solidFill>
                <a:latin typeface="Palatino"/>
                <a:ea typeface="Palatino"/>
                <a:cs typeface="Palatino"/>
                <a:sym typeface="Palatino"/>
              </a:rPr>
              <a:t>NLT</a:t>
            </a:r>
          </a:p>
        </p:txBody>
      </p:sp>
      <p:pic>
        <p:nvPicPr>
          <p:cNvPr id="143"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2 Some branches that are part of me may have no fruit on them. My Father completely removes all those branches. But other branches do have fruit. My Father cuts all those branches to make them better. Then they will be good and make more fruit. 3 The wor"/>
          <p:cNvSpPr txBox="1"/>
          <p:nvPr>
            <p:ph type="body" idx="1"/>
          </p:nvPr>
        </p:nvSpPr>
        <p:spPr>
          <a:xfrm>
            <a:off x="2349500" y="1778000"/>
            <a:ext cx="19685000" cy="24832347"/>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rPr baseline="31999">
                <a:solidFill>
                  <a:srgbClr val="FFD479"/>
                </a:solidFill>
              </a:rPr>
              <a:t>2</a:t>
            </a:r>
            <a:r>
              <a:t> Some branches that are part of me may have no fruit on them. My Father completely removes all those branches. But other branches do have fruit. My Father cuts all those branches to make them better. Then they will be good and make more fruit. </a:t>
            </a:r>
            <a:r>
              <a:rPr baseline="31999">
                <a:solidFill>
                  <a:srgbClr val="FFD479"/>
                </a:solidFill>
              </a:rPr>
              <a:t>3</a:t>
            </a:r>
            <a:r>
              <a:t> The words that I have spoken to you have made you good already. </a:t>
            </a:r>
            <a:r>
              <a:rPr baseline="31999">
                <a:solidFill>
                  <a:srgbClr val="FFD479"/>
                </a:solidFill>
              </a:rPr>
              <a:t>4</a:t>
            </a:r>
            <a:r>
              <a:t> Continue to live in me, and I will continue to live in you. A branch cannot make fruit by itself. It can make fruit only if it continues to be part of the vine. You are like that. You cannot make fruit unless you continue to live in me. </a:t>
            </a:r>
          </a:p>
          <a:p>
            <a:pPr marL="0" indent="0">
              <a:lnSpc>
                <a:spcPct val="110000"/>
              </a:lnSpc>
              <a:spcBef>
                <a:spcPts val="0"/>
              </a:spcBef>
              <a:buSzTx/>
              <a:buNone/>
              <a:defRPr sz="6400">
                <a:latin typeface="Avenir Next Medium"/>
                <a:ea typeface="Avenir Next Medium"/>
                <a:cs typeface="Avenir Next Medium"/>
                <a:sym typeface="Avenir Next Medium"/>
              </a:defRPr>
            </a:pPr>
          </a:p>
          <a:p>
            <a:pPr marL="0" indent="0">
              <a:lnSpc>
                <a:spcPct val="110000"/>
              </a:lnSpc>
              <a:spcBef>
                <a:spcPts val="0"/>
              </a:spcBef>
              <a:buSzTx/>
              <a:buNone/>
              <a:defRPr sz="6400">
                <a:latin typeface="Avenir Next Medium"/>
                <a:ea typeface="Avenir Next Medium"/>
                <a:cs typeface="Avenir Next Medium"/>
                <a:sym typeface="Avenir Next Medium"/>
              </a:defRPr>
            </a:pPr>
            <a:r>
              <a:rPr baseline="31999">
                <a:solidFill>
                  <a:srgbClr val="FFD479"/>
                </a:solidFill>
              </a:rPr>
              <a:t>5</a:t>
            </a:r>
            <a:r>
              <a:t> I am the vine, and you are the branches. You must continue to live in me and I must continue to live in you. Only if you do that will you make plenty of fruit. That is because you can do nothing without me. </a:t>
            </a:r>
            <a:r>
              <a:rPr baseline="31999">
                <a:solidFill>
                  <a:srgbClr val="FFD479"/>
                </a:solidFill>
              </a:rPr>
              <a:t>6</a:t>
            </a:r>
            <a:r>
              <a:t> If anyone does not remain in me, that person is like a dead branch. The gardener will throw that branch away and it will die. People throw all those dead branches into the fire so that they burn.</a:t>
            </a:r>
          </a:p>
        </p:txBody>
      </p:sp>
      <p:sp>
        <p:nvSpPr>
          <p:cNvPr id="146" name="Rectangle"/>
          <p:cNvSpPr/>
          <p:nvPr/>
        </p:nvSpPr>
        <p:spPr>
          <a:xfrm>
            <a:off x="0" y="10283825"/>
            <a:ext cx="24384000" cy="3432175"/>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147" name="John 15:2-6 EASY"/>
          <p:cNvSpPr txBox="1"/>
          <p:nvPr/>
        </p:nvSpPr>
        <p:spPr>
          <a:xfrm>
            <a:off x="9036409" y="10731500"/>
            <a:ext cx="6311181"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John 15:2-6</a:t>
            </a:r>
            <a:r>
              <a:t> </a:t>
            </a:r>
            <a:r>
              <a:rPr i="1" sz="4800">
                <a:solidFill>
                  <a:srgbClr val="FFFFFF"/>
                </a:solidFill>
                <a:latin typeface="Palatino"/>
                <a:ea typeface="Palatino"/>
                <a:cs typeface="Palatino"/>
                <a:sym typeface="Palatino"/>
              </a:rPr>
              <a:t>EASY</a:t>
            </a:r>
          </a:p>
        </p:txBody>
      </p:sp>
      <p:sp>
        <p:nvSpPr>
          <p:cNvPr id="148" name="Rectangle"/>
          <p:cNvSpPr/>
          <p:nvPr/>
        </p:nvSpPr>
        <p:spPr>
          <a:xfrm>
            <a:off x="0" y="0"/>
            <a:ext cx="24384000" cy="1629371"/>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pic>
        <p:nvPicPr>
          <p:cNvPr id="149"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0008 -0.631120" origin="layout" pathEditMode="relative">
                                      <p:cBhvr>
                                        <p:cTn id="6" dur="2000" fill="hold"/>
                                        <p:tgtEl>
                                          <p:spTgt spid="145"/>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2 Some branches that are part of me may have no fruit on them. My Father completely removes all those branches. But other branches do have fruit. My Father cuts all those branches to make them better. Then they will be good and make more fruit. 3 The wor"/>
          <p:cNvSpPr txBox="1"/>
          <p:nvPr>
            <p:ph type="body" idx="1"/>
          </p:nvPr>
        </p:nvSpPr>
        <p:spPr>
          <a:xfrm>
            <a:off x="2349500" y="-6883400"/>
            <a:ext cx="19685000" cy="24832347"/>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rPr baseline="31999">
                <a:solidFill>
                  <a:srgbClr val="FFD479"/>
                </a:solidFill>
              </a:rPr>
              <a:t>2</a:t>
            </a:r>
            <a:r>
              <a:t> Some branches that are part of me may have no fruit on them. My Father completely removes all those branches. But other branches do have fruit. My Father cuts all those branches to make them better. Then they will be good and make more fruit. </a:t>
            </a:r>
            <a:r>
              <a:rPr baseline="31999">
                <a:solidFill>
                  <a:srgbClr val="FFD479"/>
                </a:solidFill>
              </a:rPr>
              <a:t>3</a:t>
            </a:r>
            <a:r>
              <a:t> The words that I have spoken to you have made you good already. </a:t>
            </a:r>
            <a:r>
              <a:rPr baseline="31999">
                <a:solidFill>
                  <a:srgbClr val="FFD479"/>
                </a:solidFill>
              </a:rPr>
              <a:t>4</a:t>
            </a:r>
            <a:r>
              <a:t> Continue to live in me, and I will continue to live in you. A branch cannot make fruit by itself. It can make fruit only if it continues to be part of the vine. You are like that. You cannot make fruit unless you continue to live in me. </a:t>
            </a:r>
          </a:p>
          <a:p>
            <a:pPr marL="0" indent="0">
              <a:lnSpc>
                <a:spcPct val="110000"/>
              </a:lnSpc>
              <a:spcBef>
                <a:spcPts val="0"/>
              </a:spcBef>
              <a:buSzTx/>
              <a:buNone/>
              <a:defRPr sz="6400">
                <a:latin typeface="Avenir Next Medium"/>
                <a:ea typeface="Avenir Next Medium"/>
                <a:cs typeface="Avenir Next Medium"/>
                <a:sym typeface="Avenir Next Medium"/>
              </a:defRPr>
            </a:pPr>
          </a:p>
          <a:p>
            <a:pPr marL="0" indent="0">
              <a:lnSpc>
                <a:spcPct val="110000"/>
              </a:lnSpc>
              <a:spcBef>
                <a:spcPts val="0"/>
              </a:spcBef>
              <a:buSzTx/>
              <a:buNone/>
              <a:defRPr sz="6400">
                <a:latin typeface="Avenir Next Medium"/>
                <a:ea typeface="Avenir Next Medium"/>
                <a:cs typeface="Avenir Next Medium"/>
                <a:sym typeface="Avenir Next Medium"/>
              </a:defRPr>
            </a:pPr>
            <a:r>
              <a:rPr baseline="31999">
                <a:solidFill>
                  <a:srgbClr val="FFD479"/>
                </a:solidFill>
              </a:rPr>
              <a:t>5</a:t>
            </a:r>
            <a:r>
              <a:t> I am the vine, and you are the branches. You must continue to live in me and I must continue to live in you. Only if you do that will you make plenty of fruit. That is because you can do nothing without me. </a:t>
            </a:r>
            <a:r>
              <a:rPr baseline="31999">
                <a:solidFill>
                  <a:srgbClr val="FFD479"/>
                </a:solidFill>
              </a:rPr>
              <a:t>6</a:t>
            </a:r>
            <a:r>
              <a:t> If anyone does not remain in me, that person is like a dead branch. The gardener will throw that branch away and it will die. People throw all those dead branches into the fire so that they burn.</a:t>
            </a:r>
          </a:p>
        </p:txBody>
      </p:sp>
      <p:sp>
        <p:nvSpPr>
          <p:cNvPr id="152" name="Rectangle"/>
          <p:cNvSpPr/>
          <p:nvPr/>
        </p:nvSpPr>
        <p:spPr>
          <a:xfrm>
            <a:off x="0" y="10195123"/>
            <a:ext cx="24384000" cy="3520877"/>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sp>
        <p:nvSpPr>
          <p:cNvPr id="153" name="John 15:2-6 EASY"/>
          <p:cNvSpPr txBox="1"/>
          <p:nvPr/>
        </p:nvSpPr>
        <p:spPr>
          <a:xfrm>
            <a:off x="9036409" y="10731500"/>
            <a:ext cx="6311181"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6400">
                <a:solidFill>
                  <a:srgbClr val="FFD479"/>
                </a:solidFill>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John 15:2-6</a:t>
            </a:r>
            <a:r>
              <a:t> </a:t>
            </a:r>
            <a:r>
              <a:rPr i="1" sz="4800">
                <a:solidFill>
                  <a:srgbClr val="FFFFFF"/>
                </a:solidFill>
                <a:latin typeface="Palatino"/>
                <a:ea typeface="Palatino"/>
                <a:cs typeface="Palatino"/>
                <a:sym typeface="Palatino"/>
              </a:rPr>
              <a:t>EASY</a:t>
            </a:r>
          </a:p>
        </p:txBody>
      </p:sp>
      <p:sp>
        <p:nvSpPr>
          <p:cNvPr id="154" name="Rectangle"/>
          <p:cNvSpPr/>
          <p:nvPr/>
        </p:nvSpPr>
        <p:spPr>
          <a:xfrm>
            <a:off x="0" y="0"/>
            <a:ext cx="24384000" cy="1629371"/>
          </a:xfrm>
          <a:prstGeom prst="rect">
            <a:avLst/>
          </a:prstGeom>
          <a:solidFill>
            <a:srgbClr val="000000"/>
          </a:solidFill>
          <a:ln w="12700">
            <a:miter lim="400000"/>
          </a:ln>
        </p:spPr>
        <p:txBody>
          <a:bodyPr lIns="50800" tIns="50800" rIns="50800" bIns="50800" anchor="ctr"/>
          <a:lstStyle/>
          <a:p>
            <a:pPr>
              <a:defRPr b="0" sz="3200">
                <a:latin typeface="+mn-lt"/>
                <a:ea typeface="+mn-ea"/>
                <a:cs typeface="+mn-cs"/>
                <a:sym typeface="Helvetica Neue Medium"/>
              </a:defRPr>
            </a:pPr>
          </a:p>
        </p:txBody>
      </p:sp>
      <p:pic>
        <p:nvPicPr>
          <p:cNvPr id="155"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path" nodeType="afterEffect" presetSubtype="0" presetID="-1" grpId="1" accel="50000" decel="50000" fill="hold">
                                  <p:stCondLst>
                                    <p:cond delay="0"/>
                                  </p:stCondLst>
                                  <p:childTnLst>
                                    <p:animMotion path="M 0.000000 0.000000 L -0.000008 -0.631120" origin="layout" pathEditMode="relative">
                                      <p:cBhvr>
                                        <p:cTn id="6" dur="2000" fill="hold"/>
                                        <p:tgtEl>
                                          <p:spTgt spid="151"/>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Virtue is a moral quality or trait that is considered good and desirable. It refers to habits of character that help a person act rightly and live a good life."/>
          <p:cNvSpPr txBox="1"/>
          <p:nvPr>
            <p:ph type="body" idx="1"/>
          </p:nvPr>
        </p:nvSpPr>
        <p:spPr>
          <a:prstGeom prst="rect">
            <a:avLst/>
          </a:prstGeom>
        </p:spPr>
        <p:txBody>
          <a:bodyPr anchor="t"/>
          <a:lstStyle/>
          <a:p>
            <a:pPr marL="0" indent="0" defTabSz="457200">
              <a:lnSpc>
                <a:spcPct val="110000"/>
              </a:lnSpc>
              <a:spcBef>
                <a:spcPts val="1200"/>
              </a:spcBef>
              <a:buSzTx/>
              <a:buNone/>
              <a:defRPr sz="6400">
                <a:latin typeface="Avenir Next Medium"/>
                <a:ea typeface="Avenir Next Medium"/>
                <a:cs typeface="Avenir Next Medium"/>
                <a:sym typeface="Avenir Next Medium"/>
              </a:defRPr>
            </a:pPr>
            <a:r>
              <a:rPr b="1">
                <a:solidFill>
                  <a:srgbClr val="FFFB00"/>
                </a:solidFill>
                <a:latin typeface="Avenir Next Regular"/>
                <a:ea typeface="Avenir Next Regular"/>
                <a:cs typeface="Avenir Next Regular"/>
                <a:sym typeface="Avenir Next Regular"/>
              </a:rPr>
              <a:t>Virtue</a:t>
            </a:r>
            <a:r>
              <a:t> is a </a:t>
            </a:r>
            <a:r>
              <a:rPr b="1">
                <a:latin typeface="Avenir Next Regular"/>
                <a:ea typeface="Avenir Next Regular"/>
                <a:cs typeface="Avenir Next Regular"/>
                <a:sym typeface="Avenir Next Regular"/>
              </a:rPr>
              <a:t>moral quality</a:t>
            </a:r>
            <a:r>
              <a:t> or </a:t>
            </a:r>
            <a:r>
              <a:rPr b="1">
                <a:latin typeface="Avenir Next Regular"/>
                <a:ea typeface="Avenir Next Regular"/>
                <a:cs typeface="Avenir Next Regular"/>
                <a:sym typeface="Avenir Next Regular"/>
              </a:rPr>
              <a:t>trait</a:t>
            </a:r>
            <a:r>
              <a:t> that is considered good and desirable. It refers to habits of character that help a person act rightly and live a good life.</a:t>
            </a:r>
          </a:p>
        </p:txBody>
      </p:sp>
      <p:graphicFrame>
        <p:nvGraphicFramePr>
          <p:cNvPr id="158" name="Table 1"/>
          <p:cNvGraphicFramePr/>
          <p:nvPr/>
        </p:nvGraphicFramePr>
        <p:xfrm>
          <a:off x="2839243" y="6382204"/>
          <a:ext cx="9525001" cy="10160001"/>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8673712"/>
                <a:gridCol w="10031801"/>
              </a:tblGrid>
              <a:tr h="1676400">
                <a:tc>
                  <a:txBody>
                    <a:bodyPr/>
                    <a:lstStyle/>
                    <a:p>
                      <a:pPr defTabSz="457200">
                        <a:defRPr sz="1800">
                          <a:solidFill>
                            <a:srgbClr val="000000"/>
                          </a:solidFill>
                        </a:defRPr>
                      </a:pPr>
                      <a:r>
                        <a:rPr sz="6400">
                          <a:solidFill>
                            <a:srgbClr val="FFFFFF"/>
                          </a:solidFill>
                          <a:latin typeface="Avenir Next Demi Bold"/>
                          <a:ea typeface="Avenir Next Demi Bold"/>
                          <a:cs typeface="Avenir Next Demi Bold"/>
                          <a:sym typeface="Avenir Next Demi Bold"/>
                        </a:rPr>
                        <a:t>Honesty</a:t>
                      </a:r>
                    </a:p>
                  </a:txBody>
                  <a:tcPr marL="50800" marR="50800" marT="50800" marB="50800" anchor="ctr" anchorCtr="0" horzOverflow="overflow">
                    <a:lnL w="0">
                      <a:miter lim="400000"/>
                    </a:lnL>
                    <a:lnR w="0">
                      <a:miter lim="400000"/>
                    </a:lnR>
                    <a:lnT w="0">
                      <a:miter lim="400000"/>
                    </a:lnT>
                    <a:lnB w="0">
                      <a:miter lim="400000"/>
                    </a:lnB>
                  </a:tcPr>
                </a:tc>
                <a:tc>
                  <a:txBody>
                    <a:bodyPr/>
                    <a:lstStyle/>
                    <a:p>
                      <a:pPr defTabSz="457200">
                        <a:defRPr sz="1800">
                          <a:solidFill>
                            <a:srgbClr val="000000"/>
                          </a:solidFill>
                        </a:defRPr>
                      </a:pPr>
                      <a:r>
                        <a:rPr sz="6400">
                          <a:solidFill>
                            <a:srgbClr val="FFFFFF"/>
                          </a:solidFill>
                          <a:latin typeface="Avenir Next Demi Bold"/>
                          <a:ea typeface="Avenir Next Demi Bold"/>
                          <a:cs typeface="Avenir Next Demi Bold"/>
                          <a:sym typeface="Avenir Next Demi Bold"/>
                        </a:rPr>
                        <a:t>Justice</a:t>
                      </a:r>
                    </a:p>
                  </a:txBody>
                  <a:tcPr marL="50800" marR="50800" marT="50800" marB="50800" anchor="ctr" anchorCtr="0" horzOverflow="overflow">
                    <a:lnL w="0">
                      <a:miter lim="400000"/>
                    </a:lnL>
                    <a:lnR w="0">
                      <a:miter lim="400000"/>
                    </a:lnR>
                    <a:lnT w="0">
                      <a:miter lim="400000"/>
                    </a:lnT>
                    <a:lnB w="0">
                      <a:miter lim="400000"/>
                    </a:lnB>
                  </a:tcPr>
                </a:tc>
              </a:tr>
              <a:tr h="1676400">
                <a:tc>
                  <a:txBody>
                    <a:bodyPr/>
                    <a:lstStyle/>
                    <a:p>
                      <a:pPr defTabSz="457200">
                        <a:defRPr sz="1800">
                          <a:solidFill>
                            <a:srgbClr val="000000"/>
                          </a:solidFill>
                        </a:defRPr>
                      </a:pPr>
                      <a:r>
                        <a:rPr sz="6400">
                          <a:solidFill>
                            <a:srgbClr val="FFFFFF"/>
                          </a:solidFill>
                          <a:latin typeface="Avenir Next Demi Bold"/>
                          <a:ea typeface="Avenir Next Demi Bold"/>
                          <a:cs typeface="Avenir Next Demi Bold"/>
                          <a:sym typeface="Avenir Next Demi Bold"/>
                        </a:rPr>
                        <a:t>Courage</a:t>
                      </a:r>
                    </a:p>
                  </a:txBody>
                  <a:tcPr marL="50800" marR="50800" marT="50800" marB="50800" anchor="ctr" anchorCtr="0" horzOverflow="overflow">
                    <a:lnL w="0">
                      <a:miter lim="400000"/>
                    </a:lnL>
                    <a:lnR w="0">
                      <a:miter lim="400000"/>
                    </a:lnR>
                    <a:lnT w="0">
                      <a:miter lim="400000"/>
                    </a:lnT>
                    <a:lnB w="0">
                      <a:miter lim="400000"/>
                    </a:lnB>
                  </a:tcPr>
                </a:tc>
                <a:tc>
                  <a:txBody>
                    <a:bodyPr/>
                    <a:lstStyle/>
                    <a:p>
                      <a:pPr defTabSz="457200">
                        <a:defRPr sz="1800">
                          <a:solidFill>
                            <a:srgbClr val="000000"/>
                          </a:solidFill>
                        </a:defRPr>
                      </a:pPr>
                      <a:r>
                        <a:rPr sz="6400">
                          <a:solidFill>
                            <a:srgbClr val="FFFFFF"/>
                          </a:solidFill>
                          <a:latin typeface="Avenir Next Demi Bold"/>
                          <a:ea typeface="Avenir Next Demi Bold"/>
                          <a:cs typeface="Avenir Next Demi Bold"/>
                          <a:sym typeface="Avenir Next Demi Bold"/>
                        </a:rPr>
                        <a:t>Patience</a:t>
                      </a:r>
                    </a:p>
                  </a:txBody>
                  <a:tcPr marL="50800" marR="50800" marT="50800" marB="50800" anchor="ctr" anchorCtr="0" horzOverflow="overflow">
                    <a:lnL w="0">
                      <a:miter lim="400000"/>
                    </a:lnL>
                    <a:lnR w="0">
                      <a:miter lim="400000"/>
                    </a:lnR>
                    <a:lnT w="0">
                      <a:miter lim="400000"/>
                    </a:lnT>
                    <a:lnB w="0">
                      <a:miter lim="400000"/>
                    </a:lnB>
                  </a:tcPr>
                </a:tc>
              </a:tr>
              <a:tr h="1676400">
                <a:tc>
                  <a:txBody>
                    <a:bodyPr/>
                    <a:lstStyle/>
                    <a:p>
                      <a:pPr defTabSz="457200">
                        <a:defRPr sz="1800">
                          <a:solidFill>
                            <a:srgbClr val="000000"/>
                          </a:solidFill>
                        </a:defRPr>
                      </a:pPr>
                      <a:r>
                        <a:rPr sz="6400">
                          <a:solidFill>
                            <a:srgbClr val="FFFFFF"/>
                          </a:solidFill>
                          <a:latin typeface="Avenir Next Demi Bold"/>
                          <a:ea typeface="Avenir Next Demi Bold"/>
                          <a:cs typeface="Avenir Next Demi Bold"/>
                          <a:sym typeface="Avenir Next Demi Bold"/>
                        </a:rPr>
                        <a:t>Kindness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6400">
                          <a:solidFill>
                            <a:srgbClr val="FFFFFF"/>
                          </a:solidFill>
                          <a:latin typeface="Avenir Next Demi Bold"/>
                          <a:ea typeface="Avenir Next Demi Bold"/>
                          <a:cs typeface="Avenir Next Demi Bold"/>
                          <a:sym typeface="Avenir Next Demi Bold"/>
                        </a:rPr>
                        <a:t>Orderliness</a:t>
                      </a:r>
                    </a:p>
                  </a:txBody>
                  <a:tcPr marL="50800" marR="50800" marT="50800" marB="50800" anchor="ctr" anchorCtr="0" horzOverflow="overflow">
                    <a:lnL w="0">
                      <a:miter lim="400000"/>
                    </a:lnL>
                    <a:lnR w="0">
                      <a:miter lim="400000"/>
                    </a:lnR>
                    <a:lnT w="0">
                      <a:miter lim="400000"/>
                    </a:lnT>
                    <a:lnB w="0">
                      <a:miter lim="400000"/>
                    </a:lnB>
                  </a:tcPr>
                </a:tc>
              </a:tr>
              <a:tr h="1676400">
                <a:tc>
                  <a:txBody>
                    <a:bodyPr/>
                    <a:lstStyle/>
                    <a:p>
                      <a:pPr>
                        <a:defRPr sz="1800">
                          <a:solidFill>
                            <a:srgbClr val="000000"/>
                          </a:solidFill>
                        </a:defRPr>
                      </a:pPr>
                      <a:r>
                        <a:rPr sz="6400">
                          <a:solidFill>
                            <a:srgbClr val="FFFFFF"/>
                          </a:solidFill>
                          <a:latin typeface="Avenir Next Demi Bold"/>
                          <a:ea typeface="Avenir Next Demi Bold"/>
                          <a:cs typeface="Avenir Next Demi Bold"/>
                          <a:sym typeface="Avenir Next Demi Bold"/>
                        </a:rPr>
                        <a:t>Neatness</a:t>
                      </a:r>
                    </a:p>
                  </a:txBody>
                  <a:tcPr marL="50800" marR="50800" marT="50800" marB="50800" anchor="ctr" anchorCtr="0" horzOverflow="overflow">
                    <a:lnL w="0">
                      <a:miter lim="400000"/>
                    </a:lnL>
                    <a:lnR w="0">
                      <a:miter lim="400000"/>
                    </a:lnR>
                    <a:lnT w="0">
                      <a:miter lim="400000"/>
                    </a:lnT>
                    <a:lnB w="0">
                      <a:miter lim="400000"/>
                    </a:lnB>
                  </a:tcPr>
                </a:tc>
                <a:tc>
                  <a:txBody>
                    <a:bodyPr/>
                    <a:lstStyle/>
                    <a:p>
                      <a:pPr>
                        <a:defRPr sz="1800">
                          <a:solidFill>
                            <a:srgbClr val="000000"/>
                          </a:solidFill>
                        </a:defRPr>
                      </a:pPr>
                      <a:r>
                        <a:rPr sz="6400">
                          <a:solidFill>
                            <a:srgbClr val="FFFFFF"/>
                          </a:solidFill>
                          <a:latin typeface="Avenir Next Demi Bold"/>
                          <a:ea typeface="Avenir Next Demi Bold"/>
                          <a:cs typeface="Avenir Next Demi Bold"/>
                          <a:sym typeface="Avenir Next Demi Bold"/>
                        </a:rPr>
                        <a:t>Simplicity</a:t>
                      </a:r>
                    </a:p>
                  </a:txBody>
                  <a:tcPr marL="50800" marR="50800" marT="50800" marB="50800" anchor="ctr" anchorCtr="0" horzOverflow="overflow">
                    <a:lnL w="0">
                      <a:miter lim="400000"/>
                    </a:lnL>
                    <a:lnR w="0">
                      <a:miter lim="400000"/>
                    </a:lnR>
                    <a:lnT w="0">
                      <a:miter lim="400000"/>
                    </a:lnT>
                    <a:lnB w="0">
                      <a:miter lim="400000"/>
                    </a:lnB>
                  </a:tcPr>
                </a:tc>
              </a:tr>
            </a:tbl>
          </a:graphicData>
        </a:graphic>
      </p:graphicFrame>
      <p:pic>
        <p:nvPicPr>
          <p:cNvPr id="159" name="grapes-dimidwa-12.png" descr="grapes-dimidwa-12.png"/>
          <p:cNvPicPr>
            <a:picLocks noChangeAspect="1"/>
          </p:cNvPicPr>
          <p:nvPr/>
        </p:nvPicPr>
        <p:blipFill>
          <a:blip r:embed="rId2">
            <a:extLst/>
          </a:blip>
          <a:srcRect l="0" t="0" r="17339" b="0"/>
          <a:stretch>
            <a:fillRect/>
          </a:stretch>
        </p:blipFill>
        <p:spPr>
          <a:xfrm>
            <a:off x="19300274" y="9921094"/>
            <a:ext cx="4411752" cy="30262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