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jpeg" ContentType="image/jpeg"/>
  <Override PartName="/ppt/media/image24.jpeg" ContentType="image/jpeg"/>
  <Override PartName="/ppt/media/image25.jpeg" ContentType="image/jpeg"/>
  <Override PartName="/ppt/media/image26.jpeg" ContentType="image/jpeg"/>
  <Override PartName="/ppt/media/image27.jpeg" ContentType="image/jpeg"/>
  <Override PartName="/ppt/media/image28.jpeg" ContentType="image/jpeg"/>
  <Override PartName="/ppt/media/image29.jpeg" ContentType="image/jpeg"/>
  <Override PartName="/ppt/media/image30.jpeg" ContentType="image/jpeg"/>
  <Override PartName="/ppt/media/image31.jpeg" ContentType="image/jpeg"/>
  <Override PartName="/ppt/media/image32.jpeg" ContentType="image/jpeg"/>
  <Override PartName="/ppt/media/image33.jpeg" ContentType="image/jpeg"/>
  <Override PartName="/ppt/media/image34.jpeg" ContentType="image/jpeg"/>
  <Override PartName="/ppt/media/image35.jpeg" ContentType="image/jpeg"/>
  <Override PartName="/ppt/media/image36.jpeg" ContentType="image/jpeg"/>
  <Override PartName="/ppt/media/image37.jpeg" ContentType="image/jpeg"/>
  <Override PartName="/ppt/media/image38.jpeg" ContentType="image/jpeg"/>
  <Override PartName="/ppt/media/image39.jpeg" ContentType="image/jpeg"/>
  <Override PartName="/ppt/media/image40.jpeg" ContentType="image/jpeg"/>
  <Override PartName="/ppt/media/image41.jpeg" ContentType="image/jpeg"/>
  <Override PartName="/ppt/media/image42.jpeg" ContentType="image/jpeg"/>
  <Override PartName="/ppt/media/image43.jpeg" ContentType="image/jpeg"/>
  <Override PartName="/ppt/media/image44.jpeg" ContentType="image/jpeg"/>
  <Override PartName="/ppt/media/image45.jpeg" ContentType="image/jpeg"/>
  <Override PartName="/ppt/media/image46.jpeg" ContentType="image/jpeg"/>
  <Override PartName="/ppt/media/image47.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3C0FC">
              <a:alpha val="26000"/>
            </a:srgbClr>
          </a:solidFill>
        </a:fill>
      </a:tcStyle>
    </a:band2H>
    <a:firstCol>
      <a:tcTxStyle b="off" i="off">
        <a:fontRef idx="minor">
          <a:srgbClr val="FFFFFF"/>
        </a:fontRef>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hueOff val="-136794"/>
              <a:satOff val="-2150"/>
              <a:lumOff val="15693"/>
            </a:schemeClr>
          </a:solidFill>
        </a:fill>
      </a:tcStyle>
    </a:firstCol>
    <a:la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lastRow>
    <a:fir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8EA5CB">
              <a:alpha val="2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solidFill>
            <a:srgbClr val="53585F"/>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chemeClr val="accent3">
              <a:alpha val="35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CBCBCB"/>
              </a:solidFill>
              <a:prstDash val="solid"/>
              <a:miter lim="400000"/>
            </a:ln>
          </a:insideV>
        </a:tcBdr>
        <a:fill>
          <a:solidFill>
            <a:srgbClr val="2D713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BF630E"/>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1F242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97A7B">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685800"/>
          </a:xfrm>
          <a:prstGeom prst="rect">
            <a:avLst/>
          </a:prstGeom>
        </p:spPr>
        <p:txBody>
          <a:bodyPr anchor="t">
            <a:spAutoFit/>
          </a:bodyPr>
          <a:lstStyle>
            <a:lvl1pPr marL="0" indent="0" algn="ctr">
              <a:spcBef>
                <a:spcPts val="0"/>
              </a:spcBef>
              <a:buSzTx/>
              <a:buNone/>
              <a:defRPr i="1" sz="3800"/>
            </a:lvl1pPr>
          </a:lstStyle>
          <a:p>
            <a:pPr/>
            <a:r>
              <a:t>–Johnny Appleseed</a:t>
            </a:r>
          </a:p>
        </p:txBody>
      </p:sp>
      <p:sp>
        <p:nvSpPr>
          <p:cNvPr id="94" name="“Type a quote here.”"/>
          <p:cNvSpPr txBox="1"/>
          <p:nvPr>
            <p:ph type="body" sz="quarter" idx="22"/>
          </p:nvPr>
        </p:nvSpPr>
        <p:spPr>
          <a:xfrm>
            <a:off x="2387600" y="6045200"/>
            <a:ext cx="19621500" cy="889000"/>
          </a:xfrm>
          <a:prstGeom prst="rect">
            <a:avLst/>
          </a:prstGeom>
        </p:spPr>
        <p:txBody>
          <a:bodyPr>
            <a:spAutoFit/>
          </a:bodyPr>
          <a:lstStyle>
            <a:lvl1pPr marL="0" indent="0" algn="ctr">
              <a:spcBef>
                <a:spcPts val="0"/>
              </a:spcBef>
              <a:buSzTx/>
              <a:buNone/>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0" y="-1291579"/>
            <a:ext cx="29260800" cy="1950720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2921000" y="330200"/>
            <a:ext cx="18542000" cy="9207501"/>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448800"/>
            <a:ext cx="23114000" cy="2006600"/>
          </a:xfrm>
          <a:prstGeom prst="rect">
            <a:avLst/>
          </a:prstGeom>
        </p:spPr>
        <p:txBody>
          <a:bodyPr/>
          <a:lstStyle/>
          <a:p>
            <a:pPr/>
            <a:r>
              <a:t>Title Text</a:t>
            </a:r>
          </a:p>
        </p:txBody>
      </p:sp>
      <p:sp>
        <p:nvSpPr>
          <p:cNvPr id="22" name="Body Level One…"/>
          <p:cNvSpPr txBox="1"/>
          <p:nvPr>
            <p:ph type="body" sz="quarter" idx="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8016875" y="-63500"/>
            <a:ext cx="19831050" cy="13220701"/>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692900"/>
            <a:ext cx="10223500" cy="57277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9972675" y="2125132"/>
            <a:ext cx="16402050" cy="109347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1689100" y="1778000"/>
            <a:ext cx="21005800" cy="101727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15290800" y="6870700"/>
            <a:ext cx="8343900" cy="5562600"/>
          </a:xfrm>
          <a:prstGeom prst="rect">
            <a:avLst/>
          </a:prstGeom>
        </p:spPr>
        <p:txBody>
          <a:bodyPr lIns="91439" tIns="45719" rIns="91439" bIns="45719" anchor="t">
            <a:noAutofit/>
          </a:bodyPr>
          <a:lstStyle/>
          <a:p>
            <a:pPr/>
          </a:p>
        </p:txBody>
      </p:sp>
      <p:sp>
        <p:nvSpPr>
          <p:cNvPr id="84" name="Image"/>
          <p:cNvSpPr/>
          <p:nvPr>
            <p:ph type="pic" sz="quarter" idx="22"/>
          </p:nvPr>
        </p:nvSpPr>
        <p:spPr>
          <a:xfrm>
            <a:off x="15316200" y="952500"/>
            <a:ext cx="8305800" cy="5537200"/>
          </a:xfrm>
          <a:prstGeom prst="rect">
            <a:avLst/>
          </a:prstGeom>
        </p:spPr>
        <p:txBody>
          <a:bodyPr lIns="91439" tIns="45719" rIns="91439" bIns="45719" anchor="t">
            <a:noAutofit/>
          </a:bodyPr>
          <a:lstStyle/>
          <a:p>
            <a:pPr/>
          </a:p>
        </p:txBody>
      </p:sp>
      <p:sp>
        <p:nvSpPr>
          <p:cNvPr id="85" name="Image"/>
          <p:cNvSpPr/>
          <p:nvPr>
            <p:ph type="pic" idx="23"/>
          </p:nvPr>
        </p:nvSpPr>
        <p:spPr>
          <a:xfrm>
            <a:off x="-1739900" y="-258233"/>
            <a:ext cx="20065999" cy="13377332"/>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jpeg"/><Relationship Id="rId3" Type="http://schemas.openxmlformats.org/officeDocument/2006/relationships/image" Target="../media/image11.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 Id="rId3" Type="http://schemas.openxmlformats.org/officeDocument/2006/relationships/image" Target="../media/image4.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 Id="rId3" Type="http://schemas.openxmlformats.org/officeDocument/2006/relationships/image" Target="../media/image4.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4.jpeg"/><Relationship Id="rId3" Type="http://schemas.openxmlformats.org/officeDocument/2006/relationships/image" Target="../media/image15.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jpeg"/><Relationship Id="rId3" Type="http://schemas.openxmlformats.org/officeDocument/2006/relationships/image" Target="../media/image3.jpeg"/><Relationship Id="rId4"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 Id="rId3" Type="http://schemas.openxmlformats.org/officeDocument/2006/relationships/image" Target="../media/image2.tif"/></Relationships>

</file>

<file path=ppt/slides/_rels/slide2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jpe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8.jpeg"/></Relationships>

</file>

<file path=ppt/slides/_rels/slide27.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tif"/></Relationships>

</file>

<file path=ppt/slides/_rels/slide2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0.jpe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1.jpe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jpeg"/><Relationship Id="rId3" Type="http://schemas.openxmlformats.org/officeDocument/2006/relationships/image" Target="../media/image12.jpe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jpeg"/><Relationship Id="rId3" Type="http://schemas.openxmlformats.org/officeDocument/2006/relationships/image" Target="../media/image1.jpe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 Id="rId3" Type="http://schemas.openxmlformats.org/officeDocument/2006/relationships/image" Target="../media/image14.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 Id="rId3" Type="http://schemas.openxmlformats.org/officeDocument/2006/relationships/image" Target="../media/image24.jpe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5.jpeg"/><Relationship Id="rId3" Type="http://schemas.openxmlformats.org/officeDocument/2006/relationships/image" Target="../media/image26.jpe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e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7.jpeg"/><Relationship Id="rId3" Type="http://schemas.openxmlformats.org/officeDocument/2006/relationships/image" Target="../media/image28.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8.jpeg"/></Relationships>

</file>

<file path=ppt/slides/_rels/slide4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7.jpe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9.jpeg"/><Relationship Id="rId3" Type="http://schemas.openxmlformats.org/officeDocument/2006/relationships/image" Target="../media/image16.jpe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9.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jpe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jpeg"/></Relationships>

</file>

<file path=ppt/slides/_rels/slide4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0.jpeg"/></Relationships>

</file>

<file path=ppt/slides/_rels/slide49.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5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jpeg"/></Relationships>

</file>

<file path=ppt/slides/_rels/slide5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2.jpeg"/></Relationships>

</file>

<file path=ppt/slides/_rels/slide5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3.jpeg"/></Relationships>

</file>

<file path=ppt/slides/_rels/slide5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jpeg"/></Relationships>

</file>

<file path=ppt/slides/_rels/slide5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jpeg"/></Relationships>

</file>

<file path=ppt/slides/_rels/slide5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jpeg"/></Relationships>

</file>

<file path=ppt/slides/_rels/slide5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jpeg"/></Relationships>

</file>

<file path=ppt/slides/_rels/slide5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s>

</file>

<file path=ppt/slides/_rels/slide5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jpeg"/></Relationships>

</file>

<file path=ppt/slides/_rels/slide5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5.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eg"/></Relationships>

</file>

<file path=ppt/slides/_rels/slide6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eg"/></Relationships>

</file>

<file path=ppt/slides/_rels/slide6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s>

</file>

<file path=ppt/slides/_rels/slide6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jpeg"/></Relationships>

</file>

<file path=ppt/slides/_rels/slide6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jpeg"/></Relationships>

</file>

<file path=ppt/slides/_rels/slide6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jpeg"/></Relationships>

</file>

<file path=ppt/slides/_rels/slide6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jpeg"/></Relationships>

</file>

<file path=ppt/slides/_rels/slide6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2.jpeg"/></Relationships>

</file>

<file path=ppt/slides/_rels/slide6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8.jpeg"/></Relationships>

</file>

<file path=ppt/slides/_rels/slide6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8.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jpeg"/></Relationships>

</file>

<file path=ppt/slides/_rels/slide7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9.jpeg"/></Relationships>

</file>

<file path=ppt/slides/_rels/slide7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9.jpeg"/></Relationships>

</file>

<file path=ppt/slides/_rels/slide7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0.jpeg"/></Relationships>

</file>

<file path=ppt/slides/_rels/slide7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jpeg"/></Relationships>

</file>

<file path=ppt/slides/_rels/slide7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jpeg"/></Relationships>

</file>

<file path=ppt/slides/_rels/slide7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jpeg"/></Relationships>

</file>

<file path=ppt/slides/_rels/slide7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jpeg"/></Relationships>

</file>

<file path=ppt/slides/_rels/slide7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jpeg"/></Relationships>

</file>

<file path=ppt/slides/_rels/slide7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jpeg"/></Relationships>

</file>

<file path=ppt/slides/_rels/slide7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jpeg"/></Relationships>

</file>

<file path=ppt/slides/_rels/slide8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 Id="rId3" Type="http://schemas.openxmlformats.org/officeDocument/2006/relationships/image" Target="../media/image5.png"/></Relationships>

</file>

<file path=ppt/slides/_rels/slide8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 Id="rId3" Type="http://schemas.openxmlformats.org/officeDocument/2006/relationships/image" Target="../media/image5.png"/></Relationships>

</file>

<file path=ppt/slides/_rels/slide8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3.jpeg"/></Relationships>

</file>

<file path=ppt/slides/_rels/slide8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jpeg"/></Relationships>

</file>

<file path=ppt/slides/_rels/slide8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4.jpeg"/></Relationships>

</file>

<file path=ppt/slides/_rels/slide8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5.jpeg"/></Relationships>

</file>

<file path=ppt/slides/_rels/slide8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6.jpeg"/></Relationships>

</file>

<file path=ppt/slides/_rels/slide8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7.jpeg"/></Relationships>

</file>

<file path=ppt/slides/_rels/slide8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jpeg"/></Relationships>

</file>

<file path=ppt/slides/_rels/slide8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jpeg"/></Relationships>

</file>

<file path=ppt/slides/_rels/slide9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21" name="Group"/>
          <p:cNvGrpSpPr/>
          <p:nvPr/>
        </p:nvGrpSpPr>
        <p:grpSpPr>
          <a:xfrm>
            <a:off x="1462616" y="4686300"/>
            <a:ext cx="21458767" cy="7810500"/>
            <a:chOff x="0" y="0"/>
            <a:chExt cx="21458766" cy="7810500"/>
          </a:xfrm>
        </p:grpSpPr>
        <p:pic>
          <p:nvPicPr>
            <p:cNvPr id="119" name="0609080" descr="0609080"/>
            <p:cNvPicPr>
              <a:picLocks noChangeAspect="1"/>
            </p:cNvPicPr>
            <p:nvPr/>
          </p:nvPicPr>
          <p:blipFill>
            <a:blip r:embed="rId2">
              <a:extLst/>
            </a:blip>
            <a:stretch>
              <a:fillRect/>
            </a:stretch>
          </p:blipFill>
          <p:spPr>
            <a:xfrm>
              <a:off x="0" y="0"/>
              <a:ext cx="10761134" cy="7810500"/>
            </a:xfrm>
            <a:prstGeom prst="rect">
              <a:avLst/>
            </a:prstGeom>
            <a:ln w="12700" cap="flat">
              <a:noFill/>
              <a:miter lim="400000"/>
            </a:ln>
            <a:effectLst/>
          </p:spPr>
        </p:pic>
        <p:pic>
          <p:nvPicPr>
            <p:cNvPr id="120" name="0514120" descr="0514120"/>
            <p:cNvPicPr>
              <a:picLocks noChangeAspect="1"/>
            </p:cNvPicPr>
            <p:nvPr/>
          </p:nvPicPr>
          <p:blipFill>
            <a:blip r:embed="rId3">
              <a:extLst/>
            </a:blip>
            <a:stretch>
              <a:fillRect/>
            </a:stretch>
          </p:blipFill>
          <p:spPr>
            <a:xfrm>
              <a:off x="11044766" y="0"/>
              <a:ext cx="10414001" cy="7810500"/>
            </a:xfrm>
            <a:prstGeom prst="rect">
              <a:avLst/>
            </a:prstGeom>
            <a:ln w="12700" cap="flat">
              <a:noFill/>
              <a:miter lim="400000"/>
            </a:ln>
            <a:effectLst/>
          </p:spPr>
        </p:pic>
      </p:grpSp>
      <p:sp>
        <p:nvSpPr>
          <p:cNvPr id="122" name="The Two Adams"/>
          <p:cNvSpPr txBox="1"/>
          <p:nvPr>
            <p:ph type="ctrTitle"/>
          </p:nvPr>
        </p:nvSpPr>
        <p:spPr>
          <a:xfrm>
            <a:off x="1778000" y="1079500"/>
            <a:ext cx="20828000" cy="2989705"/>
          </a:xfrm>
          <a:prstGeom prst="rect">
            <a:avLst/>
          </a:prstGeom>
        </p:spPr>
        <p:txBody>
          <a:bodyPr lIns="0" tIns="0" rIns="0" bIns="0" anchor="ctr">
            <a:noAutofit/>
          </a:bodyPr>
          <a:lstStyle>
            <a:lvl1pPr>
              <a:defRPr cap="small" spc="639" sz="12800">
                <a:solidFill>
                  <a:srgbClr val="FFFB00"/>
                </a:solidFill>
                <a:latin typeface="Avenir Next Heavy"/>
                <a:ea typeface="Avenir Next Heavy"/>
                <a:cs typeface="Avenir Next Heavy"/>
                <a:sym typeface="Avenir Next Heavy"/>
              </a:defRPr>
            </a:lvl1pPr>
          </a:lstStyle>
          <a:p>
            <a:pPr/>
            <a:r>
              <a:t>The Two Adams</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164" name="Luke 1:35 NLT ”the baby to be born will be holy, and he will be called the Son of God.”"/>
          <p:cNvSpPr txBox="1"/>
          <p:nvPr/>
        </p:nvSpPr>
        <p:spPr>
          <a:xfrm>
            <a:off x="1333500" y="4064000"/>
            <a:ext cx="217170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Luke 1:35 NLT</a:t>
            </a:r>
            <a:r>
              <a:rPr>
                <a:latin typeface="Palatino"/>
                <a:ea typeface="Palatino"/>
                <a:cs typeface="Palatino"/>
                <a:sym typeface="Palatino"/>
              </a:rPr>
              <a:t> </a:t>
            </a:r>
            <a:r>
              <a:t>”the baby to be born will be holy, and he will be </a:t>
            </a:r>
            <a:r>
              <a:rPr b="1" i="1">
                <a:solidFill>
                  <a:srgbClr val="FFFB00"/>
                </a:solidFill>
                <a:latin typeface="Palatino"/>
                <a:ea typeface="Palatino"/>
                <a:cs typeface="Palatino"/>
                <a:sym typeface="Palatino"/>
              </a:rPr>
              <a:t>called the Son of God.</a:t>
            </a:r>
            <a:r>
              <a:t>” </a:t>
            </a:r>
          </a:p>
        </p:txBody>
      </p:sp>
      <p:sp>
        <p:nvSpPr>
          <p:cNvPr id="165" name="Both had a common title—the “son of God.”"/>
          <p:cNvSpPr txBox="1"/>
          <p:nvPr>
            <p:ph type="body" idx="4294967295"/>
          </p:nvPr>
        </p:nvSpPr>
        <p:spPr>
          <a:xfrm>
            <a:off x="1333500" y="406400"/>
            <a:ext cx="21717000" cy="9296400"/>
          </a:xfrm>
          <a:prstGeom prst="rect">
            <a:avLst/>
          </a:prstGeom>
        </p:spPr>
        <p:txBody>
          <a:bodyPr anchor="t"/>
          <a:lstStyle/>
          <a:p>
            <a:pPr marL="914400" indent="-914400">
              <a:buClr>
                <a:schemeClr val="accent4">
                  <a:satOff val="21150"/>
                  <a:lumOff val="-15995"/>
                </a:schemeClr>
              </a:buClr>
              <a:buSzPct val="100000"/>
              <a:buAutoNum type="alphaUcPeriod" startAt="2"/>
              <a:defRPr sz="6400">
                <a:latin typeface="Avenir Next Demi Bold"/>
                <a:ea typeface="Avenir Next Demi Bold"/>
                <a:cs typeface="Avenir Next Demi Bold"/>
                <a:sym typeface="Avenir Next Demi Bold"/>
              </a:defRPr>
            </a:pPr>
            <a:r>
              <a:t> Both had a </a:t>
            </a:r>
            <a:r>
              <a:rPr b="1" i="1">
                <a:solidFill>
                  <a:srgbClr val="00F900"/>
                </a:solidFill>
                <a:latin typeface="Palatino"/>
                <a:ea typeface="Palatino"/>
                <a:cs typeface="Palatino"/>
                <a:sym typeface="Palatino"/>
              </a:rPr>
              <a:t>common title</a:t>
            </a:r>
            <a:r>
              <a:t>—the “</a:t>
            </a:r>
            <a:r>
              <a:rPr b="1" i="1">
                <a:solidFill>
                  <a:srgbClr val="FFFB00"/>
                </a:solidFill>
                <a:latin typeface="Palatino"/>
                <a:ea typeface="Palatino"/>
                <a:cs typeface="Palatino"/>
                <a:sym typeface="Palatino"/>
              </a:rPr>
              <a:t>son of God.</a:t>
            </a:r>
            <a:r>
              <a:t>”</a:t>
            </a:r>
          </a:p>
        </p:txBody>
      </p:sp>
      <p:pic>
        <p:nvPicPr>
          <p:cNvPr id="166" name="rhpas0124.jpg" descr="rhpas0124.jpg"/>
          <p:cNvPicPr>
            <a:picLocks noChangeAspect="1"/>
          </p:cNvPicPr>
          <p:nvPr/>
        </p:nvPicPr>
        <p:blipFill>
          <a:blip r:embed="rId2">
            <a:extLst/>
          </a:blip>
          <a:stretch>
            <a:fillRect/>
          </a:stretch>
        </p:blipFill>
        <p:spPr>
          <a:xfrm>
            <a:off x="9379148" y="3048000"/>
            <a:ext cx="5625704" cy="7620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66"/>
                                        </p:tgtEl>
                                        <p:attrNameLst>
                                          <p:attrName>style.visibility</p:attrName>
                                        </p:attrNameLst>
                                      </p:cBhvr>
                                      <p:to>
                                        <p:strVal val="visible"/>
                                      </p:to>
                                    </p:set>
                                    <p:animEffect filter="fade" transition="in">
                                      <p:cBhvr>
                                        <p:cTn id="7" dur="1500"/>
                                        <p:tgtEl>
                                          <p:spTgt spid="166"/>
                                        </p:tgtEl>
                                      </p:cBhvr>
                                    </p:animEffect>
                                  </p:childTnLst>
                                </p:cTn>
                              </p:par>
                            </p:childTnLst>
                          </p:cTn>
                        </p:par>
                        <p:par>
                          <p:cTn id="8" fill="hold">
                            <p:stCondLst>
                              <p:cond delay="1500"/>
                            </p:stCondLst>
                            <p:childTnLst>
                              <p:par>
                                <p:cTn id="9" presetClass="entr" nodeType="afterEffect" presetID="10" grpId="2" fill="hold">
                                  <p:stCondLst>
                                    <p:cond delay="0"/>
                                  </p:stCondLst>
                                  <p:iterate type="el" backwards="0">
                                    <p:tmAbs val="0"/>
                                  </p:iterate>
                                  <p:childTnLst>
                                    <p:set>
                                      <p:cBhvr>
                                        <p:cTn id="10" fill="hold"/>
                                        <p:tgtEl>
                                          <p:spTgt spid="164"/>
                                        </p:tgtEl>
                                        <p:attrNameLst>
                                          <p:attrName>style.visibility</p:attrName>
                                        </p:attrNameLst>
                                      </p:cBhvr>
                                      <p:to>
                                        <p:strVal val="visible"/>
                                      </p:to>
                                    </p:set>
                                    <p:animEffect filter="fade" transition="in">
                                      <p:cBhvr>
                                        <p:cTn id="11" dur="1000"/>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6" grpId="1"/>
      <p:bldP build="whole" bldLvl="1" animBg="1" rev="0" advAuto="0" spid="164" grpId="2"/>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Hebrews 1:3 NKJV “who being the brightness of His glory and the express image of His person”"/>
          <p:cNvSpPr txBox="1"/>
          <p:nvPr/>
        </p:nvSpPr>
        <p:spPr>
          <a:xfrm>
            <a:off x="1333500" y="10598017"/>
            <a:ext cx="21717000" cy="27623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Hebrews 1:3 NKJV</a:t>
            </a:r>
            <a:r>
              <a:rPr>
                <a:latin typeface="Palatino"/>
                <a:ea typeface="Palatino"/>
                <a:cs typeface="Palatino"/>
                <a:sym typeface="Palatino"/>
              </a:rPr>
              <a:t> </a:t>
            </a:r>
            <a:r>
              <a:t>“who being the brightness of His glory and the </a:t>
            </a:r>
            <a:r>
              <a:rPr b="1" i="1">
                <a:solidFill>
                  <a:srgbClr val="FFFB00"/>
                </a:solidFill>
                <a:latin typeface="Palatino"/>
                <a:ea typeface="Palatino"/>
                <a:cs typeface="Palatino"/>
                <a:sym typeface="Palatino"/>
              </a:rPr>
              <a:t>express image</a:t>
            </a:r>
            <a:r>
              <a:t> of His person”</a:t>
            </a:r>
          </a:p>
        </p:txBody>
      </p:sp>
      <p:grpSp>
        <p:nvGrpSpPr>
          <p:cNvPr id="171" name="Group"/>
          <p:cNvGrpSpPr/>
          <p:nvPr/>
        </p:nvGrpSpPr>
        <p:grpSpPr>
          <a:xfrm>
            <a:off x="6383866" y="5370446"/>
            <a:ext cx="11616268" cy="5080001"/>
            <a:chOff x="0" y="0"/>
            <a:chExt cx="11616266" cy="5080000"/>
          </a:xfrm>
        </p:grpSpPr>
        <p:pic>
          <p:nvPicPr>
            <p:cNvPr id="169" name="0511032X3" descr="0511032X3"/>
            <p:cNvPicPr>
              <a:picLocks noChangeAspect="1"/>
            </p:cNvPicPr>
            <p:nvPr/>
          </p:nvPicPr>
          <p:blipFill>
            <a:blip r:embed="rId2">
              <a:extLst/>
            </a:blip>
            <a:stretch>
              <a:fillRect/>
            </a:stretch>
          </p:blipFill>
          <p:spPr>
            <a:xfrm>
              <a:off x="0" y="0"/>
              <a:ext cx="5588000" cy="5029200"/>
            </a:xfrm>
            <a:prstGeom prst="rect">
              <a:avLst/>
            </a:prstGeom>
            <a:ln w="12700" cap="flat">
              <a:noFill/>
              <a:miter lim="400000"/>
            </a:ln>
            <a:effectLst/>
          </p:spPr>
        </p:pic>
        <p:pic>
          <p:nvPicPr>
            <p:cNvPr id="170" name="I100" descr="I100"/>
            <p:cNvPicPr>
              <a:picLocks noChangeAspect="1"/>
            </p:cNvPicPr>
            <p:nvPr/>
          </p:nvPicPr>
          <p:blipFill>
            <a:blip r:embed="rId3">
              <a:extLst/>
            </a:blip>
            <a:stretch>
              <a:fillRect/>
            </a:stretch>
          </p:blipFill>
          <p:spPr>
            <a:xfrm>
              <a:off x="5791199" y="0"/>
              <a:ext cx="5825068" cy="5080000"/>
            </a:xfrm>
            <a:prstGeom prst="rect">
              <a:avLst/>
            </a:prstGeom>
            <a:ln w="12700" cap="flat">
              <a:noFill/>
              <a:miter lim="400000"/>
            </a:ln>
            <a:effectLst/>
          </p:spPr>
        </p:pic>
      </p:grpSp>
      <p:sp>
        <p:nvSpPr>
          <p:cNvPr id="172"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173" name="Genesis 1:27 “So God created man in his own image, in the image of God created he him”"/>
          <p:cNvSpPr txBox="1"/>
          <p:nvPr/>
        </p:nvSpPr>
        <p:spPr>
          <a:xfrm>
            <a:off x="1333500" y="2209800"/>
            <a:ext cx="21717000" cy="301307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Genesis 1:27</a:t>
            </a:r>
            <a:r>
              <a:t> “So God created man in his own </a:t>
            </a:r>
            <a:r>
              <a:rPr b="1" i="1">
                <a:solidFill>
                  <a:srgbClr val="FFFB00"/>
                </a:solidFill>
                <a:latin typeface="Palatino"/>
                <a:ea typeface="Palatino"/>
                <a:cs typeface="Palatino"/>
                <a:sym typeface="Palatino"/>
              </a:rPr>
              <a:t>image</a:t>
            </a:r>
            <a:r>
              <a:t>, in the </a:t>
            </a:r>
            <a:r>
              <a:rPr b="1" i="1">
                <a:solidFill>
                  <a:srgbClr val="FFFB00"/>
                </a:solidFill>
                <a:latin typeface="Palatino"/>
                <a:ea typeface="Palatino"/>
                <a:cs typeface="Palatino"/>
                <a:sym typeface="Palatino"/>
              </a:rPr>
              <a:t>image</a:t>
            </a:r>
            <a:r>
              <a:t> of God created he him”</a:t>
            </a:r>
          </a:p>
        </p:txBody>
      </p:sp>
      <p:sp>
        <p:nvSpPr>
          <p:cNvPr id="174" name="One the image, the other the express image."/>
          <p:cNvSpPr txBox="1"/>
          <p:nvPr>
            <p:ph type="body" sz="quarter" idx="4294967295"/>
          </p:nvPr>
        </p:nvSpPr>
        <p:spPr>
          <a:xfrm>
            <a:off x="1333500" y="406400"/>
            <a:ext cx="21717000" cy="1917767"/>
          </a:xfrm>
          <a:prstGeom prst="rect">
            <a:avLst/>
          </a:prstGeom>
        </p:spPr>
        <p:txBody>
          <a:bodyPr anchor="t"/>
          <a:lstStyle/>
          <a:p>
            <a:pPr marL="914400" indent="-914400">
              <a:buClr>
                <a:schemeClr val="accent4">
                  <a:satOff val="21150"/>
                  <a:lumOff val="-15995"/>
                </a:schemeClr>
              </a:buClr>
              <a:buSzPct val="100000"/>
              <a:buAutoNum type="alphaUcPeriod" startAt="3"/>
              <a:defRPr sz="6400">
                <a:latin typeface="Avenir Next Demi Bold"/>
                <a:ea typeface="Avenir Next Demi Bold"/>
                <a:cs typeface="Avenir Next Demi Bold"/>
                <a:sym typeface="Avenir Next Demi Bold"/>
              </a:defRPr>
            </a:pPr>
            <a:r>
              <a:t> One the </a:t>
            </a:r>
            <a:r>
              <a:rPr b="1" i="1">
                <a:solidFill>
                  <a:srgbClr val="FFFB00"/>
                </a:solidFill>
                <a:latin typeface="Palatino"/>
                <a:ea typeface="Palatino"/>
                <a:cs typeface="Palatino"/>
                <a:sym typeface="Palatino"/>
              </a:rPr>
              <a:t>image</a:t>
            </a:r>
            <a:r>
              <a:t>, the other the </a:t>
            </a:r>
            <a:r>
              <a:rPr b="1" i="1">
                <a:solidFill>
                  <a:srgbClr val="FFFB00"/>
                </a:solidFill>
                <a:latin typeface="Palatino"/>
                <a:ea typeface="Palatino"/>
                <a:cs typeface="Palatino"/>
                <a:sym typeface="Palatino"/>
              </a:rPr>
              <a:t>express image.</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177" name="Both were heads of the human race—one natural, another spiritual"/>
          <p:cNvSpPr txBox="1"/>
          <p:nvPr>
            <p:ph type="body" sz="quarter" idx="4294967295"/>
          </p:nvPr>
        </p:nvSpPr>
        <p:spPr>
          <a:xfrm>
            <a:off x="1333500" y="406400"/>
            <a:ext cx="21717000" cy="2405394"/>
          </a:xfrm>
          <a:prstGeom prst="rect">
            <a:avLst/>
          </a:prstGeom>
        </p:spPr>
        <p:txBody>
          <a:bodyPr anchor="t"/>
          <a:lstStyle/>
          <a:p>
            <a:pPr marL="914400" indent="-914400">
              <a:buClr>
                <a:schemeClr val="accent4">
                  <a:satOff val="21150"/>
                  <a:lumOff val="-15995"/>
                </a:schemeClr>
              </a:buClr>
              <a:buSzPct val="100000"/>
              <a:buAutoNum type="alphaUcPeriod" startAt="4"/>
              <a:defRPr sz="6400">
                <a:latin typeface="Avenir Next Demi Bold"/>
                <a:ea typeface="Avenir Next Demi Bold"/>
                <a:cs typeface="Avenir Next Demi Bold"/>
                <a:sym typeface="Avenir Next Demi Bold"/>
              </a:defRPr>
            </a:pPr>
            <a:r>
              <a:t> Both were </a:t>
            </a:r>
            <a:r>
              <a:rPr b="1" i="1">
                <a:solidFill>
                  <a:srgbClr val="FFFB00"/>
                </a:solidFill>
                <a:latin typeface="Palatino"/>
                <a:ea typeface="Palatino"/>
                <a:cs typeface="Palatino"/>
                <a:sym typeface="Palatino"/>
              </a:rPr>
              <a:t>heads of the human race</a:t>
            </a:r>
            <a:r>
              <a:rPr sz="6300"/>
              <a:t>—one </a:t>
            </a:r>
            <a:r>
              <a:rPr b="1" i="1" sz="6300">
                <a:solidFill>
                  <a:srgbClr val="FFFB00"/>
                </a:solidFill>
                <a:latin typeface="Palatino"/>
                <a:ea typeface="Palatino"/>
                <a:cs typeface="Palatino"/>
                <a:sym typeface="Palatino"/>
              </a:rPr>
              <a:t>natural</a:t>
            </a:r>
            <a:r>
              <a:rPr sz="6300"/>
              <a:t>, another </a:t>
            </a:r>
            <a:r>
              <a:rPr b="1" i="1" sz="6300">
                <a:solidFill>
                  <a:srgbClr val="FFFB00"/>
                </a:solidFill>
                <a:latin typeface="Palatino"/>
                <a:ea typeface="Palatino"/>
                <a:cs typeface="Palatino"/>
                <a:sym typeface="Palatino"/>
              </a:rPr>
              <a:t>spiritual</a:t>
            </a:r>
          </a:p>
        </p:txBody>
      </p:sp>
      <p:sp>
        <p:nvSpPr>
          <p:cNvPr id="178" name="1 Corinthians 15: 44, 45 NKJV “There is a natural body, and there is a spiritual body. And so it is written, The first man Adam became a living being. The last Adam became a life-giving spirit.”"/>
          <p:cNvSpPr txBox="1"/>
          <p:nvPr/>
        </p:nvSpPr>
        <p:spPr>
          <a:xfrm>
            <a:off x="1333500" y="4064000"/>
            <a:ext cx="217170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1 Corinthians 15: 44, 45 NKJV</a:t>
            </a:r>
            <a:r>
              <a:t> “There is a </a:t>
            </a:r>
            <a:r>
              <a:rPr b="1" i="1">
                <a:solidFill>
                  <a:srgbClr val="FFFB00"/>
                </a:solidFill>
                <a:latin typeface="Palatino"/>
                <a:ea typeface="Palatino"/>
                <a:cs typeface="Palatino"/>
                <a:sym typeface="Palatino"/>
              </a:rPr>
              <a:t>natural</a:t>
            </a:r>
            <a:r>
              <a:t> body, and there is a </a:t>
            </a:r>
            <a:r>
              <a:rPr b="1" i="1">
                <a:solidFill>
                  <a:srgbClr val="FFFB00"/>
                </a:solidFill>
                <a:latin typeface="Palatino"/>
                <a:ea typeface="Palatino"/>
                <a:cs typeface="Palatino"/>
                <a:sym typeface="Palatino"/>
              </a:rPr>
              <a:t>spiritual</a:t>
            </a:r>
            <a:r>
              <a:t> body. And so it is written, The first man Adam became a </a:t>
            </a:r>
            <a:r>
              <a:rPr b="1" i="1">
                <a:solidFill>
                  <a:srgbClr val="FFFB00"/>
                </a:solidFill>
                <a:latin typeface="Palatino"/>
                <a:ea typeface="Palatino"/>
                <a:cs typeface="Palatino"/>
                <a:sym typeface="Palatino"/>
              </a:rPr>
              <a:t>living being</a:t>
            </a:r>
            <a:r>
              <a:t>. The last Adam became a life-giving</a:t>
            </a:r>
            <a:r>
              <a:rPr b="1" i="1">
                <a:solidFill>
                  <a:srgbClr val="FFFB00"/>
                </a:solidFill>
                <a:latin typeface="Palatino"/>
                <a:ea typeface="Palatino"/>
                <a:cs typeface="Palatino"/>
                <a:sym typeface="Palatino"/>
              </a:rPr>
              <a:t> spirit</a:t>
            </a:r>
            <a:r>
              <a:t>.”</a:t>
            </a:r>
          </a:p>
        </p:txBody>
      </p:sp>
      <p:grpSp>
        <p:nvGrpSpPr>
          <p:cNvPr id="181" name="Group"/>
          <p:cNvGrpSpPr/>
          <p:nvPr/>
        </p:nvGrpSpPr>
        <p:grpSpPr>
          <a:xfrm>
            <a:off x="6170000" y="3132666"/>
            <a:ext cx="11298999" cy="5080001"/>
            <a:chOff x="0" y="0"/>
            <a:chExt cx="11298998" cy="5080000"/>
          </a:xfrm>
        </p:grpSpPr>
        <p:pic>
          <p:nvPicPr>
            <p:cNvPr id="179" name="GoodSalt-rhpas0552.jpg" descr="GoodSalt-rhpas0552.jpg"/>
            <p:cNvPicPr>
              <a:picLocks noChangeAspect="1"/>
            </p:cNvPicPr>
            <p:nvPr/>
          </p:nvPicPr>
          <p:blipFill>
            <a:blip r:embed="rId2">
              <a:extLst/>
            </a:blip>
            <a:srcRect l="2468" t="25428" r="25319" b="25428"/>
            <a:stretch>
              <a:fillRect/>
            </a:stretch>
          </p:blipFill>
          <p:spPr>
            <a:xfrm>
              <a:off x="0" y="0"/>
              <a:ext cx="5204918" cy="5080000"/>
            </a:xfrm>
            <a:prstGeom prst="rect">
              <a:avLst/>
            </a:prstGeom>
            <a:ln w="12700" cap="flat">
              <a:noFill/>
              <a:miter lim="400000"/>
            </a:ln>
            <a:effectLst/>
          </p:spPr>
        </p:pic>
        <p:pic>
          <p:nvPicPr>
            <p:cNvPr id="180" name="GoodSalt-pppas0123.jpg" descr="GoodSalt-pppas0123.jpg"/>
            <p:cNvPicPr>
              <a:picLocks noChangeAspect="1"/>
            </p:cNvPicPr>
            <p:nvPr/>
          </p:nvPicPr>
          <p:blipFill>
            <a:blip r:embed="rId3">
              <a:extLst/>
            </a:blip>
            <a:srcRect l="0" t="11873" r="0" b="730"/>
            <a:stretch>
              <a:fillRect/>
            </a:stretch>
          </p:blipFill>
          <p:spPr>
            <a:xfrm>
              <a:off x="7047398" y="0"/>
              <a:ext cx="4251601" cy="5080000"/>
            </a:xfrm>
            <a:prstGeom prst="rect">
              <a:avLst/>
            </a:prstGeom>
            <a:ln w="12700" cap="flat">
              <a:noFill/>
              <a:miter lim="400000"/>
            </a:ln>
            <a:effectLst/>
          </p:spPr>
        </p:pic>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184" name="The other resurrected from the ground"/>
          <p:cNvSpPr txBox="1"/>
          <p:nvPr/>
        </p:nvSpPr>
        <p:spPr>
          <a:xfrm>
            <a:off x="1333500" y="10598017"/>
            <a:ext cx="18730053" cy="27623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lgn="r">
              <a:spcBef>
                <a:spcPts val="5900"/>
              </a:spcBef>
              <a:defRPr sz="6400">
                <a:latin typeface="Avenir Next Demi Bold"/>
                <a:ea typeface="Avenir Next Demi Bold"/>
                <a:cs typeface="Avenir Next Demi Bold"/>
                <a:sym typeface="Avenir Next Demi Bold"/>
              </a:defRPr>
            </a:pPr>
            <a:r>
              <a:t>The other resurrected from the </a:t>
            </a:r>
            <a:r>
              <a:rPr b="1" i="1">
                <a:solidFill>
                  <a:srgbClr val="FFFB00"/>
                </a:solidFill>
                <a:latin typeface="Palatino"/>
                <a:ea typeface="Palatino"/>
                <a:cs typeface="Palatino"/>
                <a:sym typeface="Palatino"/>
              </a:rPr>
              <a:t>ground</a:t>
            </a:r>
          </a:p>
        </p:txBody>
      </p:sp>
      <p:sp>
        <p:nvSpPr>
          <p:cNvPr id="185" name="One created from the ground"/>
          <p:cNvSpPr txBox="1"/>
          <p:nvPr/>
        </p:nvSpPr>
        <p:spPr>
          <a:xfrm>
            <a:off x="3203641" y="2734733"/>
            <a:ext cx="19846859" cy="301307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spcBef>
                <a:spcPts val="5900"/>
              </a:spcBef>
              <a:defRPr sz="6400">
                <a:latin typeface="Avenir Next Demi Bold"/>
                <a:ea typeface="Avenir Next Demi Bold"/>
                <a:cs typeface="Avenir Next Demi Bold"/>
                <a:sym typeface="Avenir Next Demi Bold"/>
              </a:defRPr>
            </a:pPr>
            <a:r>
              <a:t>One created from the </a:t>
            </a:r>
            <a:r>
              <a:rPr b="1" i="1">
                <a:solidFill>
                  <a:srgbClr val="FFFB00"/>
                </a:solidFill>
                <a:latin typeface="Palatino"/>
                <a:ea typeface="Palatino"/>
                <a:cs typeface="Palatino"/>
                <a:sym typeface="Palatino"/>
              </a:rPr>
              <a:t>ground</a:t>
            </a:r>
          </a:p>
        </p:txBody>
      </p:sp>
      <p:pic>
        <p:nvPicPr>
          <p:cNvPr id="186" name="GoodSalt-rhpas0552.jpg" descr="GoodSalt-rhpas0552.jpg"/>
          <p:cNvPicPr>
            <a:picLocks noChangeAspect="1"/>
          </p:cNvPicPr>
          <p:nvPr/>
        </p:nvPicPr>
        <p:blipFill>
          <a:blip r:embed="rId2">
            <a:extLst/>
          </a:blip>
          <a:srcRect l="2468" t="25428" r="25319" b="25428"/>
          <a:stretch>
            <a:fillRect/>
          </a:stretch>
        </p:blipFill>
        <p:spPr>
          <a:xfrm>
            <a:off x="3159000" y="4250266"/>
            <a:ext cx="7807378" cy="7620001"/>
          </a:xfrm>
          <a:prstGeom prst="rect">
            <a:avLst/>
          </a:prstGeom>
          <a:ln w="12700">
            <a:miter lim="400000"/>
          </a:ln>
        </p:spPr>
      </p:pic>
      <p:pic>
        <p:nvPicPr>
          <p:cNvPr id="187" name="GoodSalt-pppas0123.jpg" descr="GoodSalt-pppas0123.jpg"/>
          <p:cNvPicPr>
            <a:picLocks noChangeAspect="1"/>
          </p:cNvPicPr>
          <p:nvPr/>
        </p:nvPicPr>
        <p:blipFill>
          <a:blip r:embed="rId3">
            <a:extLst/>
          </a:blip>
          <a:srcRect l="0" t="11873" r="0" b="730"/>
          <a:stretch>
            <a:fillRect/>
          </a:stretch>
        </p:blipFill>
        <p:spPr>
          <a:xfrm>
            <a:off x="13730098" y="4250266"/>
            <a:ext cx="6377401" cy="7620001"/>
          </a:xfrm>
          <a:prstGeom prst="rect">
            <a:avLst/>
          </a:prstGeom>
          <a:ln w="12700">
            <a:miter lim="400000"/>
          </a:ln>
        </p:spPr>
      </p:pic>
      <p:sp>
        <p:nvSpPr>
          <p:cNvPr id="188" name="Both were heads of the human race—one natural, another spiritual"/>
          <p:cNvSpPr txBox="1"/>
          <p:nvPr>
            <p:ph type="body" sz="quarter" idx="4294967295"/>
          </p:nvPr>
        </p:nvSpPr>
        <p:spPr>
          <a:xfrm>
            <a:off x="1333499" y="372533"/>
            <a:ext cx="21717001" cy="2405394"/>
          </a:xfrm>
          <a:prstGeom prst="rect">
            <a:avLst/>
          </a:prstGeom>
        </p:spPr>
        <p:txBody>
          <a:bodyPr anchor="t"/>
          <a:lstStyle/>
          <a:p>
            <a:pPr marL="914400" indent="-914400">
              <a:buClr>
                <a:schemeClr val="accent4">
                  <a:satOff val="21150"/>
                  <a:lumOff val="-15995"/>
                </a:schemeClr>
              </a:buClr>
              <a:buSzPct val="100000"/>
              <a:buAutoNum type="alphaUcPeriod" startAt="4"/>
              <a:defRPr sz="6400">
                <a:latin typeface="Avenir Next Demi Bold"/>
                <a:ea typeface="Avenir Next Demi Bold"/>
                <a:cs typeface="Avenir Next Demi Bold"/>
                <a:sym typeface="Avenir Next Demi Bold"/>
              </a:defRPr>
            </a:pPr>
            <a:r>
              <a:t> Both were </a:t>
            </a:r>
            <a:r>
              <a:rPr b="1" i="1">
                <a:solidFill>
                  <a:srgbClr val="FFFB00"/>
                </a:solidFill>
                <a:latin typeface="Palatino"/>
                <a:ea typeface="Palatino"/>
                <a:cs typeface="Palatino"/>
                <a:sym typeface="Palatino"/>
              </a:rPr>
              <a:t>heads of the human race</a:t>
            </a:r>
            <a:r>
              <a:rPr sz="6300"/>
              <a:t>—one </a:t>
            </a:r>
            <a:r>
              <a:rPr b="1" i="1" sz="6300">
                <a:solidFill>
                  <a:srgbClr val="FFFB00"/>
                </a:solidFill>
                <a:latin typeface="Palatino"/>
                <a:ea typeface="Palatino"/>
                <a:cs typeface="Palatino"/>
                <a:sym typeface="Palatino"/>
              </a:rPr>
              <a:t>natural</a:t>
            </a:r>
            <a:r>
              <a:rPr sz="6300"/>
              <a:t>, another </a:t>
            </a:r>
            <a:r>
              <a:rPr b="1" i="1" sz="6300">
                <a:solidFill>
                  <a:srgbClr val="FFFB00"/>
                </a:solidFill>
                <a:latin typeface="Palatino"/>
                <a:ea typeface="Palatino"/>
                <a:cs typeface="Palatino"/>
                <a:sym typeface="Palatino"/>
              </a:rPr>
              <a:t>spiritual</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85"/>
                                        </p:tgtEl>
                                        <p:attrNameLst>
                                          <p:attrName>style.visibility</p:attrName>
                                        </p:attrNameLst>
                                      </p:cBhvr>
                                      <p:to>
                                        <p:strVal val="visible"/>
                                      </p:to>
                                    </p:set>
                                    <p:animEffect filter="fade" transition="in">
                                      <p:cBhvr>
                                        <p:cTn id="7" dur="1000"/>
                                        <p:tgtEl>
                                          <p:spTgt spid="185"/>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186"/>
                                        </p:tgtEl>
                                        <p:attrNameLst>
                                          <p:attrName>style.visibility</p:attrName>
                                        </p:attrNameLst>
                                      </p:cBhvr>
                                      <p:to>
                                        <p:strVal val="visible"/>
                                      </p:to>
                                    </p:set>
                                    <p:animEffect filter="fade" transition="in">
                                      <p:cBhvr>
                                        <p:cTn id="11" dur="1000"/>
                                        <p:tgtEl>
                                          <p:spTgt spid="186"/>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ID="10" grpId="3" fill="hold">
                                  <p:stCondLst>
                                    <p:cond delay="0"/>
                                  </p:stCondLst>
                                  <p:iterate type="el" backwards="0">
                                    <p:tmAbs val="0"/>
                                  </p:iterate>
                                  <p:childTnLst>
                                    <p:set>
                                      <p:cBhvr>
                                        <p:cTn id="15" fill="hold"/>
                                        <p:tgtEl>
                                          <p:spTgt spid="187"/>
                                        </p:tgtEl>
                                        <p:attrNameLst>
                                          <p:attrName>style.visibility</p:attrName>
                                        </p:attrNameLst>
                                      </p:cBhvr>
                                      <p:to>
                                        <p:strVal val="visible"/>
                                      </p:to>
                                    </p:set>
                                    <p:animEffect filter="fade" transition="in">
                                      <p:cBhvr>
                                        <p:cTn id="16" dur="1000"/>
                                        <p:tgtEl>
                                          <p:spTgt spid="187"/>
                                        </p:tgtEl>
                                      </p:cBhvr>
                                    </p:animEffect>
                                  </p:childTnLst>
                                </p:cTn>
                              </p:par>
                            </p:childTnLst>
                          </p:cTn>
                        </p:par>
                        <p:par>
                          <p:cTn id="17" fill="hold">
                            <p:stCondLst>
                              <p:cond delay="1000"/>
                            </p:stCondLst>
                            <p:childTnLst>
                              <p:par>
                                <p:cTn id="18" presetClass="entr" nodeType="afterEffect" presetID="10" grpId="4" fill="hold">
                                  <p:stCondLst>
                                    <p:cond delay="0"/>
                                  </p:stCondLst>
                                  <p:iterate type="el" backwards="0">
                                    <p:tmAbs val="0"/>
                                  </p:iterate>
                                  <p:childTnLst>
                                    <p:set>
                                      <p:cBhvr>
                                        <p:cTn id="19" fill="hold"/>
                                        <p:tgtEl>
                                          <p:spTgt spid="184"/>
                                        </p:tgtEl>
                                        <p:attrNameLst>
                                          <p:attrName>style.visibility</p:attrName>
                                        </p:attrNameLst>
                                      </p:cBhvr>
                                      <p:to>
                                        <p:strVal val="visible"/>
                                      </p:to>
                                    </p:set>
                                    <p:animEffect filter="fade" transition="in">
                                      <p:cBhvr>
                                        <p:cTn id="20" dur="10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4" grpId="4"/>
      <p:bldP build="whole" bldLvl="1" animBg="1" rev="0" advAuto="0" spid="187" grpId="3"/>
      <p:bldP build="whole" bldLvl="1" animBg="1" rev="0" advAuto="0" spid="185" grpId="1"/>
      <p:bldP build="whole" bldLvl="1" animBg="1" rev="0" advAuto="0" spid="186" grpId="2"/>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191" name="Both were representative men—their acts affected ALL people."/>
          <p:cNvSpPr txBox="1"/>
          <p:nvPr>
            <p:ph type="body" sz="quarter" idx="4294967295"/>
          </p:nvPr>
        </p:nvSpPr>
        <p:spPr>
          <a:xfrm>
            <a:off x="1333500" y="406400"/>
            <a:ext cx="21717000" cy="2405394"/>
          </a:xfrm>
          <a:prstGeom prst="rect">
            <a:avLst/>
          </a:prstGeom>
        </p:spPr>
        <p:txBody>
          <a:bodyPr anchor="t"/>
          <a:lstStyle/>
          <a:p>
            <a:pPr marL="914400" indent="-914400">
              <a:buClr>
                <a:schemeClr val="accent4">
                  <a:satOff val="21150"/>
                  <a:lumOff val="-15995"/>
                </a:schemeClr>
              </a:buClr>
              <a:buSzPct val="100000"/>
              <a:buAutoNum type="alphaUcPeriod" startAt="5"/>
              <a:defRPr sz="6400">
                <a:latin typeface="Avenir Next Demi Bold"/>
                <a:ea typeface="Avenir Next Demi Bold"/>
                <a:cs typeface="Avenir Next Demi Bold"/>
                <a:sym typeface="Avenir Next Demi Bold"/>
              </a:defRPr>
            </a:pPr>
            <a:r>
              <a:t> Both were </a:t>
            </a:r>
            <a:r>
              <a:rPr b="1" i="1">
                <a:solidFill>
                  <a:srgbClr val="FFFB00"/>
                </a:solidFill>
                <a:latin typeface="Palatino"/>
                <a:ea typeface="Palatino"/>
                <a:cs typeface="Palatino"/>
                <a:sym typeface="Palatino"/>
              </a:rPr>
              <a:t>representative </a:t>
            </a:r>
            <a:r>
              <a:rPr sz="6300"/>
              <a:t>men—their acts </a:t>
            </a:r>
            <a:r>
              <a:rPr b="1" i="1" sz="6300">
                <a:solidFill>
                  <a:srgbClr val="FFFB00"/>
                </a:solidFill>
                <a:latin typeface="Palatino"/>
                <a:ea typeface="Palatino"/>
                <a:cs typeface="Palatino"/>
                <a:sym typeface="Palatino"/>
              </a:rPr>
              <a:t>affected </a:t>
            </a:r>
            <a:r>
              <a:rPr b="1" sz="6300">
                <a:solidFill>
                  <a:srgbClr val="FFFB00"/>
                </a:solidFill>
                <a:latin typeface="Palatino"/>
                <a:ea typeface="Palatino"/>
                <a:cs typeface="Palatino"/>
                <a:sym typeface="Palatino"/>
              </a:rPr>
              <a:t>ALL</a:t>
            </a:r>
            <a:r>
              <a:rPr sz="6300"/>
              <a:t> people.</a:t>
            </a:r>
          </a:p>
        </p:txBody>
      </p:sp>
      <p:pic>
        <p:nvPicPr>
          <p:cNvPr id="192" name="E022.jpeg" descr="E022.jpeg"/>
          <p:cNvPicPr>
            <a:picLocks noChangeAspect="1"/>
          </p:cNvPicPr>
          <p:nvPr/>
        </p:nvPicPr>
        <p:blipFill>
          <a:blip r:embed="rId2">
            <a:extLst/>
          </a:blip>
          <a:srcRect l="11577" t="0" r="11577" b="0"/>
          <a:stretch>
            <a:fillRect/>
          </a:stretch>
        </p:blipFill>
        <p:spPr>
          <a:xfrm>
            <a:off x="13169900" y="3149600"/>
            <a:ext cx="9525000" cy="9296400"/>
          </a:xfrm>
          <a:prstGeom prst="rect">
            <a:avLst/>
          </a:prstGeom>
          <a:ln w="12700">
            <a:miter lim="400000"/>
          </a:ln>
        </p:spPr>
      </p:pic>
      <p:sp>
        <p:nvSpPr>
          <p:cNvPr id="193" name="Romans 5:18 NLT “Adam’s one sin brings condemnation for everyone,"/>
          <p:cNvSpPr txBox="1"/>
          <p:nvPr/>
        </p:nvSpPr>
        <p:spPr>
          <a:xfrm>
            <a:off x="1689100" y="3149600"/>
            <a:ext cx="102235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Romans 5:18 NLT</a:t>
            </a:r>
            <a:r>
              <a:t> “Adam’s one sin brings condemnation for everyone,</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196" name="Both were representative men—their acts affected ALL people."/>
          <p:cNvSpPr txBox="1"/>
          <p:nvPr>
            <p:ph type="body" sz="quarter" idx="4294967295"/>
          </p:nvPr>
        </p:nvSpPr>
        <p:spPr>
          <a:xfrm>
            <a:off x="1333500" y="406400"/>
            <a:ext cx="21717000" cy="2405394"/>
          </a:xfrm>
          <a:prstGeom prst="rect">
            <a:avLst/>
          </a:prstGeom>
        </p:spPr>
        <p:txBody>
          <a:bodyPr anchor="t"/>
          <a:lstStyle/>
          <a:p>
            <a:pPr marL="914400" indent="-914400">
              <a:buClr>
                <a:schemeClr val="accent4">
                  <a:satOff val="21150"/>
                  <a:lumOff val="-15995"/>
                </a:schemeClr>
              </a:buClr>
              <a:buSzPct val="100000"/>
              <a:buAutoNum type="alphaUcPeriod" startAt="5"/>
              <a:defRPr sz="6400">
                <a:latin typeface="Avenir Next Demi Bold"/>
                <a:ea typeface="Avenir Next Demi Bold"/>
                <a:cs typeface="Avenir Next Demi Bold"/>
                <a:sym typeface="Avenir Next Demi Bold"/>
              </a:defRPr>
            </a:pPr>
            <a:r>
              <a:t> Both were </a:t>
            </a:r>
            <a:r>
              <a:rPr b="1" i="1">
                <a:solidFill>
                  <a:srgbClr val="FFFB00"/>
                </a:solidFill>
                <a:latin typeface="Palatino"/>
                <a:ea typeface="Palatino"/>
                <a:cs typeface="Palatino"/>
                <a:sym typeface="Palatino"/>
              </a:rPr>
              <a:t>representative </a:t>
            </a:r>
            <a:r>
              <a:rPr sz="6300"/>
              <a:t>men—their acts </a:t>
            </a:r>
            <a:r>
              <a:rPr b="1" i="1" sz="6300">
                <a:solidFill>
                  <a:srgbClr val="FFFB00"/>
                </a:solidFill>
                <a:latin typeface="Palatino"/>
                <a:ea typeface="Palatino"/>
                <a:cs typeface="Palatino"/>
                <a:sym typeface="Palatino"/>
              </a:rPr>
              <a:t>affected </a:t>
            </a:r>
            <a:r>
              <a:rPr b="1" sz="6300">
                <a:solidFill>
                  <a:srgbClr val="FFFB00"/>
                </a:solidFill>
                <a:latin typeface="Palatino"/>
                <a:ea typeface="Palatino"/>
                <a:cs typeface="Palatino"/>
                <a:sym typeface="Palatino"/>
              </a:rPr>
              <a:t>ALL</a:t>
            </a:r>
            <a:r>
              <a:rPr sz="6300"/>
              <a:t> people.</a:t>
            </a:r>
          </a:p>
        </p:txBody>
      </p:sp>
      <p:pic>
        <p:nvPicPr>
          <p:cNvPr id="197" name="H079.jpeg" descr="H079.jpeg"/>
          <p:cNvPicPr>
            <a:picLocks noChangeAspect="1"/>
          </p:cNvPicPr>
          <p:nvPr/>
        </p:nvPicPr>
        <p:blipFill>
          <a:blip r:embed="rId2">
            <a:extLst/>
          </a:blip>
          <a:srcRect l="11577" t="0" r="11577" b="0"/>
          <a:stretch>
            <a:fillRect/>
          </a:stretch>
        </p:blipFill>
        <p:spPr>
          <a:xfrm>
            <a:off x="13169900" y="3149600"/>
            <a:ext cx="9525000" cy="9296400"/>
          </a:xfrm>
          <a:prstGeom prst="rect">
            <a:avLst/>
          </a:prstGeom>
          <a:ln w="12700">
            <a:miter lim="400000"/>
          </a:ln>
        </p:spPr>
      </p:pic>
      <p:sp>
        <p:nvSpPr>
          <p:cNvPr id="198" name="Romans 5:18 NLT “Adam’s one sin brings condemnation for everyone,"/>
          <p:cNvSpPr txBox="1"/>
          <p:nvPr/>
        </p:nvSpPr>
        <p:spPr>
          <a:xfrm>
            <a:off x="1689100" y="3149600"/>
            <a:ext cx="102235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Romans 5:18 NLT</a:t>
            </a:r>
            <a:r>
              <a:t> “Adam’s one sin brings condemnation for everyone,</a:t>
            </a:r>
          </a:p>
        </p:txBody>
      </p:sp>
      <p:sp>
        <p:nvSpPr>
          <p:cNvPr id="199" name="but Christ’s one act of righteousness brings a right relationship with God and new life for everyone.”"/>
          <p:cNvSpPr txBox="1"/>
          <p:nvPr/>
        </p:nvSpPr>
        <p:spPr>
          <a:xfrm>
            <a:off x="1689100" y="5367866"/>
            <a:ext cx="10223500" cy="9296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                                  </a:t>
            </a:r>
            <a:r>
              <a:t>but Christ’s one act of righteousness brings a right relationship with God and new life for everyone.”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97"/>
                                        </p:tgtEl>
                                        <p:attrNameLst>
                                          <p:attrName>style.visibility</p:attrName>
                                        </p:attrNameLst>
                                      </p:cBhvr>
                                      <p:to>
                                        <p:strVal val="visible"/>
                                      </p:to>
                                    </p:set>
                                    <p:animEffect filter="fade" transition="in">
                                      <p:cBhvr>
                                        <p:cTn id="7" dur="1000"/>
                                        <p:tgtEl>
                                          <p:spTgt spid="197"/>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199"/>
                                        </p:tgtEl>
                                        <p:attrNameLst>
                                          <p:attrName>style.visibility</p:attrName>
                                        </p:attrNameLst>
                                      </p:cBhvr>
                                      <p:to>
                                        <p:strVal val="visible"/>
                                      </p:to>
                                    </p:set>
                                    <p:animEffect filter="fade" transition="in">
                                      <p:cBhvr>
                                        <p:cTn id="11" dur="10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9" grpId="2"/>
      <p:bldP build="whole" bldLvl="1" animBg="1" rev="0" advAuto="0" spid="197"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202" name="The Garden of Eden and the Garden of Gethsemane"/>
          <p:cNvSpPr txBox="1"/>
          <p:nvPr/>
        </p:nvSpPr>
        <p:spPr>
          <a:xfrm>
            <a:off x="1333500" y="2209800"/>
            <a:ext cx="21717000" cy="301307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spcBef>
                <a:spcPts val="5900"/>
              </a:spcBef>
              <a:defRPr sz="6400">
                <a:latin typeface="Avenir Next Demi Bold"/>
                <a:ea typeface="Avenir Next Demi Bold"/>
                <a:cs typeface="Avenir Next Demi Bold"/>
                <a:sym typeface="Avenir Next Demi Bold"/>
              </a:defRPr>
            </a:pPr>
            <a:r>
              <a:t>The </a:t>
            </a:r>
            <a:r>
              <a:rPr b="1" i="1">
                <a:solidFill>
                  <a:srgbClr val="FFFB00"/>
                </a:solidFill>
                <a:latin typeface="Palatino"/>
                <a:ea typeface="Palatino"/>
                <a:cs typeface="Palatino"/>
                <a:sym typeface="Palatino"/>
              </a:rPr>
              <a:t>Garden of Eden</a:t>
            </a:r>
            <a:r>
              <a:t> and the </a:t>
            </a:r>
            <a:r>
              <a:rPr b="1" i="1">
                <a:solidFill>
                  <a:srgbClr val="FFFB00"/>
                </a:solidFill>
                <a:latin typeface="Palatino"/>
                <a:ea typeface="Palatino"/>
                <a:cs typeface="Palatino"/>
                <a:sym typeface="Palatino"/>
              </a:rPr>
              <a:t>Garden of Gethsemane</a:t>
            </a:r>
          </a:p>
        </p:txBody>
      </p:sp>
      <p:sp>
        <p:nvSpPr>
          <p:cNvPr id="203" name="Both were tested in a Garden."/>
          <p:cNvSpPr txBox="1"/>
          <p:nvPr>
            <p:ph type="body" sz="quarter" idx="4294967295"/>
          </p:nvPr>
        </p:nvSpPr>
        <p:spPr>
          <a:xfrm>
            <a:off x="1333500" y="406400"/>
            <a:ext cx="21717000" cy="1917767"/>
          </a:xfrm>
          <a:prstGeom prst="rect">
            <a:avLst/>
          </a:prstGeom>
        </p:spPr>
        <p:txBody>
          <a:bodyPr anchor="t"/>
          <a:lstStyle/>
          <a:p>
            <a:pPr marL="914400" indent="-914400">
              <a:buClr>
                <a:schemeClr val="accent4">
                  <a:satOff val="21150"/>
                  <a:lumOff val="-15995"/>
                </a:schemeClr>
              </a:buClr>
              <a:buSzPct val="100000"/>
              <a:buAutoNum type="alphaUcPeriod" startAt="6"/>
              <a:defRPr sz="6400">
                <a:latin typeface="Avenir Next Demi Bold"/>
                <a:ea typeface="Avenir Next Demi Bold"/>
                <a:cs typeface="Avenir Next Demi Bold"/>
                <a:sym typeface="Avenir Next Demi Bold"/>
              </a:defRPr>
            </a:pPr>
            <a:r>
              <a:t> Both were </a:t>
            </a:r>
            <a:r>
              <a:rPr b="1" i="1">
                <a:solidFill>
                  <a:srgbClr val="FFFB00"/>
                </a:solidFill>
                <a:latin typeface="Palatino"/>
                <a:ea typeface="Palatino"/>
                <a:cs typeface="Palatino"/>
                <a:sym typeface="Palatino"/>
              </a:rPr>
              <a:t>tested</a:t>
            </a:r>
            <a:r>
              <a:t> in a </a:t>
            </a:r>
            <a:r>
              <a:rPr b="1" i="1">
                <a:solidFill>
                  <a:srgbClr val="FFFB00"/>
                </a:solidFill>
                <a:latin typeface="Palatino"/>
                <a:ea typeface="Palatino"/>
                <a:cs typeface="Palatino"/>
                <a:sym typeface="Palatino"/>
              </a:rPr>
              <a:t>Garden</a:t>
            </a:r>
            <a:r>
              <a:t>.</a:t>
            </a:r>
          </a:p>
        </p:txBody>
      </p:sp>
      <p:pic>
        <p:nvPicPr>
          <p:cNvPr id="204" name="gethsemane" descr="gethsemane"/>
          <p:cNvPicPr>
            <a:picLocks noChangeAspect="1"/>
          </p:cNvPicPr>
          <p:nvPr/>
        </p:nvPicPr>
        <p:blipFill>
          <a:blip r:embed="rId2">
            <a:extLst/>
          </a:blip>
          <a:stretch>
            <a:fillRect/>
          </a:stretch>
        </p:blipFill>
        <p:spPr>
          <a:xfrm>
            <a:off x="14566900" y="4470400"/>
            <a:ext cx="5715000" cy="7620000"/>
          </a:xfrm>
          <a:prstGeom prst="rect">
            <a:avLst/>
          </a:prstGeom>
          <a:ln w="12700">
            <a:miter lim="400000"/>
          </a:ln>
        </p:spPr>
      </p:pic>
      <p:pic>
        <p:nvPicPr>
          <p:cNvPr id="205" name="GoodSalt-rhpas0902.jpg" descr="GoodSalt-rhpas0902.jpg"/>
          <p:cNvPicPr>
            <a:picLocks noChangeAspect="1"/>
          </p:cNvPicPr>
          <p:nvPr/>
        </p:nvPicPr>
        <p:blipFill>
          <a:blip r:embed="rId3">
            <a:extLst/>
          </a:blip>
          <a:stretch>
            <a:fillRect/>
          </a:stretch>
        </p:blipFill>
        <p:spPr>
          <a:xfrm>
            <a:off x="4602096" y="4470400"/>
            <a:ext cx="5395020" cy="762000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208" name="Both their tests had to do with a tree."/>
          <p:cNvSpPr txBox="1"/>
          <p:nvPr>
            <p:ph type="body" sz="quarter" idx="4294967295"/>
          </p:nvPr>
        </p:nvSpPr>
        <p:spPr>
          <a:xfrm>
            <a:off x="1333500" y="406400"/>
            <a:ext cx="21717000" cy="1422996"/>
          </a:xfrm>
          <a:prstGeom prst="rect">
            <a:avLst/>
          </a:prstGeom>
        </p:spPr>
        <p:txBody>
          <a:bodyPr anchor="t"/>
          <a:lstStyle/>
          <a:p>
            <a:pPr marL="914400" indent="-914400">
              <a:buClr>
                <a:schemeClr val="accent4">
                  <a:satOff val="21150"/>
                  <a:lumOff val="-15995"/>
                </a:schemeClr>
              </a:buClr>
              <a:buSzPct val="100000"/>
              <a:buAutoNum type="alphaUcPeriod" startAt="7"/>
              <a:defRPr sz="6400">
                <a:latin typeface="Avenir Next Demi Bold"/>
                <a:ea typeface="Avenir Next Demi Bold"/>
                <a:cs typeface="Avenir Next Demi Bold"/>
                <a:sym typeface="Avenir Next Demi Bold"/>
              </a:defRPr>
            </a:pPr>
            <a:r>
              <a:t> Both their </a:t>
            </a:r>
            <a:r>
              <a:rPr b="1" i="1">
                <a:solidFill>
                  <a:srgbClr val="FFFB00"/>
                </a:solidFill>
                <a:latin typeface="Palatino"/>
                <a:ea typeface="Palatino"/>
                <a:cs typeface="Palatino"/>
                <a:sym typeface="Palatino"/>
              </a:rPr>
              <a:t>tests</a:t>
            </a:r>
            <a:r>
              <a:t> had to do with a </a:t>
            </a:r>
            <a:r>
              <a:rPr b="1" i="1">
                <a:solidFill>
                  <a:srgbClr val="FFFB00"/>
                </a:solidFill>
                <a:latin typeface="Palatino"/>
                <a:ea typeface="Palatino"/>
                <a:cs typeface="Palatino"/>
                <a:sym typeface="Palatino"/>
              </a:rPr>
              <a:t>tree.</a:t>
            </a:r>
          </a:p>
        </p:txBody>
      </p:sp>
      <p:sp>
        <p:nvSpPr>
          <p:cNvPr id="209" name="“The tree of knowledge of good and evil” Genesis 2:17"/>
          <p:cNvSpPr txBox="1"/>
          <p:nvPr/>
        </p:nvSpPr>
        <p:spPr>
          <a:xfrm>
            <a:off x="1333500" y="10598017"/>
            <a:ext cx="21328128" cy="27623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t>“The tree of knowledge of good and evil” </a:t>
            </a:r>
            <a:r>
              <a:rPr sz="4800">
                <a:latin typeface="Palatino"/>
                <a:ea typeface="Palatino"/>
                <a:cs typeface="Palatino"/>
                <a:sym typeface="Palatino"/>
              </a:rPr>
              <a:t>Genesis 2:17</a:t>
            </a:r>
          </a:p>
        </p:txBody>
      </p:sp>
      <p:sp>
        <p:nvSpPr>
          <p:cNvPr id="210" name="One was NOT to EAT of a TREE"/>
          <p:cNvSpPr txBox="1"/>
          <p:nvPr/>
        </p:nvSpPr>
        <p:spPr>
          <a:xfrm>
            <a:off x="3203641" y="2734733"/>
            <a:ext cx="19846859" cy="301307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spcBef>
                <a:spcPts val="5900"/>
              </a:spcBef>
              <a:defRPr sz="6400">
                <a:latin typeface="Avenir Next Demi Bold"/>
                <a:ea typeface="Avenir Next Demi Bold"/>
                <a:cs typeface="Avenir Next Demi Bold"/>
                <a:sym typeface="Avenir Next Demi Bold"/>
              </a:defRPr>
            </a:lvl1pPr>
          </a:lstStyle>
          <a:p>
            <a:pPr/>
            <a:r>
              <a:t>One was NOT to EAT of a TREE</a:t>
            </a:r>
          </a:p>
        </p:txBody>
      </p:sp>
      <p:pic>
        <p:nvPicPr>
          <p:cNvPr id="211" name="E022" descr="E022"/>
          <p:cNvPicPr>
            <a:picLocks noChangeAspect="0"/>
          </p:cNvPicPr>
          <p:nvPr/>
        </p:nvPicPr>
        <p:blipFill>
          <a:blip r:embed="rId2">
            <a:extLst/>
          </a:blip>
          <a:stretch>
            <a:fillRect/>
          </a:stretch>
        </p:blipFill>
        <p:spPr>
          <a:xfrm>
            <a:off x="5823861" y="4224866"/>
            <a:ext cx="12736278" cy="7620001"/>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214" name="Both their tests had to do with a tree."/>
          <p:cNvSpPr txBox="1"/>
          <p:nvPr>
            <p:ph type="body" sz="quarter" idx="4294967295"/>
          </p:nvPr>
        </p:nvSpPr>
        <p:spPr>
          <a:xfrm>
            <a:off x="1333500" y="406400"/>
            <a:ext cx="21717000" cy="1422996"/>
          </a:xfrm>
          <a:prstGeom prst="rect">
            <a:avLst/>
          </a:prstGeom>
        </p:spPr>
        <p:txBody>
          <a:bodyPr anchor="t"/>
          <a:lstStyle/>
          <a:p>
            <a:pPr marL="914400" indent="-914400">
              <a:buClr>
                <a:schemeClr val="accent4">
                  <a:satOff val="21150"/>
                  <a:lumOff val="-15995"/>
                </a:schemeClr>
              </a:buClr>
              <a:buSzPct val="100000"/>
              <a:buAutoNum type="alphaUcPeriod" startAt="7"/>
              <a:defRPr sz="6400">
                <a:latin typeface="Avenir Next Demi Bold"/>
                <a:ea typeface="Avenir Next Demi Bold"/>
                <a:cs typeface="Avenir Next Demi Bold"/>
                <a:sym typeface="Avenir Next Demi Bold"/>
              </a:defRPr>
            </a:pPr>
            <a:r>
              <a:t> Both their </a:t>
            </a:r>
            <a:r>
              <a:rPr b="1" i="1">
                <a:solidFill>
                  <a:srgbClr val="FFFB00"/>
                </a:solidFill>
                <a:latin typeface="Palatino"/>
                <a:ea typeface="Palatino"/>
                <a:cs typeface="Palatino"/>
                <a:sym typeface="Palatino"/>
              </a:rPr>
              <a:t>tests</a:t>
            </a:r>
            <a:r>
              <a:t> had to do with a </a:t>
            </a:r>
            <a:r>
              <a:rPr b="1" i="1">
                <a:solidFill>
                  <a:srgbClr val="FFFB00"/>
                </a:solidFill>
                <a:latin typeface="Palatino"/>
                <a:ea typeface="Palatino"/>
                <a:cs typeface="Palatino"/>
                <a:sym typeface="Palatino"/>
              </a:rPr>
              <a:t>tree.</a:t>
            </a:r>
          </a:p>
        </p:txBody>
      </p:sp>
      <p:sp>
        <p:nvSpPr>
          <p:cNvPr id="215" name="“… Jesus whom you murdered by hanging on a tree.” Acts 5:30 NKJV"/>
          <p:cNvSpPr txBox="1"/>
          <p:nvPr/>
        </p:nvSpPr>
        <p:spPr>
          <a:xfrm>
            <a:off x="1333500" y="10598017"/>
            <a:ext cx="21328128" cy="27623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t>“… Jesus whom you murdered by hanging on a tree.” </a:t>
            </a:r>
            <a:r>
              <a:rPr sz="4800">
                <a:latin typeface="Palatino"/>
                <a:ea typeface="Palatino"/>
                <a:cs typeface="Palatino"/>
                <a:sym typeface="Palatino"/>
              </a:rPr>
              <a:t>Acts 5:30 NKJV</a:t>
            </a:r>
          </a:p>
        </p:txBody>
      </p:sp>
      <p:sp>
        <p:nvSpPr>
          <p:cNvPr id="216" name="The other had to die on a tree."/>
          <p:cNvSpPr txBox="1"/>
          <p:nvPr/>
        </p:nvSpPr>
        <p:spPr>
          <a:xfrm>
            <a:off x="3203641" y="2734733"/>
            <a:ext cx="19846859" cy="301307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spcBef>
                <a:spcPts val="5900"/>
              </a:spcBef>
              <a:defRPr sz="6400">
                <a:latin typeface="Avenir Next Demi Bold"/>
                <a:ea typeface="Avenir Next Demi Bold"/>
                <a:cs typeface="Avenir Next Demi Bold"/>
                <a:sym typeface="Avenir Next Demi Bold"/>
              </a:defRPr>
            </a:lvl1pPr>
          </a:lstStyle>
          <a:p>
            <a:pPr/>
            <a:r>
              <a:t>The other had to die on a tree.</a:t>
            </a:r>
          </a:p>
        </p:txBody>
      </p:sp>
      <p:pic>
        <p:nvPicPr>
          <p:cNvPr id="217" name="Jesus_cross_crucifixion" descr="Jesus_cross_crucifixion"/>
          <p:cNvPicPr>
            <a:picLocks noChangeAspect="1"/>
          </p:cNvPicPr>
          <p:nvPr/>
        </p:nvPicPr>
        <p:blipFill>
          <a:blip r:embed="rId2">
            <a:extLst/>
          </a:blip>
          <a:stretch>
            <a:fillRect/>
          </a:stretch>
        </p:blipFill>
        <p:spPr>
          <a:xfrm>
            <a:off x="6144542" y="4157133"/>
            <a:ext cx="11706044" cy="689193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16"/>
                                        </p:tgtEl>
                                        <p:attrNameLst>
                                          <p:attrName>style.visibility</p:attrName>
                                        </p:attrNameLst>
                                      </p:cBhvr>
                                      <p:to>
                                        <p:strVal val="visible"/>
                                      </p:to>
                                    </p:set>
                                    <p:animEffect filter="fade" transition="in">
                                      <p:cBhvr>
                                        <p:cTn id="7" dur="1000"/>
                                        <p:tgtEl>
                                          <p:spTgt spid="216"/>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217"/>
                                        </p:tgtEl>
                                        <p:attrNameLst>
                                          <p:attrName>style.visibility</p:attrName>
                                        </p:attrNameLst>
                                      </p:cBhvr>
                                      <p:to>
                                        <p:strVal val="visible"/>
                                      </p:to>
                                    </p:set>
                                    <p:animEffect filter="fade" transition="in">
                                      <p:cBhvr>
                                        <p:cTn id="11" dur="1000"/>
                                        <p:tgtEl>
                                          <p:spTgt spid="217"/>
                                        </p:tgtEl>
                                      </p:cBhvr>
                                    </p:animEffect>
                                  </p:childTnLst>
                                </p:cTn>
                              </p:par>
                            </p:childTnLst>
                          </p:cTn>
                        </p:par>
                        <p:par>
                          <p:cTn id="12" fill="hold">
                            <p:stCondLst>
                              <p:cond delay="2000"/>
                            </p:stCondLst>
                            <p:childTnLst>
                              <p:par>
                                <p:cTn id="13" presetClass="entr" nodeType="afterEffect" presetID="10" grpId="3" fill="hold">
                                  <p:stCondLst>
                                    <p:cond delay="0"/>
                                  </p:stCondLst>
                                  <p:iterate type="el" backwards="0">
                                    <p:tmAbs val="0"/>
                                  </p:iterate>
                                  <p:childTnLst>
                                    <p:set>
                                      <p:cBhvr>
                                        <p:cTn id="14" fill="hold"/>
                                        <p:tgtEl>
                                          <p:spTgt spid="215"/>
                                        </p:tgtEl>
                                        <p:attrNameLst>
                                          <p:attrName>style.visibility</p:attrName>
                                        </p:attrNameLst>
                                      </p:cBhvr>
                                      <p:to>
                                        <p:strVal val="visible"/>
                                      </p:to>
                                    </p:set>
                                    <p:animEffect filter="fade" transition="in">
                                      <p:cBhvr>
                                        <p:cTn id="15" dur="10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6" grpId="1"/>
      <p:bldP build="whole" bldLvl="1" animBg="1" rev="0" advAuto="0" spid="217" grpId="2"/>
      <p:bldP build="whole" bldLvl="1" animBg="1" rev="0" advAuto="0" spid="215" grpId="3"/>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220" name="On the sixth day of the week the first Adam was created, and on the same sixth day of the week the last Adam died."/>
          <p:cNvSpPr txBox="1"/>
          <p:nvPr>
            <p:ph type="body" sz="half" idx="4294967295"/>
          </p:nvPr>
        </p:nvSpPr>
        <p:spPr>
          <a:xfrm>
            <a:off x="1333500" y="406400"/>
            <a:ext cx="21717000" cy="3600781"/>
          </a:xfrm>
          <a:prstGeom prst="rect">
            <a:avLst/>
          </a:prstGeom>
        </p:spPr>
        <p:txBody>
          <a:bodyPr anchor="t"/>
          <a:lstStyle/>
          <a:p>
            <a:pPr marL="914400" indent="-914400">
              <a:buClr>
                <a:schemeClr val="accent4">
                  <a:satOff val="21150"/>
                  <a:lumOff val="-15995"/>
                </a:schemeClr>
              </a:buClr>
              <a:buSzPct val="100000"/>
              <a:buAutoNum type="alphaUcPeriod" startAt="8"/>
              <a:defRPr sz="6400">
                <a:latin typeface="Avenir Next Demi Bold"/>
                <a:ea typeface="Avenir Next Demi Bold"/>
                <a:cs typeface="Avenir Next Demi Bold"/>
                <a:sym typeface="Avenir Next Demi Bold"/>
              </a:defRPr>
            </a:pPr>
            <a:r>
              <a:t> On the </a:t>
            </a:r>
            <a:r>
              <a:rPr b="1" i="1">
                <a:solidFill>
                  <a:srgbClr val="FFFB00"/>
                </a:solidFill>
                <a:latin typeface="Palatino"/>
                <a:ea typeface="Palatino"/>
                <a:cs typeface="Palatino"/>
                <a:sym typeface="Palatino"/>
              </a:rPr>
              <a:t>sixth day</a:t>
            </a:r>
            <a:r>
              <a:rPr b="1" i="1">
                <a:latin typeface="Palatino"/>
                <a:ea typeface="Palatino"/>
                <a:cs typeface="Palatino"/>
                <a:sym typeface="Palatino"/>
              </a:rPr>
              <a:t> </a:t>
            </a:r>
            <a:r>
              <a:rPr b="1" i="1">
                <a:solidFill>
                  <a:srgbClr val="8EFA00"/>
                </a:solidFill>
                <a:latin typeface="Palatino"/>
                <a:ea typeface="Palatino"/>
                <a:cs typeface="Palatino"/>
                <a:sym typeface="Palatino"/>
              </a:rPr>
              <a:t>of the week</a:t>
            </a:r>
            <a:r>
              <a:t> the first Adam was </a:t>
            </a:r>
            <a:r>
              <a:rPr b="1" i="1">
                <a:solidFill>
                  <a:srgbClr val="FFFB00"/>
                </a:solidFill>
                <a:latin typeface="Palatino"/>
                <a:ea typeface="Palatino"/>
                <a:cs typeface="Palatino"/>
                <a:sym typeface="Palatino"/>
              </a:rPr>
              <a:t>created</a:t>
            </a:r>
            <a:r>
              <a:t>, and on the same </a:t>
            </a:r>
            <a:r>
              <a:rPr b="1" i="1">
                <a:solidFill>
                  <a:srgbClr val="FFFB00"/>
                </a:solidFill>
                <a:latin typeface="Palatino"/>
                <a:ea typeface="Palatino"/>
                <a:cs typeface="Palatino"/>
                <a:sym typeface="Palatino"/>
              </a:rPr>
              <a:t>sixth day</a:t>
            </a:r>
            <a:r>
              <a:rPr b="1" i="1">
                <a:latin typeface="Palatino"/>
                <a:ea typeface="Palatino"/>
                <a:cs typeface="Palatino"/>
                <a:sym typeface="Palatino"/>
              </a:rPr>
              <a:t> </a:t>
            </a:r>
            <a:r>
              <a:rPr b="1" i="1">
                <a:solidFill>
                  <a:srgbClr val="8EFA00"/>
                </a:solidFill>
                <a:latin typeface="Palatino"/>
                <a:ea typeface="Palatino"/>
                <a:cs typeface="Palatino"/>
                <a:sym typeface="Palatino"/>
              </a:rPr>
              <a:t>of the week</a:t>
            </a:r>
            <a:r>
              <a:t> the last Adam </a:t>
            </a:r>
            <a:r>
              <a:rPr b="1" i="1">
                <a:solidFill>
                  <a:srgbClr val="FFFB00"/>
                </a:solidFill>
                <a:latin typeface="Palatino"/>
                <a:ea typeface="Palatino"/>
                <a:cs typeface="Palatino"/>
                <a:sym typeface="Palatino"/>
              </a:rPr>
              <a:t>died</a:t>
            </a:r>
            <a:r>
              <a:t>.</a:t>
            </a:r>
          </a:p>
        </p:txBody>
      </p:sp>
      <p:grpSp>
        <p:nvGrpSpPr>
          <p:cNvPr id="224" name="Group"/>
          <p:cNvGrpSpPr/>
          <p:nvPr/>
        </p:nvGrpSpPr>
        <p:grpSpPr>
          <a:xfrm>
            <a:off x="1313578" y="4673600"/>
            <a:ext cx="21756843" cy="7620000"/>
            <a:chOff x="0" y="0"/>
            <a:chExt cx="21756842" cy="7620000"/>
          </a:xfrm>
        </p:grpSpPr>
        <p:pic>
          <p:nvPicPr>
            <p:cNvPr id="221" name="Jesus_cross_crucifixion" descr="Jesus_cross_crucifixion"/>
            <p:cNvPicPr>
              <a:picLocks noChangeAspect="1"/>
            </p:cNvPicPr>
            <p:nvPr/>
          </p:nvPicPr>
          <p:blipFill>
            <a:blip r:embed="rId2">
              <a:extLst/>
            </a:blip>
            <a:stretch>
              <a:fillRect/>
            </a:stretch>
          </p:blipFill>
          <p:spPr>
            <a:xfrm>
              <a:off x="11895666" y="0"/>
              <a:ext cx="9861177" cy="7620000"/>
            </a:xfrm>
            <a:prstGeom prst="rect">
              <a:avLst/>
            </a:prstGeom>
            <a:ln w="12700" cap="flat">
              <a:noFill/>
              <a:miter lim="400000"/>
            </a:ln>
            <a:effectLst/>
          </p:spPr>
        </p:pic>
        <p:pic>
          <p:nvPicPr>
            <p:cNvPr id="222" name="GoodSalt-rhpas0552.jpg" descr="GoodSalt-rhpas0552.jpg"/>
            <p:cNvPicPr>
              <a:picLocks noChangeAspect="1"/>
            </p:cNvPicPr>
            <p:nvPr/>
          </p:nvPicPr>
          <p:blipFill>
            <a:blip r:embed="rId3">
              <a:extLst/>
            </a:blip>
            <a:srcRect l="2468" t="25428" r="25319" b="25428"/>
            <a:stretch>
              <a:fillRect/>
            </a:stretch>
          </p:blipFill>
          <p:spPr>
            <a:xfrm>
              <a:off x="0" y="0"/>
              <a:ext cx="7807377" cy="7620000"/>
            </a:xfrm>
            <a:prstGeom prst="rect">
              <a:avLst/>
            </a:prstGeom>
            <a:ln w="12700" cap="flat">
              <a:noFill/>
              <a:miter lim="400000"/>
            </a:ln>
            <a:effectLst/>
          </p:spPr>
        </p:pic>
        <p:pic>
          <p:nvPicPr>
            <p:cNvPr id="223" name="perpetual-magnetic-calendar-friday" descr="perpetual-magnetic-calendar-friday"/>
            <p:cNvPicPr>
              <a:picLocks noChangeAspect="1"/>
            </p:cNvPicPr>
            <p:nvPr/>
          </p:nvPicPr>
          <p:blipFill>
            <a:blip r:embed="rId4">
              <a:extLst/>
            </a:blip>
            <a:stretch>
              <a:fillRect/>
            </a:stretch>
          </p:blipFill>
          <p:spPr>
            <a:xfrm>
              <a:off x="7639939" y="1594839"/>
              <a:ext cx="4478704" cy="4430322"/>
            </a:xfrm>
            <a:prstGeom prst="rect">
              <a:avLst/>
            </a:prstGeom>
            <a:ln w="12700" cap="flat">
              <a:noFill/>
              <a:miter lim="400000"/>
            </a:ln>
            <a:effectLst/>
          </p:spPr>
        </p:pic>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4" name="1 Corinthians 15:45"/>
          <p:cNvSpPr txBox="1"/>
          <p:nvPr/>
        </p:nvSpPr>
        <p:spPr>
          <a:xfrm>
            <a:off x="3839633" y="355600"/>
            <a:ext cx="21005801"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defRPr sz="11200">
                <a:solidFill>
                  <a:srgbClr val="FFFB00"/>
                </a:solidFill>
                <a:latin typeface="Avenir Next Heavy"/>
                <a:ea typeface="Avenir Next Heavy"/>
                <a:cs typeface="Avenir Next Heavy"/>
                <a:sym typeface="Avenir Next Heavy"/>
              </a:defRPr>
            </a:lvl1pPr>
          </a:lstStyle>
          <a:p>
            <a:pPr/>
            <a:r>
              <a:t>1 Corinthians 15:45</a:t>
            </a:r>
          </a:p>
        </p:txBody>
      </p:sp>
      <p:sp>
        <p:nvSpPr>
          <p:cNvPr id="125" name="The Scriptures tell us, “The first man, Adam, became a living person.” But the last Adam—that is, Christ—is a life-giving Spirit."/>
          <p:cNvSpPr txBox="1"/>
          <p:nvPr>
            <p:ph type="body" sz="half" idx="1"/>
          </p:nvPr>
        </p:nvSpPr>
        <p:spPr>
          <a:xfrm>
            <a:off x="1689100" y="3149600"/>
            <a:ext cx="21005800" cy="4332817"/>
          </a:xfrm>
          <a:prstGeom prst="rect">
            <a:avLst/>
          </a:prstGeom>
        </p:spPr>
        <p:txBody>
          <a:bodyPr anchor="t"/>
          <a:lstStyle>
            <a:lvl1pPr marL="0" indent="0" defTabSz="457200">
              <a:spcBef>
                <a:spcPts val="0"/>
              </a:spcBef>
              <a:buSzTx/>
              <a:buNone/>
              <a:defRPr b="1" sz="6400">
                <a:solidFill>
                  <a:srgbClr val="FFFB00"/>
                </a:solidFill>
                <a:latin typeface="Avenir Next Regular"/>
                <a:ea typeface="Avenir Next Regular"/>
                <a:cs typeface="Avenir Next Regular"/>
                <a:sym typeface="Avenir Next Regular"/>
              </a:defRPr>
            </a:lvl1pPr>
          </a:lstStyle>
          <a:p>
            <a:pPr/>
            <a:r>
              <a:t>The Scriptures tell us, “The first man, Adam, became a living person.” But the last Adam—that is, Christ—is a life-giving Spirit.</a:t>
            </a:r>
          </a:p>
        </p:txBody>
      </p:sp>
      <p:sp>
        <p:nvSpPr>
          <p:cNvPr id="126" name="NLT"/>
          <p:cNvSpPr txBox="1"/>
          <p:nvPr/>
        </p:nvSpPr>
        <p:spPr>
          <a:xfrm>
            <a:off x="18935171" y="1051983"/>
            <a:ext cx="1635126" cy="1181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i="1" sz="6400">
                <a:solidFill>
                  <a:srgbClr val="FFFB00"/>
                </a:solidFill>
                <a:latin typeface="Palatino"/>
                <a:ea typeface="Palatino"/>
                <a:cs typeface="Palatino"/>
                <a:sym typeface="Palatino"/>
              </a:defRPr>
            </a:lvl1pPr>
          </a:lstStyle>
          <a:p>
            <a:pPr>
              <a:defRPr i="0" sz="11200">
                <a:latin typeface="Avenir Next Heavy"/>
                <a:ea typeface="Avenir Next Heavy"/>
                <a:cs typeface="Avenir Next Heavy"/>
                <a:sym typeface="Avenir Next Heavy"/>
              </a:defRPr>
            </a:pPr>
            <a:r>
              <a:rPr i="1" sz="6400">
                <a:latin typeface="Palatino"/>
                <a:ea typeface="Palatino"/>
                <a:cs typeface="Palatino"/>
                <a:sym typeface="Palatino"/>
              </a:rPr>
              <a:t>NLT</a:t>
            </a:r>
          </a:p>
        </p:txBody>
      </p:sp>
      <p:sp>
        <p:nvSpPr>
          <p:cNvPr id="127" name="There are only 2 Adams in Scripture –…"/>
          <p:cNvSpPr/>
          <p:nvPr/>
        </p:nvSpPr>
        <p:spPr>
          <a:xfrm>
            <a:off x="3138355" y="8398933"/>
            <a:ext cx="18107291" cy="29376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2" algn="l">
              <a:spcBef>
                <a:spcPts val="1000"/>
              </a:spcBef>
              <a:defRPr b="1" sz="6400">
                <a:latin typeface="Palatino"/>
                <a:ea typeface="Palatino"/>
                <a:cs typeface="Palatino"/>
                <a:sym typeface="Palatino"/>
              </a:defRPr>
            </a:pPr>
            <a:r>
              <a:t>There are </a:t>
            </a:r>
            <a:r>
              <a:rPr i="1">
                <a:solidFill>
                  <a:srgbClr val="FFFB00"/>
                </a:solidFill>
              </a:rPr>
              <a:t>only 2 Adams in Scripture</a:t>
            </a:r>
            <a:r>
              <a:t> –</a:t>
            </a:r>
          </a:p>
          <a:p>
            <a:pPr lvl="7" algn="l">
              <a:spcBef>
                <a:spcPts val="2000"/>
              </a:spcBef>
              <a:defRPr b="1" sz="6400">
                <a:latin typeface="Palatino"/>
                <a:ea typeface="Palatino"/>
                <a:cs typeface="Palatino"/>
                <a:sym typeface="Palatino"/>
              </a:defRPr>
            </a:pPr>
            <a:r>
              <a:t>“the first man Adam” and “the last Adam”.</a:t>
            </a:r>
          </a:p>
        </p:txBody>
      </p:sp>
      <p:sp>
        <p:nvSpPr>
          <p:cNvPr id="128" name="The first man, Adam"/>
          <p:cNvSpPr txBox="1"/>
          <p:nvPr/>
        </p:nvSpPr>
        <p:spPr>
          <a:xfrm>
            <a:off x="10721187" y="3147483"/>
            <a:ext cx="7970826"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1" sz="6400">
                <a:solidFill>
                  <a:schemeClr val="accent4">
                    <a:hueOff val="-149389"/>
                    <a:satOff val="26012"/>
                    <a:lumOff val="-24786"/>
                  </a:schemeClr>
                </a:solidFill>
                <a:latin typeface="Avenir Next Regular"/>
                <a:ea typeface="Avenir Next Regular"/>
                <a:cs typeface="Avenir Next Regular"/>
                <a:sym typeface="Avenir Next Regular"/>
              </a:defRPr>
            </a:lvl1pPr>
          </a:lstStyle>
          <a:p>
            <a:pPr/>
            <a:r>
              <a:t>The first man, Adam</a:t>
            </a:r>
          </a:p>
        </p:txBody>
      </p:sp>
      <p:sp>
        <p:nvSpPr>
          <p:cNvPr id="129" name="the last Adam"/>
          <p:cNvSpPr txBox="1"/>
          <p:nvPr/>
        </p:nvSpPr>
        <p:spPr>
          <a:xfrm>
            <a:off x="9880210" y="4248150"/>
            <a:ext cx="5521047"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1" sz="6400">
                <a:solidFill>
                  <a:srgbClr val="FF2600"/>
                </a:solidFill>
                <a:latin typeface="Avenir Next Regular"/>
                <a:ea typeface="Avenir Next Regular"/>
                <a:cs typeface="Avenir Next Regular"/>
                <a:sym typeface="Avenir Next Regular"/>
              </a:defRPr>
            </a:lvl1pPr>
          </a:lstStyle>
          <a:p>
            <a:pPr/>
            <a:r>
              <a:t>the last Adam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26"/>
                                        </p:tgtEl>
                                        <p:attrNameLst>
                                          <p:attrName>style.visibility</p:attrName>
                                        </p:attrNameLst>
                                      </p:cBhvr>
                                      <p:to>
                                        <p:strVal val="visible"/>
                                      </p:to>
                                    </p:set>
                                    <p:animEffect filter="fade" transition="in">
                                      <p:cBhvr>
                                        <p:cTn id="7" dur="1000"/>
                                        <p:tgtEl>
                                          <p:spTgt spid="126"/>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125"/>
                                        </p:tgtEl>
                                        <p:attrNameLst>
                                          <p:attrName>style.visibility</p:attrName>
                                        </p:attrNameLst>
                                      </p:cBhvr>
                                      <p:to>
                                        <p:strVal val="visible"/>
                                      </p:to>
                                    </p:set>
                                    <p:animEffect filter="fade" transition="in">
                                      <p:cBhvr>
                                        <p:cTn id="11" dur="1000"/>
                                        <p:tgtEl>
                                          <p:spTgt spid="125"/>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10" presetID="19" grpId="3" fill="hold">
                                  <p:stCondLst>
                                    <p:cond delay="0"/>
                                  </p:stCondLst>
                                  <p:iterate type="el" backwards="0">
                                    <p:tmAbs val="0"/>
                                  </p:iterate>
                                  <p:childTnLst>
                                    <p:set>
                                      <p:cBhvr>
                                        <p:cTn id="15" fill="hold"/>
                                        <p:tgtEl>
                                          <p:spTgt spid="128"/>
                                        </p:tgtEl>
                                        <p:attrNameLst>
                                          <p:attrName>style.visibility</p:attrName>
                                        </p:attrNameLst>
                                      </p:cBhvr>
                                      <p:to>
                                        <p:strVal val="visible"/>
                                      </p:to>
                                    </p:set>
                                    <p:anim calcmode="lin" valueType="num">
                                      <p:cBhvr>
                                        <p:cTn id="16" dur="1000" fill="hold"/>
                                        <p:tgtEl>
                                          <p:spTgt spid="128"/>
                                        </p:tgtEl>
                                        <p:attrNameLst>
                                          <p:attrName>ppt_w</p:attrName>
                                        </p:attrNameLst>
                                      </p:cBhvr>
                                      <p:tavLst>
                                        <p:tav tm="0" fmla="#ppt_w*sin(2.5*pi*$)">
                                          <p:val>
                                            <p:fltVal val="0"/>
                                          </p:val>
                                        </p:tav>
                                        <p:tav tm="100000">
                                          <p:val>
                                            <p:fltVal val="1"/>
                                          </p:val>
                                        </p:tav>
                                      </p:tavLst>
                                    </p:anim>
                                    <p:anim calcmode="lin" valueType="num">
                                      <p:cBhvr>
                                        <p:cTn id="17" dur="1000" fill="hold"/>
                                        <p:tgtEl>
                                          <p:spTgt spid="128"/>
                                        </p:tgtEl>
                                        <p:attrNameLst>
                                          <p:attrName>ppt_h</p:attrName>
                                        </p:attrNameLst>
                                      </p:cBhvr>
                                      <p:tavLst>
                                        <p:tav tm="0">
                                          <p:val>
                                            <p:strVal val="#ppt_h"/>
                                          </p:val>
                                        </p:tav>
                                        <p:tav tm="100000">
                                          <p:val>
                                            <p:strVal val="#ppt_h"/>
                                          </p:val>
                                        </p:tav>
                                      </p:tavLst>
                                    </p:anim>
                                  </p:childTnLst>
                                </p:cTn>
                              </p:par>
                            </p:childTnLst>
                          </p:cTn>
                        </p:par>
                        <p:par>
                          <p:cTn id="18" fill="hold">
                            <p:stCondLst>
                              <p:cond delay="1000"/>
                            </p:stCondLst>
                            <p:childTnLst>
                              <p:par>
                                <p:cTn id="19" presetClass="entr" nodeType="afterEffect" presetSubtype="10" presetID="19" grpId="4" fill="hold">
                                  <p:stCondLst>
                                    <p:cond delay="0"/>
                                  </p:stCondLst>
                                  <p:iterate type="el" backwards="0">
                                    <p:tmAbs val="0"/>
                                  </p:iterate>
                                  <p:childTnLst>
                                    <p:set>
                                      <p:cBhvr>
                                        <p:cTn id="20" fill="hold"/>
                                        <p:tgtEl>
                                          <p:spTgt spid="129"/>
                                        </p:tgtEl>
                                        <p:attrNameLst>
                                          <p:attrName>style.visibility</p:attrName>
                                        </p:attrNameLst>
                                      </p:cBhvr>
                                      <p:to>
                                        <p:strVal val="visible"/>
                                      </p:to>
                                    </p:set>
                                    <p:anim calcmode="lin" valueType="num">
                                      <p:cBhvr>
                                        <p:cTn id="21" dur="1000" fill="hold"/>
                                        <p:tgtEl>
                                          <p:spTgt spid="129"/>
                                        </p:tgtEl>
                                        <p:attrNameLst>
                                          <p:attrName>ppt_w</p:attrName>
                                        </p:attrNameLst>
                                      </p:cBhvr>
                                      <p:tavLst>
                                        <p:tav tm="0" fmla="#ppt_w*sin(2.5*pi*$)">
                                          <p:val>
                                            <p:fltVal val="0"/>
                                          </p:val>
                                        </p:tav>
                                        <p:tav tm="100000">
                                          <p:val>
                                            <p:fltVal val="1"/>
                                          </p:val>
                                        </p:tav>
                                      </p:tavLst>
                                    </p:anim>
                                    <p:anim calcmode="lin" valueType="num">
                                      <p:cBhvr>
                                        <p:cTn id="22" dur="1000" fill="hold"/>
                                        <p:tgtEl>
                                          <p:spTgt spid="129"/>
                                        </p:tgtEl>
                                        <p:attrNameLst>
                                          <p:attrName>ppt_h</p:attrName>
                                        </p:attrNameLst>
                                      </p:cBhvr>
                                      <p:tavLst>
                                        <p:tav tm="0">
                                          <p:val>
                                            <p:strVal val="#ppt_h"/>
                                          </p:val>
                                        </p:tav>
                                        <p:tav tm="100000">
                                          <p:val>
                                            <p:strVal val="#ppt_h"/>
                                          </p:val>
                                        </p:tav>
                                      </p:tavLst>
                                    </p:anim>
                                  </p:childTnLst>
                                </p:cTn>
                              </p:par>
                            </p:childTnLst>
                          </p:cTn>
                        </p:par>
                        <p:par>
                          <p:cTn id="23" fill="hold">
                            <p:stCondLst>
                              <p:cond delay="2000"/>
                            </p:stCondLst>
                            <p:childTnLst>
                              <p:par>
                                <p:cTn id="24" presetClass="entr" nodeType="afterEffect" presetSubtype="0" presetID="1" grpId="5" fill="hold">
                                  <p:stCondLst>
                                    <p:cond delay="0"/>
                                  </p:stCondLst>
                                  <p:iterate type="el" backwards="0">
                                    <p:tmAbs val="0"/>
                                  </p:iterate>
                                  <p:childTnLst>
                                    <p:set>
                                      <p:cBhvr>
                                        <p:cTn id="25" fill="hold"/>
                                        <p:tgtEl>
                                          <p:spTgt spid="1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7" grpId="5"/>
      <p:bldP build="whole" bldLvl="1" animBg="1" rev="0" advAuto="0" spid="128" grpId="3"/>
      <p:bldP build="whole" bldLvl="1" animBg="1" rev="0" advAuto="0" spid="126" grpId="1"/>
      <p:bldP build="whole" bldLvl="1" animBg="1" rev="0" advAuto="0" spid="125" grpId="2"/>
      <p:bldP build="whole" bldLvl="1" animBg="1" rev="0" advAuto="0" spid="129" grpId="4"/>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227" name="Genesis 2:17 KJV “But of the tree of the knowledge of good and evil, thou shalt not eat of it”"/>
          <p:cNvSpPr txBox="1"/>
          <p:nvPr/>
        </p:nvSpPr>
        <p:spPr>
          <a:xfrm>
            <a:off x="1333500" y="4064000"/>
            <a:ext cx="217170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Genesis 2:17 KJV</a:t>
            </a:r>
            <a:r>
              <a:t> “But of the tree of the knowledge of good and evil, thou shalt </a:t>
            </a:r>
            <a:r>
              <a:rPr b="1" i="1">
                <a:solidFill>
                  <a:srgbClr val="FFFB00"/>
                </a:solidFill>
                <a:latin typeface="Palatino"/>
                <a:ea typeface="Palatino"/>
                <a:cs typeface="Palatino"/>
                <a:sym typeface="Palatino"/>
              </a:rPr>
              <a:t>not eat of it</a:t>
            </a:r>
            <a:r>
              <a:t>”</a:t>
            </a:r>
          </a:p>
        </p:txBody>
      </p:sp>
      <p:sp>
        <p:nvSpPr>
          <p:cNvPr id="228" name="Both had the appetite test."/>
          <p:cNvSpPr txBox="1"/>
          <p:nvPr>
            <p:ph type="body" idx="4294967295"/>
          </p:nvPr>
        </p:nvSpPr>
        <p:spPr>
          <a:xfrm>
            <a:off x="1333500" y="406400"/>
            <a:ext cx="21717000" cy="9296400"/>
          </a:xfrm>
          <a:prstGeom prst="rect">
            <a:avLst/>
          </a:prstGeom>
        </p:spPr>
        <p:txBody>
          <a:bodyPr anchor="t"/>
          <a:lstStyle/>
          <a:p>
            <a:pPr marL="914400" indent="-914400">
              <a:buClr>
                <a:schemeClr val="accent4">
                  <a:satOff val="21150"/>
                  <a:lumOff val="-15995"/>
                </a:schemeClr>
              </a:buClr>
              <a:buSzPct val="100000"/>
              <a:buAutoNum type="alphaUcPeriod" startAt="9"/>
              <a:defRPr sz="6400">
                <a:latin typeface="Avenir Next Demi Bold"/>
                <a:ea typeface="Avenir Next Demi Bold"/>
                <a:cs typeface="Avenir Next Demi Bold"/>
                <a:sym typeface="Avenir Next Demi Bold"/>
              </a:defRPr>
            </a:pPr>
            <a:r>
              <a:t> Both had the </a:t>
            </a:r>
            <a:r>
              <a:rPr b="1" i="1">
                <a:solidFill>
                  <a:srgbClr val="FFFB00"/>
                </a:solidFill>
                <a:latin typeface="Palatino"/>
                <a:ea typeface="Palatino"/>
                <a:cs typeface="Palatino"/>
                <a:sym typeface="Palatino"/>
              </a:rPr>
              <a:t>appetite test.</a:t>
            </a:r>
          </a:p>
        </p:txBody>
      </p:sp>
      <p:pic>
        <p:nvPicPr>
          <p:cNvPr id="229" name="E022" descr="E022"/>
          <p:cNvPicPr>
            <a:picLocks noChangeAspect="0"/>
          </p:cNvPicPr>
          <p:nvPr/>
        </p:nvPicPr>
        <p:blipFill>
          <a:blip r:embed="rId2">
            <a:extLst/>
          </a:blip>
          <a:stretch>
            <a:fillRect/>
          </a:stretch>
        </p:blipFill>
        <p:spPr>
          <a:xfrm>
            <a:off x="5823861" y="2565399"/>
            <a:ext cx="12736278" cy="7620001"/>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232" name="Both had the appetite test."/>
          <p:cNvSpPr txBox="1"/>
          <p:nvPr>
            <p:ph type="body" idx="4294967295"/>
          </p:nvPr>
        </p:nvSpPr>
        <p:spPr>
          <a:xfrm>
            <a:off x="1333500" y="406400"/>
            <a:ext cx="21717000" cy="9296400"/>
          </a:xfrm>
          <a:prstGeom prst="rect">
            <a:avLst/>
          </a:prstGeom>
        </p:spPr>
        <p:txBody>
          <a:bodyPr anchor="t"/>
          <a:lstStyle/>
          <a:p>
            <a:pPr marL="914400" indent="-914400">
              <a:buClr>
                <a:schemeClr val="accent4">
                  <a:satOff val="21150"/>
                  <a:lumOff val="-15995"/>
                </a:schemeClr>
              </a:buClr>
              <a:buSzPct val="100000"/>
              <a:buAutoNum type="alphaUcPeriod" startAt="9"/>
              <a:defRPr sz="6400">
                <a:latin typeface="Avenir Next Demi Bold"/>
                <a:ea typeface="Avenir Next Demi Bold"/>
                <a:cs typeface="Avenir Next Demi Bold"/>
                <a:sym typeface="Avenir Next Demi Bold"/>
              </a:defRPr>
            </a:pPr>
            <a:r>
              <a:t> Both had the </a:t>
            </a:r>
            <a:r>
              <a:rPr b="1" i="1">
                <a:solidFill>
                  <a:srgbClr val="FFFB00"/>
                </a:solidFill>
                <a:latin typeface="Palatino"/>
                <a:ea typeface="Palatino"/>
                <a:cs typeface="Palatino"/>
                <a:sym typeface="Palatino"/>
              </a:rPr>
              <a:t>appetite test.</a:t>
            </a:r>
          </a:p>
        </p:txBody>
      </p:sp>
      <p:pic>
        <p:nvPicPr>
          <p:cNvPr id="233" name="Montage-of-stone-bread_000.png" descr="Montage-of-stone-bread_000.png"/>
          <p:cNvPicPr>
            <a:picLocks noChangeAspect="1"/>
          </p:cNvPicPr>
          <p:nvPr/>
        </p:nvPicPr>
        <p:blipFill>
          <a:blip r:embed="rId2">
            <a:extLst/>
          </a:blip>
          <a:srcRect l="0" t="1531" r="0" b="1531"/>
          <a:stretch>
            <a:fillRect/>
          </a:stretch>
        </p:blipFill>
        <p:spPr>
          <a:xfrm>
            <a:off x="13169900" y="3149600"/>
            <a:ext cx="9525000" cy="9296400"/>
          </a:xfrm>
          <a:prstGeom prst="rect">
            <a:avLst/>
          </a:prstGeom>
          <a:ln w="12700">
            <a:miter lim="400000"/>
          </a:ln>
        </p:spPr>
      </p:pic>
      <p:sp>
        <p:nvSpPr>
          <p:cNvPr id="234" name="Matthew 4:2, 3 NKJV “And when he had fasted forty days and forty nights, afterward He was hungry. Now when the tempter came to Him, he said, “If You are the Son of God, command that these stones become bread.”"/>
          <p:cNvSpPr txBox="1"/>
          <p:nvPr/>
        </p:nvSpPr>
        <p:spPr>
          <a:xfrm>
            <a:off x="1689100" y="3149600"/>
            <a:ext cx="10223500" cy="983059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792479">
              <a:spcBef>
                <a:spcPts val="5600"/>
              </a:spcBef>
              <a:defRPr sz="6144">
                <a:latin typeface="Avenir Next Demi Bold"/>
                <a:ea typeface="Avenir Next Demi Bold"/>
                <a:cs typeface="Avenir Next Demi Bold"/>
                <a:sym typeface="Avenir Next Demi Bold"/>
              </a:defRPr>
            </a:pPr>
            <a:r>
              <a:rPr sz="4608">
                <a:latin typeface="Palatino"/>
                <a:ea typeface="Palatino"/>
                <a:cs typeface="Palatino"/>
                <a:sym typeface="Palatino"/>
              </a:rPr>
              <a:t>Matthew 4:2, 3 NKJV</a:t>
            </a:r>
            <a:r>
              <a:t> “And when he had fasted forty days and forty nights, afterward He was </a:t>
            </a:r>
            <a:r>
              <a:rPr b="1" i="1">
                <a:solidFill>
                  <a:srgbClr val="FFFB00"/>
                </a:solidFill>
                <a:latin typeface="Palatino"/>
                <a:ea typeface="Palatino"/>
                <a:cs typeface="Palatino"/>
                <a:sym typeface="Palatino"/>
              </a:rPr>
              <a:t>hungry</a:t>
            </a:r>
            <a:r>
              <a:t>. Now when the tempter came to Him, he said, “If You are the Son of God, command that these stones become </a:t>
            </a:r>
            <a:r>
              <a:rPr b="1" i="1">
                <a:solidFill>
                  <a:srgbClr val="FFFB00"/>
                </a:solidFill>
                <a:latin typeface="Palatino"/>
                <a:ea typeface="Palatino"/>
                <a:cs typeface="Palatino"/>
                <a:sym typeface="Palatino"/>
              </a:rPr>
              <a:t>bread</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33"/>
                                        </p:tgtEl>
                                        <p:attrNameLst>
                                          <p:attrName>style.visibility</p:attrName>
                                        </p:attrNameLst>
                                      </p:cBhvr>
                                      <p:to>
                                        <p:strVal val="visible"/>
                                      </p:to>
                                    </p:set>
                                    <p:animEffect filter="fade" transition="in">
                                      <p:cBhvr>
                                        <p:cTn id="7" dur="1000"/>
                                        <p:tgtEl>
                                          <p:spTgt spid="233"/>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234"/>
                                        </p:tgtEl>
                                        <p:attrNameLst>
                                          <p:attrName>style.visibility</p:attrName>
                                        </p:attrNameLst>
                                      </p:cBhvr>
                                      <p:to>
                                        <p:strVal val="visible"/>
                                      </p:to>
                                    </p:set>
                                    <p:animEffect filter="fade" transition="in">
                                      <p:cBhvr>
                                        <p:cTn id="11" dur="1000"/>
                                        <p:tgtEl>
                                          <p:spTgt spid="2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4" grpId="2"/>
      <p:bldP build="whole" bldLvl="1" animBg="1" rev="0" advAuto="0" spid="233"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237" name="Both were tempted by the devil who made a physical appearance in disguise."/>
          <p:cNvSpPr txBox="1"/>
          <p:nvPr>
            <p:ph type="body" sz="half" idx="4294967295"/>
          </p:nvPr>
        </p:nvSpPr>
        <p:spPr>
          <a:xfrm>
            <a:off x="1333500" y="406400"/>
            <a:ext cx="21717000" cy="3600781"/>
          </a:xfrm>
          <a:prstGeom prst="rect">
            <a:avLst/>
          </a:prstGeom>
        </p:spPr>
        <p:txBody>
          <a:bodyPr anchor="t"/>
          <a:lstStyle/>
          <a:p>
            <a:pPr marL="914400" indent="-914400">
              <a:buClr>
                <a:schemeClr val="accent4">
                  <a:satOff val="21150"/>
                  <a:lumOff val="-15995"/>
                </a:schemeClr>
              </a:buClr>
              <a:buSzPct val="100000"/>
              <a:buAutoNum type="alphaUcPeriod" startAt="10"/>
              <a:defRPr sz="6400">
                <a:latin typeface="Avenir Next Demi Bold"/>
                <a:ea typeface="Avenir Next Demi Bold"/>
                <a:cs typeface="Avenir Next Demi Bold"/>
                <a:sym typeface="Avenir Next Demi Bold"/>
              </a:defRPr>
            </a:pPr>
            <a:r>
              <a:t> Both were tempted by the devil who made a </a:t>
            </a:r>
            <a:r>
              <a:rPr b="1" i="1">
                <a:solidFill>
                  <a:srgbClr val="FFFB00"/>
                </a:solidFill>
                <a:latin typeface="Palatino"/>
                <a:ea typeface="Palatino"/>
                <a:cs typeface="Palatino"/>
                <a:sym typeface="Palatino"/>
              </a:rPr>
              <a:t>physical appearance</a:t>
            </a:r>
            <a:r>
              <a:t> in </a:t>
            </a:r>
            <a:r>
              <a:rPr b="1" i="1">
                <a:solidFill>
                  <a:srgbClr val="FFFB00"/>
                </a:solidFill>
                <a:latin typeface="Palatino"/>
                <a:ea typeface="Palatino"/>
                <a:cs typeface="Palatino"/>
                <a:sym typeface="Palatino"/>
              </a:rPr>
              <a:t>disguise.</a:t>
            </a:r>
          </a:p>
        </p:txBody>
      </p:sp>
      <p:grpSp>
        <p:nvGrpSpPr>
          <p:cNvPr id="240" name="Group"/>
          <p:cNvGrpSpPr/>
          <p:nvPr/>
        </p:nvGrpSpPr>
        <p:grpSpPr>
          <a:xfrm>
            <a:off x="1526352" y="3943350"/>
            <a:ext cx="21331296" cy="7620001"/>
            <a:chOff x="0" y="0"/>
            <a:chExt cx="21331294" cy="7620000"/>
          </a:xfrm>
        </p:grpSpPr>
        <p:pic>
          <p:nvPicPr>
            <p:cNvPr id="238" name="Image" descr="Image"/>
            <p:cNvPicPr>
              <a:picLocks noChangeAspect="1"/>
            </p:cNvPicPr>
            <p:nvPr/>
          </p:nvPicPr>
          <p:blipFill>
            <a:blip r:embed="rId2">
              <a:extLst/>
            </a:blip>
            <a:srcRect l="10107" t="10107" r="10107" b="10107"/>
            <a:stretch>
              <a:fillRect/>
            </a:stretch>
          </p:blipFill>
          <p:spPr>
            <a:xfrm>
              <a:off x="0" y="0"/>
              <a:ext cx="9531996" cy="7620000"/>
            </a:xfrm>
            <a:prstGeom prst="rect">
              <a:avLst/>
            </a:prstGeom>
            <a:ln w="12700" cap="flat">
              <a:noFill/>
              <a:miter lim="400000"/>
            </a:ln>
            <a:effectLst/>
          </p:spPr>
        </p:pic>
        <p:pic>
          <p:nvPicPr>
            <p:cNvPr id="239" name="Image" descr="Image"/>
            <p:cNvPicPr>
              <a:picLocks noChangeAspect="1"/>
            </p:cNvPicPr>
            <p:nvPr/>
          </p:nvPicPr>
          <p:blipFill>
            <a:blip r:embed="rId3">
              <a:extLst/>
            </a:blip>
            <a:stretch>
              <a:fillRect/>
            </a:stretch>
          </p:blipFill>
          <p:spPr>
            <a:xfrm>
              <a:off x="11171294" y="0"/>
              <a:ext cx="10160001" cy="7620001"/>
            </a:xfrm>
            <a:prstGeom prst="rect">
              <a:avLst/>
            </a:prstGeom>
            <a:ln w="12700" cap="flat">
              <a:noFill/>
              <a:miter lim="400000"/>
            </a:ln>
            <a:effectLst/>
          </p:spPr>
        </p:pic>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243" name="Both were with beasts while they were tempted."/>
          <p:cNvSpPr txBox="1"/>
          <p:nvPr>
            <p:ph type="body" idx="4294967295"/>
          </p:nvPr>
        </p:nvSpPr>
        <p:spPr>
          <a:xfrm>
            <a:off x="1333500" y="406400"/>
            <a:ext cx="21717000" cy="9296400"/>
          </a:xfrm>
          <a:prstGeom prst="rect">
            <a:avLst/>
          </a:prstGeom>
        </p:spPr>
        <p:txBody>
          <a:bodyPr anchor="t"/>
          <a:lstStyle/>
          <a:p>
            <a:pPr marL="914400" indent="-914400">
              <a:buClr>
                <a:schemeClr val="accent4">
                  <a:satOff val="21150"/>
                  <a:lumOff val="-15995"/>
                </a:schemeClr>
              </a:buClr>
              <a:buSzPct val="100000"/>
              <a:buAutoNum type="alphaUcPeriod" startAt="11"/>
              <a:defRPr sz="6400">
                <a:latin typeface="Avenir Next Demi Bold"/>
                <a:ea typeface="Avenir Next Demi Bold"/>
                <a:cs typeface="Avenir Next Demi Bold"/>
                <a:sym typeface="Avenir Next Demi Bold"/>
              </a:defRPr>
            </a:pPr>
            <a:r>
              <a:t> Both were </a:t>
            </a:r>
            <a:r>
              <a:rPr b="1" i="1">
                <a:solidFill>
                  <a:srgbClr val="FFFB00"/>
                </a:solidFill>
                <a:latin typeface="Palatino"/>
                <a:ea typeface="Palatino"/>
                <a:cs typeface="Palatino"/>
                <a:sym typeface="Palatino"/>
              </a:rPr>
              <a:t>with beasts </a:t>
            </a:r>
            <a:r>
              <a:t>while they were</a:t>
            </a:r>
            <a:r>
              <a:rPr b="1" i="1">
                <a:solidFill>
                  <a:srgbClr val="FFFB00"/>
                </a:solidFill>
                <a:latin typeface="Palatino"/>
                <a:ea typeface="Palatino"/>
                <a:cs typeface="Palatino"/>
                <a:sym typeface="Palatino"/>
              </a:rPr>
              <a:t> tempted.</a:t>
            </a:r>
          </a:p>
        </p:txBody>
      </p:sp>
      <p:pic>
        <p:nvPicPr>
          <p:cNvPr id="244" name="0608239.jpeg" descr="0608239.jpeg"/>
          <p:cNvPicPr>
            <a:picLocks noChangeAspect="1"/>
          </p:cNvPicPr>
          <p:nvPr/>
        </p:nvPicPr>
        <p:blipFill>
          <a:blip r:embed="rId2">
            <a:extLst/>
          </a:blip>
          <a:srcRect l="0" t="0" r="0" b="0"/>
          <a:stretch>
            <a:fillRect/>
          </a:stretch>
        </p:blipFill>
        <p:spPr>
          <a:xfrm>
            <a:off x="12814299" y="3647703"/>
            <a:ext cx="10525607" cy="7894206"/>
          </a:xfrm>
          <a:prstGeom prst="rect">
            <a:avLst/>
          </a:prstGeom>
          <a:ln w="12700">
            <a:miter lim="400000"/>
          </a:ln>
        </p:spPr>
      </p:pic>
      <p:sp>
        <p:nvSpPr>
          <p:cNvPr id="245" name="Genesis 2:19 NKJV “Out of the ground the Lord God formed every beast of the field and every bird of the air, and brought them to Adam to see what he would call them.”"/>
          <p:cNvSpPr txBox="1"/>
          <p:nvPr/>
        </p:nvSpPr>
        <p:spPr>
          <a:xfrm>
            <a:off x="1689100" y="2173023"/>
            <a:ext cx="10400838" cy="1304501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Genesis 2:19 NKJV</a:t>
            </a:r>
            <a:r>
              <a:t> “Out of the ground the Lord God formed every beast of the field and every bird of the air, and brought </a:t>
            </a:r>
            <a:r>
              <a:rPr b="1" i="1">
                <a:latin typeface="Avenir Next Regular"/>
                <a:ea typeface="Avenir Next Regular"/>
                <a:cs typeface="Avenir Next Regular"/>
                <a:sym typeface="Avenir Next Regular"/>
              </a:rPr>
              <a:t>them</a:t>
            </a:r>
            <a:r>
              <a:t> to Adam to see what he would call them.”</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248" name="Both were with beasts while they were tempted."/>
          <p:cNvSpPr txBox="1"/>
          <p:nvPr>
            <p:ph type="body" idx="4294967295"/>
          </p:nvPr>
        </p:nvSpPr>
        <p:spPr>
          <a:xfrm>
            <a:off x="1333500" y="406400"/>
            <a:ext cx="21717000" cy="9296400"/>
          </a:xfrm>
          <a:prstGeom prst="rect">
            <a:avLst/>
          </a:prstGeom>
        </p:spPr>
        <p:txBody>
          <a:bodyPr anchor="t"/>
          <a:lstStyle/>
          <a:p>
            <a:pPr marL="914400" indent="-914400">
              <a:buClr>
                <a:schemeClr val="accent4">
                  <a:satOff val="21150"/>
                  <a:lumOff val="-15995"/>
                </a:schemeClr>
              </a:buClr>
              <a:buSzPct val="100000"/>
              <a:buAutoNum type="alphaUcPeriod" startAt="11"/>
              <a:defRPr sz="6400">
                <a:latin typeface="Avenir Next Demi Bold"/>
                <a:ea typeface="Avenir Next Demi Bold"/>
                <a:cs typeface="Avenir Next Demi Bold"/>
                <a:sym typeface="Avenir Next Demi Bold"/>
              </a:defRPr>
            </a:pPr>
            <a:r>
              <a:t> Both were </a:t>
            </a:r>
            <a:r>
              <a:rPr b="1" i="1">
                <a:solidFill>
                  <a:srgbClr val="FFFB00"/>
                </a:solidFill>
                <a:latin typeface="Palatino"/>
                <a:ea typeface="Palatino"/>
                <a:cs typeface="Palatino"/>
                <a:sym typeface="Palatino"/>
              </a:rPr>
              <a:t>with beasts </a:t>
            </a:r>
            <a:r>
              <a:rPr b="1">
                <a:latin typeface="Avenir Next Regular"/>
                <a:ea typeface="Avenir Next Regular"/>
                <a:cs typeface="Avenir Next Regular"/>
                <a:sym typeface="Avenir Next Regular"/>
              </a:rPr>
              <a:t>while they were</a:t>
            </a:r>
            <a:r>
              <a:rPr b="1" i="1">
                <a:solidFill>
                  <a:srgbClr val="FFFB00"/>
                </a:solidFill>
                <a:latin typeface="Palatino"/>
                <a:ea typeface="Palatino"/>
                <a:cs typeface="Palatino"/>
                <a:sym typeface="Palatino"/>
              </a:rPr>
              <a:t> tempted.</a:t>
            </a:r>
          </a:p>
        </p:txBody>
      </p:sp>
      <p:pic>
        <p:nvPicPr>
          <p:cNvPr id="249" name="rhpas1283.jpg" descr="rhpas1283.jpg"/>
          <p:cNvPicPr>
            <a:picLocks noChangeAspect="1"/>
          </p:cNvPicPr>
          <p:nvPr/>
        </p:nvPicPr>
        <p:blipFill>
          <a:blip r:embed="rId2">
            <a:extLst/>
          </a:blip>
          <a:srcRect l="13729" t="0" r="13729" b="0"/>
          <a:stretch>
            <a:fillRect/>
          </a:stretch>
        </p:blipFill>
        <p:spPr>
          <a:xfrm>
            <a:off x="1689100" y="2458309"/>
            <a:ext cx="10525607" cy="10272994"/>
          </a:xfrm>
          <a:prstGeom prst="rect">
            <a:avLst/>
          </a:prstGeom>
          <a:ln w="12700">
            <a:miter lim="400000"/>
          </a:ln>
        </p:spPr>
      </p:pic>
      <p:sp>
        <p:nvSpPr>
          <p:cNvPr id="250" name="Mark 1:13 NKJV “And He was there in the wilderness forty days, tempted by Satan, and was with the wild beasts.”"/>
          <p:cNvSpPr txBox="1"/>
          <p:nvPr/>
        </p:nvSpPr>
        <p:spPr>
          <a:xfrm>
            <a:off x="13356166" y="2458309"/>
            <a:ext cx="10400838" cy="102731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l">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Mark 1:13 NKJV</a:t>
            </a:r>
            <a:r>
              <a:t> “And He was there in the wilderness forty days, tempted by Satan, and was with the </a:t>
            </a:r>
            <a:r>
              <a:rPr b="1" i="1">
                <a:solidFill>
                  <a:srgbClr val="FFFB00"/>
                </a:solidFill>
                <a:latin typeface="Palatino"/>
                <a:ea typeface="Palatino"/>
                <a:cs typeface="Palatino"/>
                <a:sym typeface="Palatino"/>
              </a:rPr>
              <a:t>wild beasts</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50"/>
                                        </p:tgtEl>
                                        <p:attrNameLst>
                                          <p:attrName>style.visibility</p:attrName>
                                        </p:attrNameLst>
                                      </p:cBhvr>
                                      <p:to>
                                        <p:strVal val="visible"/>
                                      </p:to>
                                    </p:set>
                                    <p:animEffect filter="fade" transition="in">
                                      <p:cBhvr>
                                        <p:cTn id="7" dur="1000"/>
                                        <p:tgtEl>
                                          <p:spTgt spid="250"/>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249"/>
                                        </p:tgtEl>
                                        <p:attrNameLst>
                                          <p:attrName>style.visibility</p:attrName>
                                        </p:attrNameLst>
                                      </p:cBhvr>
                                      <p:to>
                                        <p:strVal val="visible"/>
                                      </p:to>
                                    </p:set>
                                    <p:animEffect filter="fade" transition="in">
                                      <p:cBhvr>
                                        <p:cTn id="11" dur="1000"/>
                                        <p:tgtEl>
                                          <p:spTgt spid="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0" grpId="1"/>
      <p:bldP build="whole" bldLvl="1" animBg="1" rev="0" advAuto="0" spid="249" grpId="2"/>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253" name="Both their sides were opened-up."/>
          <p:cNvSpPr txBox="1"/>
          <p:nvPr>
            <p:ph type="body" idx="4294967295"/>
          </p:nvPr>
        </p:nvSpPr>
        <p:spPr>
          <a:xfrm>
            <a:off x="1333500" y="406400"/>
            <a:ext cx="21717000" cy="9296400"/>
          </a:xfrm>
          <a:prstGeom prst="rect">
            <a:avLst/>
          </a:prstGeom>
        </p:spPr>
        <p:txBody>
          <a:bodyPr anchor="t"/>
          <a:lstStyle/>
          <a:p>
            <a:pPr marL="914400" indent="-914400">
              <a:buClr>
                <a:schemeClr val="accent4">
                  <a:satOff val="21150"/>
                  <a:lumOff val="-15995"/>
                </a:schemeClr>
              </a:buClr>
              <a:buSzPct val="100000"/>
              <a:buAutoNum type="alphaUcPeriod" startAt="12"/>
              <a:defRPr sz="6400">
                <a:latin typeface="Avenir Next Demi Bold"/>
                <a:ea typeface="Avenir Next Demi Bold"/>
                <a:cs typeface="Avenir Next Demi Bold"/>
                <a:sym typeface="Avenir Next Demi Bold"/>
              </a:defRPr>
            </a:pPr>
            <a:r>
              <a:t> Both their </a:t>
            </a:r>
            <a:r>
              <a:rPr b="1" i="1">
                <a:solidFill>
                  <a:srgbClr val="FFFB00"/>
                </a:solidFill>
                <a:latin typeface="Palatino"/>
                <a:ea typeface="Palatino"/>
                <a:cs typeface="Palatino"/>
                <a:sym typeface="Palatino"/>
              </a:rPr>
              <a:t>sides were opened-up.</a:t>
            </a:r>
          </a:p>
        </p:txBody>
      </p:sp>
      <p:sp>
        <p:nvSpPr>
          <p:cNvPr id="254" name="Genesis 2:21 NKJV “And the LORD God caused a deep sleep to fall on Adam, and he slept; and He took one of his ribs, and closed up the flesh in its place.”"/>
          <p:cNvSpPr txBox="1"/>
          <p:nvPr/>
        </p:nvSpPr>
        <p:spPr>
          <a:xfrm>
            <a:off x="1333500" y="4064000"/>
            <a:ext cx="217170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Genesis 2:21 NKJV</a:t>
            </a:r>
            <a:r>
              <a:t> “And the LORD God caused a deep sleep to fall on Adam, and he slept; and He </a:t>
            </a:r>
            <a:r>
              <a:rPr b="1" i="1">
                <a:solidFill>
                  <a:srgbClr val="FFFB00"/>
                </a:solidFill>
                <a:latin typeface="Palatino"/>
                <a:ea typeface="Palatino"/>
                <a:cs typeface="Palatino"/>
                <a:sym typeface="Palatino"/>
              </a:rPr>
              <a:t>took one of his ribs</a:t>
            </a:r>
            <a:r>
              <a:t>, and closed up the flesh in its place.”</a:t>
            </a:r>
          </a:p>
        </p:txBody>
      </p:sp>
      <p:pic>
        <p:nvPicPr>
          <p:cNvPr id="255" name="0511032X3" descr="0511032X3"/>
          <p:cNvPicPr>
            <a:picLocks noChangeAspect="0"/>
          </p:cNvPicPr>
          <p:nvPr/>
        </p:nvPicPr>
        <p:blipFill>
          <a:blip r:embed="rId2">
            <a:extLst/>
          </a:blip>
          <a:stretch>
            <a:fillRect/>
          </a:stretch>
        </p:blipFill>
        <p:spPr>
          <a:xfrm>
            <a:off x="7518334" y="1995355"/>
            <a:ext cx="9347332" cy="7620001"/>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7"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258" name="Both their sides were opened-up."/>
          <p:cNvSpPr txBox="1"/>
          <p:nvPr>
            <p:ph type="body" idx="4294967295"/>
          </p:nvPr>
        </p:nvSpPr>
        <p:spPr>
          <a:xfrm>
            <a:off x="1333500" y="406400"/>
            <a:ext cx="21717000" cy="9296400"/>
          </a:xfrm>
          <a:prstGeom prst="rect">
            <a:avLst/>
          </a:prstGeom>
        </p:spPr>
        <p:txBody>
          <a:bodyPr anchor="t"/>
          <a:lstStyle/>
          <a:p>
            <a:pPr marL="914400" indent="-914400">
              <a:buClr>
                <a:schemeClr val="accent4">
                  <a:satOff val="21150"/>
                  <a:lumOff val="-15995"/>
                </a:schemeClr>
              </a:buClr>
              <a:buSzPct val="100000"/>
              <a:buAutoNum type="alphaUcPeriod" startAt="12"/>
              <a:defRPr sz="6400">
                <a:latin typeface="Avenir Next Demi Bold"/>
                <a:ea typeface="Avenir Next Demi Bold"/>
                <a:cs typeface="Avenir Next Demi Bold"/>
                <a:sym typeface="Avenir Next Demi Bold"/>
              </a:defRPr>
            </a:pPr>
            <a:r>
              <a:t> Both their </a:t>
            </a:r>
            <a:r>
              <a:rPr b="1" i="1">
                <a:solidFill>
                  <a:srgbClr val="FFFB00"/>
                </a:solidFill>
                <a:latin typeface="Palatino"/>
                <a:ea typeface="Palatino"/>
                <a:cs typeface="Palatino"/>
                <a:sym typeface="Palatino"/>
              </a:rPr>
              <a:t>sides were opened-up.</a:t>
            </a:r>
          </a:p>
        </p:txBody>
      </p:sp>
      <p:sp>
        <p:nvSpPr>
          <p:cNvPr id="259" name="John 19:34 NKJV “But one of the soldiers with a spear pierced His side”"/>
          <p:cNvSpPr txBox="1"/>
          <p:nvPr/>
        </p:nvSpPr>
        <p:spPr>
          <a:xfrm>
            <a:off x="1333500" y="4064000"/>
            <a:ext cx="217170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John 19:34 NKJV</a:t>
            </a:r>
            <a:r>
              <a:t> “But one of the soldiers with a spear </a:t>
            </a:r>
            <a:r>
              <a:rPr b="1" i="1">
                <a:solidFill>
                  <a:srgbClr val="FFFB00"/>
                </a:solidFill>
                <a:latin typeface="Palatino"/>
                <a:ea typeface="Palatino"/>
                <a:cs typeface="Palatino"/>
                <a:sym typeface="Palatino"/>
              </a:rPr>
              <a:t>pierced His side</a:t>
            </a:r>
            <a:r>
              <a:t>”</a:t>
            </a:r>
          </a:p>
        </p:txBody>
      </p:sp>
      <p:pic>
        <p:nvPicPr>
          <p:cNvPr id="260" name="Pierced%20Side" descr="Pierced%20Side"/>
          <p:cNvPicPr>
            <a:picLocks noChangeAspect="1"/>
          </p:cNvPicPr>
          <p:nvPr/>
        </p:nvPicPr>
        <p:blipFill>
          <a:blip r:embed="rId2">
            <a:extLst/>
          </a:blip>
          <a:stretch>
            <a:fillRect/>
          </a:stretch>
        </p:blipFill>
        <p:spPr>
          <a:xfrm>
            <a:off x="8205143" y="3048000"/>
            <a:ext cx="7973714" cy="7620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60"/>
                                        </p:tgtEl>
                                        <p:attrNameLst>
                                          <p:attrName>style.visibility</p:attrName>
                                        </p:attrNameLst>
                                      </p:cBhvr>
                                      <p:to>
                                        <p:strVal val="visible"/>
                                      </p:to>
                                    </p:set>
                                    <p:animEffect filter="fade" transition="in">
                                      <p:cBhvr>
                                        <p:cTn id="7" dur="1000"/>
                                        <p:tgtEl>
                                          <p:spTgt spid="260"/>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259"/>
                                        </p:tgtEl>
                                        <p:attrNameLst>
                                          <p:attrName>style.visibility</p:attrName>
                                        </p:attrNameLst>
                                      </p:cBhvr>
                                      <p:to>
                                        <p:strVal val="visible"/>
                                      </p:to>
                                    </p:set>
                                    <p:animEffect filter="fade" transition="in">
                                      <p:cBhvr>
                                        <p:cTn id="11" dur="1000"/>
                                        <p:tgtEl>
                                          <p:spTgt spid="2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0" grpId="1"/>
      <p:bldP build="whole" bldLvl="1" animBg="1" rev="0" advAuto="0" spid="259" grpId="2"/>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2" name="Let us first look at some…"/>
          <p:cNvSpPr txBox="1"/>
          <p:nvPr>
            <p:ph type="title" idx="4294967295"/>
          </p:nvPr>
        </p:nvSpPr>
        <p:spPr>
          <a:xfrm>
            <a:off x="1456266" y="5447836"/>
            <a:ext cx="20828001" cy="7211881"/>
          </a:xfrm>
          <a:prstGeom prst="rect">
            <a:avLst/>
          </a:prstGeom>
        </p:spPr>
        <p:txBody>
          <a:bodyPr lIns="0" tIns="0" rIns="0" bIns="0" anchor="t">
            <a:noAutofit/>
          </a:bodyPr>
          <a:lstStyle/>
          <a:p>
            <a:pPr>
              <a:defRPr b="1" spc="559">
                <a:latin typeface="Avenir Next Regular"/>
                <a:ea typeface="Avenir Next Regular"/>
                <a:cs typeface="Avenir Next Regular"/>
                <a:sym typeface="Avenir Next Regular"/>
              </a:defRPr>
            </a:pPr>
            <a:r>
              <a:t>Let us first look at some</a:t>
            </a:r>
          </a:p>
          <a:p>
            <a:pPr>
              <a:defRPr b="1" spc="909" sz="18200">
                <a:solidFill>
                  <a:srgbClr val="FFFB00"/>
                </a:solidFill>
                <a:latin typeface="Avenir Next Regular"/>
                <a:ea typeface="Avenir Next Regular"/>
                <a:cs typeface="Avenir Next Regular"/>
                <a:sym typeface="Avenir Next Regular"/>
              </a:defRPr>
            </a:pPr>
            <a:r>
              <a:t>CONTRASTS</a:t>
            </a:r>
          </a:p>
          <a:p>
            <a:pPr>
              <a:defRPr b="1" spc="559">
                <a:latin typeface="Avenir Next Regular"/>
                <a:ea typeface="Avenir Next Regular"/>
                <a:cs typeface="Avenir Next Regular"/>
                <a:sym typeface="Avenir Next Regular"/>
              </a:defRPr>
            </a:pPr>
            <a:r>
              <a:t>between the Two Adams</a:t>
            </a:r>
          </a:p>
        </p:txBody>
      </p:sp>
      <p:pic>
        <p:nvPicPr>
          <p:cNvPr id="263" name="Image" descr="Image"/>
          <p:cNvPicPr>
            <a:picLocks noChangeAspect="1"/>
          </p:cNvPicPr>
          <p:nvPr/>
        </p:nvPicPr>
        <p:blipFill>
          <a:blip r:embed="rId2">
            <a:extLst/>
          </a:blip>
          <a:stretch>
            <a:fillRect/>
          </a:stretch>
        </p:blipFill>
        <p:spPr>
          <a:xfrm>
            <a:off x="7608589" y="731275"/>
            <a:ext cx="9166822" cy="427785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5"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266" name="Genesis 1:27 NKJV “So God created man in His own image; in the image of God He created him;”"/>
          <p:cNvSpPr txBox="1"/>
          <p:nvPr/>
        </p:nvSpPr>
        <p:spPr>
          <a:xfrm>
            <a:off x="1333500" y="4064000"/>
            <a:ext cx="217170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Genesis 1:27 NKJV</a:t>
            </a:r>
            <a:r>
              <a:t> “So </a:t>
            </a:r>
            <a:r>
              <a:rPr b="1" i="1">
                <a:solidFill>
                  <a:srgbClr val="FFFB00"/>
                </a:solidFill>
                <a:latin typeface="Palatino"/>
                <a:ea typeface="Palatino"/>
                <a:cs typeface="Palatino"/>
                <a:sym typeface="Palatino"/>
              </a:rPr>
              <a:t>God created man</a:t>
            </a:r>
            <a:r>
              <a:t> in His </a:t>
            </a:r>
            <a:r>
              <a:rPr b="1" i="1">
                <a:latin typeface="Avenir Next Regular"/>
                <a:ea typeface="Avenir Next Regular"/>
                <a:cs typeface="Avenir Next Regular"/>
                <a:sym typeface="Avenir Next Regular"/>
              </a:rPr>
              <a:t>own</a:t>
            </a:r>
            <a:r>
              <a:t> image; in the image of God He created him;”</a:t>
            </a:r>
          </a:p>
        </p:txBody>
      </p:sp>
      <p:pic>
        <p:nvPicPr>
          <p:cNvPr id="267" name="0515048" descr="0515048"/>
          <p:cNvPicPr>
            <a:picLocks noChangeAspect="1"/>
          </p:cNvPicPr>
          <p:nvPr/>
        </p:nvPicPr>
        <p:blipFill>
          <a:blip r:embed="rId2">
            <a:extLst/>
          </a:blip>
          <a:stretch>
            <a:fillRect/>
          </a:stretch>
        </p:blipFill>
        <p:spPr>
          <a:xfrm>
            <a:off x="4576802" y="3050401"/>
            <a:ext cx="15230396" cy="7615198"/>
          </a:xfrm>
          <a:prstGeom prst="rect">
            <a:avLst/>
          </a:prstGeom>
          <a:ln w="12700">
            <a:miter lim="400000"/>
          </a:ln>
        </p:spPr>
      </p:pic>
      <p:sp>
        <p:nvSpPr>
          <p:cNvPr id="268" name="The first Adam was created.…"/>
          <p:cNvSpPr txBox="1"/>
          <p:nvPr>
            <p:ph type="body" sz="quarter" idx="4294967295"/>
          </p:nvPr>
        </p:nvSpPr>
        <p:spPr>
          <a:xfrm>
            <a:off x="1333500" y="406400"/>
            <a:ext cx="21717000" cy="2608461"/>
          </a:xfrm>
          <a:prstGeom prst="rect">
            <a:avLst/>
          </a:prstGeom>
        </p:spPr>
        <p:txBody>
          <a:bodyPr anchor="t"/>
          <a:lstStyle/>
          <a:p>
            <a:pPr marL="1270000" indent="-1270000">
              <a:buClr>
                <a:schemeClr val="accent5">
                  <a:satOff val="19767"/>
                  <a:lumOff val="-23491"/>
                </a:schemeClr>
              </a:buClr>
              <a:buSzPct val="100000"/>
              <a:buAutoNum type="alphaUcPeriod" startAt="1"/>
              <a:defRPr sz="6400">
                <a:latin typeface="Avenir Next Demi Bold"/>
                <a:ea typeface="Avenir Next Demi Bold"/>
                <a:cs typeface="Avenir Next Demi Bold"/>
                <a:sym typeface="Avenir Next Demi Bold"/>
              </a:defRPr>
            </a:pPr>
            <a:r>
              <a:t>The first Adam was </a:t>
            </a:r>
            <a:r>
              <a:rPr b="1" i="1">
                <a:solidFill>
                  <a:srgbClr val="FFFB00"/>
                </a:solidFill>
                <a:latin typeface="Palatino"/>
                <a:ea typeface="Palatino"/>
                <a:cs typeface="Palatino"/>
                <a:sym typeface="Palatino"/>
              </a:rPr>
              <a:t>created</a:t>
            </a:r>
            <a:r>
              <a:t>.</a:t>
            </a:r>
          </a:p>
          <a:p>
            <a:pPr marL="0" indent="0">
              <a:spcBef>
                <a:spcPts val="1000"/>
              </a:spcBef>
              <a:buSzTx/>
              <a:buNone/>
              <a:defRPr sz="6400">
                <a:latin typeface="Avenir Next Demi Bold"/>
                <a:ea typeface="Avenir Next Demi Bold"/>
                <a:cs typeface="Avenir Next Demi Bold"/>
                <a:sym typeface="Avenir Next Demi Bold"/>
              </a:defRPr>
            </a:pPr>
            <a:r>
              <a:t>The last Adam is the </a:t>
            </a:r>
            <a:r>
              <a:rPr b="1" i="1">
                <a:solidFill>
                  <a:srgbClr val="FFFB00"/>
                </a:solidFill>
                <a:latin typeface="Palatino"/>
                <a:ea typeface="Palatino"/>
                <a:cs typeface="Palatino"/>
                <a:sym typeface="Palatino"/>
              </a:rPr>
              <a:t>Creator</a:t>
            </a:r>
            <a:r>
              <a:t>.</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271" name="The first Adam was created.…"/>
          <p:cNvSpPr txBox="1"/>
          <p:nvPr>
            <p:ph type="body" sz="quarter" idx="4294967295"/>
          </p:nvPr>
        </p:nvSpPr>
        <p:spPr>
          <a:xfrm>
            <a:off x="1333500" y="406400"/>
            <a:ext cx="21717000" cy="2608461"/>
          </a:xfrm>
          <a:prstGeom prst="rect">
            <a:avLst/>
          </a:prstGeom>
        </p:spPr>
        <p:txBody>
          <a:bodyPr anchor="t"/>
          <a:lstStyle/>
          <a:p>
            <a:pPr marL="1270000" indent="-1270000">
              <a:buClr>
                <a:schemeClr val="accent5">
                  <a:satOff val="19767"/>
                  <a:lumOff val="-23491"/>
                </a:schemeClr>
              </a:buClr>
              <a:buSzPct val="100000"/>
              <a:buAutoNum type="alphaUcPeriod" startAt="1"/>
              <a:defRPr sz="6400">
                <a:latin typeface="Avenir Next Demi Bold"/>
                <a:ea typeface="Avenir Next Demi Bold"/>
                <a:cs typeface="Avenir Next Demi Bold"/>
                <a:sym typeface="Avenir Next Demi Bold"/>
              </a:defRPr>
            </a:pPr>
            <a:r>
              <a:t>The first Adam was </a:t>
            </a:r>
            <a:r>
              <a:rPr b="1" i="1">
                <a:solidFill>
                  <a:srgbClr val="FFFB00"/>
                </a:solidFill>
                <a:latin typeface="Palatino"/>
                <a:ea typeface="Palatino"/>
                <a:cs typeface="Palatino"/>
                <a:sym typeface="Palatino"/>
              </a:rPr>
              <a:t>created</a:t>
            </a:r>
            <a:r>
              <a:t>.</a:t>
            </a:r>
          </a:p>
          <a:p>
            <a:pPr marL="0" indent="0">
              <a:spcBef>
                <a:spcPts val="1000"/>
              </a:spcBef>
              <a:buSzTx/>
              <a:buNone/>
              <a:defRPr sz="6400">
                <a:latin typeface="Avenir Next Demi Bold"/>
                <a:ea typeface="Avenir Next Demi Bold"/>
                <a:cs typeface="Avenir Next Demi Bold"/>
                <a:sym typeface="Avenir Next Demi Bold"/>
              </a:defRPr>
            </a:pPr>
            <a:r>
              <a:t>The last Adam is the </a:t>
            </a:r>
            <a:r>
              <a:rPr b="1" i="1">
                <a:solidFill>
                  <a:srgbClr val="FFFB00"/>
                </a:solidFill>
                <a:latin typeface="Palatino"/>
                <a:ea typeface="Palatino"/>
                <a:cs typeface="Palatino"/>
                <a:sym typeface="Palatino"/>
              </a:rPr>
              <a:t>Creator</a:t>
            </a:r>
            <a:r>
              <a:t>.</a:t>
            </a:r>
          </a:p>
        </p:txBody>
      </p:sp>
      <p:pic>
        <p:nvPicPr>
          <p:cNvPr id="272" name="GoodSalt-lwjas0105.jpg" descr="GoodSalt-lwjas0105.jpg"/>
          <p:cNvPicPr>
            <a:picLocks noChangeAspect="1"/>
          </p:cNvPicPr>
          <p:nvPr/>
        </p:nvPicPr>
        <p:blipFill>
          <a:blip r:embed="rId2">
            <a:extLst/>
          </a:blip>
          <a:srcRect l="0" t="12685" r="0" b="12685"/>
          <a:stretch>
            <a:fillRect/>
          </a:stretch>
        </p:blipFill>
        <p:spPr>
          <a:xfrm>
            <a:off x="13186833" y="3645462"/>
            <a:ext cx="9525001" cy="9296401"/>
          </a:xfrm>
          <a:prstGeom prst="rect">
            <a:avLst/>
          </a:prstGeom>
          <a:ln w="12700">
            <a:miter lim="400000"/>
          </a:ln>
        </p:spPr>
      </p:pic>
      <p:sp>
        <p:nvSpPr>
          <p:cNvPr id="273" name="Colossians 1:16 KJV “For by him were all things created, that are in heaven, and that are in earth, visible and invisible, whether they be thrones, or dominions, or principalities, or powers:  all things were created by him, and for him”"/>
          <p:cNvSpPr txBox="1"/>
          <p:nvPr/>
        </p:nvSpPr>
        <p:spPr>
          <a:xfrm>
            <a:off x="1689100" y="3149600"/>
            <a:ext cx="10998928" cy="102881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l"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Colossians 1:16 KJV</a:t>
            </a:r>
            <a:r>
              <a:t> “For </a:t>
            </a:r>
            <a:r>
              <a:rPr b="1" i="1">
                <a:solidFill>
                  <a:srgbClr val="FFFB00"/>
                </a:solidFill>
                <a:latin typeface="Palatino"/>
                <a:ea typeface="Palatino"/>
                <a:cs typeface="Palatino"/>
                <a:sym typeface="Palatino"/>
              </a:rPr>
              <a:t>by him were all things created</a:t>
            </a:r>
            <a:r>
              <a:t>, that are in heaven, and that are in earth, visible and invisible, whether they be thrones, or dominions, or principalities, or powers:  all things were </a:t>
            </a:r>
            <a:r>
              <a:rPr b="1" i="1">
                <a:solidFill>
                  <a:srgbClr val="FFFB00"/>
                </a:solidFill>
                <a:latin typeface="Palatino"/>
                <a:ea typeface="Palatino"/>
                <a:cs typeface="Palatino"/>
                <a:sym typeface="Palatino"/>
              </a:rPr>
              <a:t>created by him</a:t>
            </a:r>
            <a:r>
              <a:t>, and for him”</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72"/>
                                        </p:tgtEl>
                                        <p:attrNameLst>
                                          <p:attrName>style.visibility</p:attrName>
                                        </p:attrNameLst>
                                      </p:cBhvr>
                                      <p:to>
                                        <p:strVal val="visible"/>
                                      </p:to>
                                    </p:set>
                                    <p:animEffect filter="fade" transition="in">
                                      <p:cBhvr>
                                        <p:cTn id="7" dur="1000"/>
                                        <p:tgtEl>
                                          <p:spTgt spid="272"/>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273"/>
                                        </p:tgtEl>
                                        <p:attrNameLst>
                                          <p:attrName>style.visibility</p:attrName>
                                        </p:attrNameLst>
                                      </p:cBhvr>
                                      <p:to>
                                        <p:strVal val="visible"/>
                                      </p:to>
                                    </p:set>
                                    <p:animEffect filter="fade" transition="in">
                                      <p:cBhvr>
                                        <p:cTn id="11" dur="1000"/>
                                        <p:tgtEl>
                                          <p:spTgt spid="2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2" grpId="1"/>
      <p:bldP build="whole" bldLvl="1" animBg="1" rev="0" advAuto="0" spid="273" grpId="2"/>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The first man…"/>
          <p:cNvSpPr txBox="1"/>
          <p:nvPr>
            <p:ph type="title"/>
          </p:nvPr>
        </p:nvSpPr>
        <p:spPr>
          <a:xfrm>
            <a:off x="12902340" y="355600"/>
            <a:ext cx="11239964" cy="4086556"/>
          </a:xfrm>
          <a:prstGeom prst="rect">
            <a:avLst/>
          </a:prstGeom>
        </p:spPr>
        <p:txBody>
          <a:bodyPr/>
          <a:lstStyle/>
          <a:p>
            <a:pPr>
              <a:defRPr b="1">
                <a:solidFill>
                  <a:srgbClr val="FFFB00"/>
                </a:solidFill>
                <a:latin typeface="Avenir Next Regular"/>
                <a:ea typeface="Avenir Next Regular"/>
                <a:cs typeface="Avenir Next Regular"/>
                <a:sym typeface="Avenir Next Regular"/>
              </a:defRPr>
            </a:pPr>
            <a:r>
              <a:t>The first man</a:t>
            </a:r>
          </a:p>
          <a:p>
            <a:pPr>
              <a:defRPr b="1">
                <a:solidFill>
                  <a:srgbClr val="FFFB00"/>
                </a:solidFill>
                <a:latin typeface="Avenir Next Regular"/>
                <a:ea typeface="Avenir Next Regular"/>
                <a:cs typeface="Avenir Next Regular"/>
                <a:sym typeface="Avenir Next Regular"/>
              </a:defRPr>
            </a:pPr>
            <a:r>
              <a:t>Adam</a:t>
            </a:r>
          </a:p>
        </p:txBody>
      </p:sp>
      <p:sp>
        <p:nvSpPr>
          <p:cNvPr id="132" name="“The first man Adam” is the first man created on earth, in the Garden of Eden."/>
          <p:cNvSpPr/>
          <p:nvPr>
            <p:ph type="body" sz="half" idx="1"/>
          </p:nvPr>
        </p:nvSpPr>
        <p:spPr>
          <a:xfrm>
            <a:off x="13562972" y="3843866"/>
            <a:ext cx="10223501" cy="9296401"/>
          </a:xfrm>
          <a:prstGeom prst="rect">
            <a:avLst/>
          </a:prstGeom>
        </p:spPr>
        <p:txBody>
          <a:bodyPr/>
          <a:lstStyle/>
          <a:p>
            <a:pPr lvl="2" marL="0" indent="457200">
              <a:spcBef>
                <a:spcPts val="1000"/>
              </a:spcBef>
              <a:buSzTx/>
              <a:buNone/>
              <a:defRPr b="1" sz="6400">
                <a:latin typeface="Palatino"/>
                <a:ea typeface="Palatino"/>
                <a:cs typeface="Palatino"/>
                <a:sym typeface="Palatino"/>
              </a:defRPr>
            </a:pPr>
            <a:r>
              <a:t>“The first man Adam” is the </a:t>
            </a:r>
            <a:r>
              <a:rPr i="1">
                <a:solidFill>
                  <a:srgbClr val="FFFB00"/>
                </a:solidFill>
              </a:rPr>
              <a:t>first man created</a:t>
            </a:r>
            <a:r>
              <a:t> on earth, in the </a:t>
            </a:r>
            <a:r>
              <a:rPr i="1">
                <a:solidFill>
                  <a:srgbClr val="FFFB00"/>
                </a:solidFill>
              </a:rPr>
              <a:t>Garden of Eden.</a:t>
            </a:r>
          </a:p>
        </p:txBody>
      </p:sp>
      <p:pic>
        <p:nvPicPr>
          <p:cNvPr id="133" name="GoodSalt-rhpas0552.jpg" descr="GoodSalt-rhpas0552.jpg"/>
          <p:cNvPicPr>
            <a:picLocks noChangeAspect="1"/>
          </p:cNvPicPr>
          <p:nvPr/>
        </p:nvPicPr>
        <p:blipFill>
          <a:blip r:embed="rId2">
            <a:extLst/>
          </a:blip>
          <a:srcRect l="2468" t="25428" r="25319" b="25428"/>
          <a:stretch>
            <a:fillRect/>
          </a:stretch>
        </p:blipFill>
        <p:spPr>
          <a:xfrm>
            <a:off x="-1422400" y="0"/>
            <a:ext cx="14053279" cy="13716000"/>
          </a:xfrm>
          <a:prstGeom prst="rect">
            <a:avLst/>
          </a:prstGeom>
          <a:ln w="12700">
            <a:miter lim="400000"/>
          </a:ln>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5" name="Romans 5:19 NKJV “For as by one man's disobedience many were made sinners"/>
          <p:cNvSpPr txBox="1"/>
          <p:nvPr/>
        </p:nvSpPr>
        <p:spPr>
          <a:xfrm>
            <a:off x="1905000" y="3810000"/>
            <a:ext cx="10223500" cy="834760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Romans 5:19 NKJV</a:t>
            </a:r>
            <a:r>
              <a:t> “For as by one man's </a:t>
            </a:r>
            <a:r>
              <a:rPr b="1" i="1">
                <a:solidFill>
                  <a:srgbClr val="FFFB00"/>
                </a:solidFill>
                <a:latin typeface="Palatino"/>
                <a:ea typeface="Palatino"/>
                <a:cs typeface="Palatino"/>
                <a:sym typeface="Palatino"/>
              </a:rPr>
              <a:t>disobedience</a:t>
            </a:r>
            <a:r>
              <a:t> many were made sinners</a:t>
            </a:r>
          </a:p>
        </p:txBody>
      </p:sp>
      <p:sp>
        <p:nvSpPr>
          <p:cNvPr id="276"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277" name="The first Adam disobeyed.…"/>
          <p:cNvSpPr txBox="1"/>
          <p:nvPr>
            <p:ph type="body" sz="quarter" idx="4294967295"/>
          </p:nvPr>
        </p:nvSpPr>
        <p:spPr>
          <a:xfrm>
            <a:off x="1333500" y="406400"/>
            <a:ext cx="21717000" cy="2601715"/>
          </a:xfrm>
          <a:prstGeom prst="rect">
            <a:avLst/>
          </a:prstGeom>
        </p:spPr>
        <p:txBody>
          <a:bodyPr anchor="t"/>
          <a:lstStyle/>
          <a:p>
            <a:pPr marL="1244600" indent="-1244600" defTabSz="808990">
              <a:spcBef>
                <a:spcPts val="5700"/>
              </a:spcBef>
              <a:buClr>
                <a:srgbClr val="000000"/>
              </a:buClr>
              <a:buSzPct val="100000"/>
              <a:buAutoNum type="alphaUcPeriod" startAt="2"/>
              <a:defRPr sz="6272">
                <a:latin typeface="Avenir Next Demi Bold"/>
                <a:ea typeface="Avenir Next Demi Bold"/>
                <a:cs typeface="Avenir Next Demi Bold"/>
                <a:sym typeface="Avenir Next Demi Bold"/>
              </a:defRPr>
            </a:pPr>
            <a:r>
              <a:t>The first Adam </a:t>
            </a:r>
            <a:r>
              <a:rPr b="1" i="1">
                <a:solidFill>
                  <a:srgbClr val="FFFB00"/>
                </a:solidFill>
                <a:latin typeface="Palatino"/>
                <a:ea typeface="Palatino"/>
                <a:cs typeface="Palatino"/>
                <a:sym typeface="Palatino"/>
              </a:rPr>
              <a:t>disobeyed</a:t>
            </a:r>
            <a:r>
              <a:t>.</a:t>
            </a:r>
          </a:p>
          <a:p>
            <a:pPr marL="0" indent="0" defTabSz="808990">
              <a:spcBef>
                <a:spcPts val="1900"/>
              </a:spcBef>
              <a:buSzTx/>
              <a:buNone/>
              <a:defRPr sz="6272">
                <a:latin typeface="Avenir Next Demi Bold"/>
                <a:ea typeface="Avenir Next Demi Bold"/>
                <a:cs typeface="Avenir Next Demi Bold"/>
                <a:sym typeface="Avenir Next Demi Bold"/>
              </a:defRPr>
            </a:pPr>
            <a:r>
              <a:t>The last Adam </a:t>
            </a:r>
            <a:r>
              <a:rPr b="1" i="1">
                <a:solidFill>
                  <a:srgbClr val="FFFB00"/>
                </a:solidFill>
                <a:latin typeface="Palatino"/>
                <a:ea typeface="Palatino"/>
                <a:cs typeface="Palatino"/>
                <a:sym typeface="Palatino"/>
              </a:rPr>
              <a:t>obeyed</a:t>
            </a:r>
            <a:r>
              <a:t>.</a:t>
            </a:r>
          </a:p>
        </p:txBody>
      </p:sp>
      <p:pic>
        <p:nvPicPr>
          <p:cNvPr id="278" name="J058.jpeg" descr="J058.jpeg"/>
          <p:cNvPicPr>
            <a:picLocks noChangeAspect="1"/>
          </p:cNvPicPr>
          <p:nvPr/>
        </p:nvPicPr>
        <p:blipFill>
          <a:blip r:embed="rId2">
            <a:extLst/>
          </a:blip>
          <a:srcRect l="11416" t="0" r="11416" b="0"/>
          <a:stretch>
            <a:fillRect/>
          </a:stretch>
        </p:blipFill>
        <p:spPr>
          <a:xfrm>
            <a:off x="13169900" y="3169030"/>
            <a:ext cx="9525001" cy="925754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0" name="Romans 5:19 NKJV “For as by one man's disobedience many were made sinners,"/>
          <p:cNvSpPr txBox="1"/>
          <p:nvPr/>
        </p:nvSpPr>
        <p:spPr>
          <a:xfrm>
            <a:off x="1905000" y="3810000"/>
            <a:ext cx="102235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Romans 5:19 NKJV</a:t>
            </a:r>
            <a:r>
              <a:t> “For as by one man's </a:t>
            </a:r>
            <a:r>
              <a:rPr b="1" i="1">
                <a:solidFill>
                  <a:srgbClr val="FFFB00"/>
                </a:solidFill>
                <a:latin typeface="Palatino"/>
                <a:ea typeface="Palatino"/>
                <a:cs typeface="Palatino"/>
                <a:sym typeface="Palatino"/>
              </a:rPr>
              <a:t>disobedience</a:t>
            </a:r>
            <a:r>
              <a:t> many were made sinners,</a:t>
            </a:r>
          </a:p>
          <a:p>
            <a:pPr algn="l" defTabSz="914400">
              <a:defRPr sz="6400">
                <a:latin typeface="Avenir Next Demi Bold"/>
                <a:ea typeface="Avenir Next Demi Bold"/>
                <a:cs typeface="Avenir Next Demi Bold"/>
                <a:sym typeface="Avenir Next Demi Bold"/>
              </a:defRPr>
            </a:pPr>
          </a:p>
        </p:txBody>
      </p:sp>
      <p:sp>
        <p:nvSpPr>
          <p:cNvPr id="281" name="so by the obedience of one shall many be made righteous.”"/>
          <p:cNvSpPr txBox="1"/>
          <p:nvPr/>
        </p:nvSpPr>
        <p:spPr>
          <a:xfrm>
            <a:off x="1905000" y="7145866"/>
            <a:ext cx="10223500" cy="9296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914400">
              <a:defRPr sz="6400">
                <a:latin typeface="Avenir Next Demi Bold"/>
                <a:ea typeface="Avenir Next Demi Bold"/>
                <a:cs typeface="Avenir Next Demi Bold"/>
                <a:sym typeface="Avenir Next Demi Bold"/>
              </a:defRPr>
            </a:pPr>
            <a:r>
              <a:t>so by the </a:t>
            </a:r>
            <a:r>
              <a:rPr b="1" i="1">
                <a:solidFill>
                  <a:srgbClr val="FFFB00"/>
                </a:solidFill>
                <a:latin typeface="Palatino"/>
                <a:ea typeface="Palatino"/>
                <a:cs typeface="Palatino"/>
                <a:sym typeface="Palatino"/>
              </a:rPr>
              <a:t>obedience</a:t>
            </a:r>
            <a:r>
              <a:t> of one shall many be made righteous.”</a:t>
            </a:r>
          </a:p>
        </p:txBody>
      </p:sp>
      <p:sp>
        <p:nvSpPr>
          <p:cNvPr id="282"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pic>
        <p:nvPicPr>
          <p:cNvPr id="283" name="J047.jpeg" descr="J047.jpeg"/>
          <p:cNvPicPr>
            <a:picLocks noChangeAspect="1"/>
          </p:cNvPicPr>
          <p:nvPr/>
        </p:nvPicPr>
        <p:blipFill>
          <a:blip r:embed="rId2">
            <a:extLst/>
          </a:blip>
          <a:srcRect l="4139" t="0" r="4139" b="0"/>
          <a:stretch>
            <a:fillRect/>
          </a:stretch>
        </p:blipFill>
        <p:spPr>
          <a:xfrm>
            <a:off x="13169900" y="3149600"/>
            <a:ext cx="9525001" cy="9296400"/>
          </a:xfrm>
          <a:prstGeom prst="rect">
            <a:avLst/>
          </a:prstGeom>
          <a:ln w="12700">
            <a:miter lim="400000"/>
          </a:ln>
        </p:spPr>
      </p:pic>
      <p:sp>
        <p:nvSpPr>
          <p:cNvPr id="284" name="The first Adam disobeyed.…"/>
          <p:cNvSpPr txBox="1"/>
          <p:nvPr>
            <p:ph type="body" sz="quarter" idx="4294967295"/>
          </p:nvPr>
        </p:nvSpPr>
        <p:spPr>
          <a:xfrm>
            <a:off x="1333500" y="406400"/>
            <a:ext cx="21717000" cy="2601715"/>
          </a:xfrm>
          <a:prstGeom prst="rect">
            <a:avLst/>
          </a:prstGeom>
        </p:spPr>
        <p:txBody>
          <a:bodyPr anchor="t"/>
          <a:lstStyle/>
          <a:p>
            <a:pPr marL="1244600" indent="-1244600" defTabSz="808990">
              <a:spcBef>
                <a:spcPts val="5700"/>
              </a:spcBef>
              <a:buClr>
                <a:srgbClr val="000000"/>
              </a:buClr>
              <a:buSzPct val="100000"/>
              <a:buAutoNum type="alphaUcPeriod" startAt="2"/>
              <a:defRPr sz="6272">
                <a:latin typeface="Avenir Next Demi Bold"/>
                <a:ea typeface="Avenir Next Demi Bold"/>
                <a:cs typeface="Avenir Next Demi Bold"/>
                <a:sym typeface="Avenir Next Demi Bold"/>
              </a:defRPr>
            </a:pPr>
            <a:r>
              <a:t>The first Adam </a:t>
            </a:r>
            <a:r>
              <a:rPr b="1" i="1">
                <a:solidFill>
                  <a:srgbClr val="FFFB00"/>
                </a:solidFill>
                <a:latin typeface="Palatino"/>
                <a:ea typeface="Palatino"/>
                <a:cs typeface="Palatino"/>
                <a:sym typeface="Palatino"/>
              </a:rPr>
              <a:t>disobeyed</a:t>
            </a:r>
            <a:r>
              <a:t>.</a:t>
            </a:r>
          </a:p>
          <a:p>
            <a:pPr marL="0" indent="0" defTabSz="808990">
              <a:spcBef>
                <a:spcPts val="1900"/>
              </a:spcBef>
              <a:buSzTx/>
              <a:buNone/>
              <a:defRPr sz="6272">
                <a:latin typeface="Avenir Next Demi Bold"/>
                <a:ea typeface="Avenir Next Demi Bold"/>
                <a:cs typeface="Avenir Next Demi Bold"/>
                <a:sym typeface="Avenir Next Demi Bold"/>
              </a:defRPr>
            </a:pPr>
            <a:r>
              <a:t>The last Adam </a:t>
            </a:r>
            <a:r>
              <a:rPr b="1" i="1">
                <a:solidFill>
                  <a:srgbClr val="FFFB00"/>
                </a:solidFill>
                <a:latin typeface="Palatino"/>
                <a:ea typeface="Palatino"/>
                <a:cs typeface="Palatino"/>
                <a:sym typeface="Palatino"/>
              </a:rPr>
              <a:t>obeyed</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81"/>
                                        </p:tgtEl>
                                        <p:attrNameLst>
                                          <p:attrName>style.visibility</p:attrName>
                                        </p:attrNameLst>
                                      </p:cBhvr>
                                      <p:to>
                                        <p:strVal val="visible"/>
                                      </p:to>
                                    </p:set>
                                    <p:animEffect filter="fade" transition="in">
                                      <p:cBhvr>
                                        <p:cTn id="7" dur="1000"/>
                                        <p:tgtEl>
                                          <p:spTgt spid="281"/>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283"/>
                                        </p:tgtEl>
                                        <p:attrNameLst>
                                          <p:attrName>style.visibility</p:attrName>
                                        </p:attrNameLst>
                                      </p:cBhvr>
                                      <p:to>
                                        <p:strVal val="visible"/>
                                      </p:to>
                                    </p:set>
                                    <p:animEffect filter="fade" transition="in">
                                      <p:cBhvr>
                                        <p:cTn id="11" dur="1000"/>
                                        <p:tgtEl>
                                          <p:spTgt spid="2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1" grpId="1"/>
      <p:bldP build="whole" bldLvl="1" animBg="1" rev="0" advAuto="0" spid="283" grpId="2"/>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6"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287" name="The first Adam was not hungry when he failed the appetite test."/>
          <p:cNvSpPr txBox="1"/>
          <p:nvPr>
            <p:ph type="body" sz="half" idx="4294967295"/>
          </p:nvPr>
        </p:nvSpPr>
        <p:spPr>
          <a:xfrm>
            <a:off x="1333500" y="406400"/>
            <a:ext cx="13589000" cy="5330429"/>
          </a:xfrm>
          <a:prstGeom prst="rect">
            <a:avLst/>
          </a:prstGeom>
        </p:spPr>
        <p:txBody>
          <a:bodyPr anchor="t"/>
          <a:lstStyle/>
          <a:p>
            <a:pPr marL="1270000" indent="-1270000">
              <a:buClr>
                <a:srgbClr val="000000"/>
              </a:buClr>
              <a:buSzPct val="100000"/>
              <a:buAutoNum type="alphaUcPeriod" startAt="3"/>
              <a:defRPr sz="6400">
                <a:latin typeface="Avenir Next Demi Bold"/>
                <a:ea typeface="Avenir Next Demi Bold"/>
                <a:cs typeface="Avenir Next Demi Bold"/>
                <a:sym typeface="Avenir Next Demi Bold"/>
              </a:defRPr>
            </a:pPr>
            <a:r>
              <a:t>The first Adam was </a:t>
            </a:r>
            <a:r>
              <a:rPr b="1" i="1">
                <a:solidFill>
                  <a:srgbClr val="FFFB00"/>
                </a:solidFill>
                <a:latin typeface="Palatino"/>
                <a:ea typeface="Palatino"/>
                <a:cs typeface="Palatino"/>
                <a:sym typeface="Palatino"/>
              </a:rPr>
              <a:t>not hungry </a:t>
            </a:r>
            <a:r>
              <a:t>when he failed the appetite test.</a:t>
            </a:r>
          </a:p>
        </p:txBody>
      </p:sp>
      <p:pic>
        <p:nvPicPr>
          <p:cNvPr id="288" name="christinwilderness" descr="christinwilderness"/>
          <p:cNvPicPr>
            <a:picLocks noChangeAspect="1"/>
          </p:cNvPicPr>
          <p:nvPr/>
        </p:nvPicPr>
        <p:blipFill>
          <a:blip r:embed="rId2">
            <a:extLst/>
          </a:blip>
          <a:srcRect l="3762" t="3762" r="3762" b="3762"/>
          <a:stretch>
            <a:fillRect/>
          </a:stretch>
        </p:blipFill>
        <p:spPr>
          <a:xfrm>
            <a:off x="1061720" y="5334000"/>
            <a:ext cx="7120329" cy="7620001"/>
          </a:xfrm>
          <a:prstGeom prst="rect">
            <a:avLst/>
          </a:prstGeom>
          <a:ln w="12700">
            <a:miter lim="400000"/>
          </a:ln>
        </p:spPr>
      </p:pic>
      <p:pic>
        <p:nvPicPr>
          <p:cNvPr id="289" name="E022.jpeg" descr="E022.jpeg"/>
          <p:cNvPicPr>
            <a:picLocks noChangeAspect="1"/>
          </p:cNvPicPr>
          <p:nvPr/>
        </p:nvPicPr>
        <p:blipFill>
          <a:blip r:embed="rId3">
            <a:extLst/>
          </a:blip>
          <a:srcRect l="11577" t="0" r="11577" b="0"/>
          <a:stretch>
            <a:fillRect/>
          </a:stretch>
        </p:blipFill>
        <p:spPr>
          <a:xfrm>
            <a:off x="15676032" y="541866"/>
            <a:ext cx="7807378" cy="7620001"/>
          </a:xfrm>
          <a:prstGeom prst="rect">
            <a:avLst/>
          </a:prstGeom>
          <a:ln w="12700">
            <a:miter lim="400000"/>
          </a:ln>
        </p:spPr>
      </p:pic>
      <p:sp>
        <p:nvSpPr>
          <p:cNvPr id="290" name="The last Adam was fasting for 40 days when He passed the appetite test."/>
          <p:cNvSpPr txBox="1"/>
          <p:nvPr/>
        </p:nvSpPr>
        <p:spPr>
          <a:xfrm>
            <a:off x="9108726" y="9374671"/>
            <a:ext cx="10921243" cy="346295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z="6400">
                <a:latin typeface="Avenir Next Demi Bold"/>
                <a:ea typeface="Avenir Next Demi Bold"/>
                <a:cs typeface="Avenir Next Demi Bold"/>
                <a:sym typeface="Avenir Next Demi Bold"/>
              </a:defRPr>
            </a:pPr>
            <a:r>
              <a:t>The last Adam </a:t>
            </a:r>
            <a:r>
              <a:rPr b="1" i="1">
                <a:solidFill>
                  <a:srgbClr val="FFFB00"/>
                </a:solidFill>
                <a:latin typeface="Palatino"/>
                <a:ea typeface="Palatino"/>
                <a:cs typeface="Palatino"/>
                <a:sym typeface="Palatino"/>
              </a:rPr>
              <a:t>was fasting</a:t>
            </a:r>
            <a:r>
              <a:t> for 40 days when He passed the appetite test.</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2"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293" name="The first Adam was in a blessed surrounding of his home when he was tested."/>
          <p:cNvSpPr txBox="1"/>
          <p:nvPr>
            <p:ph type="body" sz="half" idx="4294967295"/>
          </p:nvPr>
        </p:nvSpPr>
        <p:spPr>
          <a:xfrm>
            <a:off x="1333500" y="406400"/>
            <a:ext cx="13589000" cy="5330429"/>
          </a:xfrm>
          <a:prstGeom prst="rect">
            <a:avLst/>
          </a:prstGeom>
        </p:spPr>
        <p:txBody>
          <a:bodyPr anchor="t"/>
          <a:lstStyle/>
          <a:p>
            <a:pPr marL="1270000" indent="-1270000">
              <a:buClr>
                <a:srgbClr val="000000"/>
              </a:buClr>
              <a:buSzPct val="100000"/>
              <a:buAutoNum type="alphaUcPeriod" startAt="4"/>
              <a:defRPr sz="6400">
                <a:latin typeface="Avenir Next Demi Bold"/>
                <a:ea typeface="Avenir Next Demi Bold"/>
                <a:cs typeface="Avenir Next Demi Bold"/>
                <a:sym typeface="Avenir Next Demi Bold"/>
              </a:defRPr>
            </a:pPr>
            <a:r>
              <a:t>The first Adam was in a </a:t>
            </a:r>
            <a:r>
              <a:rPr b="1" i="1">
                <a:solidFill>
                  <a:srgbClr val="FFFB00"/>
                </a:solidFill>
                <a:latin typeface="Palatino"/>
                <a:ea typeface="Palatino"/>
                <a:cs typeface="Palatino"/>
                <a:sym typeface="Palatino"/>
              </a:rPr>
              <a:t>blessed surrounding </a:t>
            </a:r>
            <a:r>
              <a:t>of his </a:t>
            </a:r>
            <a:r>
              <a:rPr b="1" i="1">
                <a:solidFill>
                  <a:srgbClr val="FFFB00"/>
                </a:solidFill>
                <a:latin typeface="Palatino"/>
                <a:ea typeface="Palatino"/>
                <a:cs typeface="Palatino"/>
                <a:sym typeface="Palatino"/>
              </a:rPr>
              <a:t>home</a:t>
            </a:r>
            <a:r>
              <a:t> when he was </a:t>
            </a:r>
            <a:r>
              <a:rPr b="1" i="1">
                <a:solidFill>
                  <a:srgbClr val="FFFB00"/>
                </a:solidFill>
                <a:latin typeface="Palatino"/>
                <a:ea typeface="Palatino"/>
                <a:cs typeface="Palatino"/>
                <a:sym typeface="Palatino"/>
              </a:rPr>
              <a:t>tested</a:t>
            </a:r>
            <a:r>
              <a:t>.</a:t>
            </a:r>
          </a:p>
        </p:txBody>
      </p:sp>
      <p:pic>
        <p:nvPicPr>
          <p:cNvPr id="294" name="christinwilderness" descr="christinwilderness"/>
          <p:cNvPicPr>
            <a:picLocks noChangeAspect="1"/>
          </p:cNvPicPr>
          <p:nvPr/>
        </p:nvPicPr>
        <p:blipFill>
          <a:blip r:embed="rId2">
            <a:extLst/>
          </a:blip>
          <a:srcRect l="3762" t="3762" r="3762" b="3762"/>
          <a:stretch>
            <a:fillRect/>
          </a:stretch>
        </p:blipFill>
        <p:spPr>
          <a:xfrm>
            <a:off x="1061720" y="5334000"/>
            <a:ext cx="7120329" cy="7620001"/>
          </a:xfrm>
          <a:prstGeom prst="rect">
            <a:avLst/>
          </a:prstGeom>
          <a:ln w="12700">
            <a:miter lim="400000"/>
          </a:ln>
        </p:spPr>
      </p:pic>
      <p:pic>
        <p:nvPicPr>
          <p:cNvPr id="295" name="0609080.jpeg" descr="0609080.jpeg"/>
          <p:cNvPicPr>
            <a:picLocks noChangeAspect="1"/>
          </p:cNvPicPr>
          <p:nvPr/>
        </p:nvPicPr>
        <p:blipFill>
          <a:blip r:embed="rId3">
            <a:extLst/>
          </a:blip>
          <a:srcRect l="11577" t="0" r="11577" b="0"/>
          <a:stretch>
            <a:fillRect/>
          </a:stretch>
        </p:blipFill>
        <p:spPr>
          <a:xfrm>
            <a:off x="15676032" y="541866"/>
            <a:ext cx="7807378" cy="7620001"/>
          </a:xfrm>
          <a:prstGeom prst="rect">
            <a:avLst/>
          </a:prstGeom>
          <a:ln w="12700">
            <a:miter lim="400000"/>
          </a:ln>
        </p:spPr>
      </p:pic>
      <p:sp>
        <p:nvSpPr>
          <p:cNvPr id="296" name="The last Adam was in a cursed surrounding of a wilderness when He was tested."/>
          <p:cNvSpPr txBox="1"/>
          <p:nvPr/>
        </p:nvSpPr>
        <p:spPr>
          <a:xfrm>
            <a:off x="9108726" y="9374671"/>
            <a:ext cx="13589001" cy="355627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z="6400">
                <a:latin typeface="Avenir Next Demi Bold"/>
                <a:ea typeface="Avenir Next Demi Bold"/>
                <a:cs typeface="Avenir Next Demi Bold"/>
                <a:sym typeface="Avenir Next Demi Bold"/>
              </a:defRPr>
            </a:pPr>
            <a:r>
              <a:t>The last Adam was in a </a:t>
            </a:r>
            <a:r>
              <a:rPr b="1" i="1">
                <a:solidFill>
                  <a:srgbClr val="FFFB00"/>
                </a:solidFill>
                <a:latin typeface="Palatino"/>
                <a:ea typeface="Palatino"/>
                <a:cs typeface="Palatino"/>
                <a:sym typeface="Palatino"/>
              </a:rPr>
              <a:t>cursed surrounding </a:t>
            </a:r>
            <a:r>
              <a:rPr b="1">
                <a:latin typeface="Avenir Next Regular"/>
                <a:ea typeface="Avenir Next Regular"/>
                <a:cs typeface="Avenir Next Regular"/>
                <a:sym typeface="Avenir Next Regular"/>
              </a:rPr>
              <a:t>of a</a:t>
            </a:r>
            <a:r>
              <a:rPr b="1" i="1">
                <a:solidFill>
                  <a:srgbClr val="FFFB00"/>
                </a:solidFill>
                <a:latin typeface="Palatino"/>
                <a:ea typeface="Palatino"/>
                <a:cs typeface="Palatino"/>
                <a:sym typeface="Palatino"/>
              </a:rPr>
              <a:t> wilderness </a:t>
            </a:r>
            <a:r>
              <a:rPr b="1">
                <a:latin typeface="Avenir Next Regular"/>
                <a:ea typeface="Avenir Next Regular"/>
                <a:cs typeface="Avenir Next Regular"/>
                <a:sym typeface="Avenir Next Regular"/>
              </a:rPr>
              <a:t>when He was</a:t>
            </a:r>
            <a:r>
              <a:rPr b="1" i="1">
                <a:solidFill>
                  <a:srgbClr val="FFFB00"/>
                </a:solidFill>
                <a:latin typeface="Palatino"/>
                <a:ea typeface="Palatino"/>
                <a:cs typeface="Palatino"/>
                <a:sym typeface="Palatino"/>
              </a:rPr>
              <a:t> tested.</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8"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299" name="The first Adam had sinless human nature and fell when tempted."/>
          <p:cNvSpPr txBox="1"/>
          <p:nvPr>
            <p:ph type="body" sz="half" idx="4294967295"/>
          </p:nvPr>
        </p:nvSpPr>
        <p:spPr>
          <a:xfrm>
            <a:off x="1333500" y="406400"/>
            <a:ext cx="13589000" cy="5330429"/>
          </a:xfrm>
          <a:prstGeom prst="rect">
            <a:avLst/>
          </a:prstGeom>
        </p:spPr>
        <p:txBody>
          <a:bodyPr anchor="t"/>
          <a:lstStyle/>
          <a:p>
            <a:pPr marL="1270000" indent="-1270000">
              <a:buClr>
                <a:srgbClr val="000000"/>
              </a:buClr>
              <a:buSzPct val="100000"/>
              <a:buAutoNum type="alphaUcPeriod" startAt="5"/>
              <a:defRPr sz="6400">
                <a:latin typeface="Avenir Next Demi Bold"/>
                <a:ea typeface="Avenir Next Demi Bold"/>
                <a:cs typeface="Avenir Next Demi Bold"/>
                <a:sym typeface="Avenir Next Demi Bold"/>
              </a:defRPr>
            </a:pPr>
            <a:r>
              <a:t>The first Adam had </a:t>
            </a:r>
            <a:r>
              <a:rPr b="1" i="1">
                <a:solidFill>
                  <a:srgbClr val="FFFB00"/>
                </a:solidFill>
                <a:latin typeface="Palatino"/>
                <a:ea typeface="Palatino"/>
                <a:cs typeface="Palatino"/>
                <a:sym typeface="Palatino"/>
              </a:rPr>
              <a:t>sinless</a:t>
            </a:r>
            <a:r>
              <a:t> human nature and </a:t>
            </a:r>
            <a:r>
              <a:rPr b="1" i="1">
                <a:solidFill>
                  <a:srgbClr val="FFFB00"/>
                </a:solidFill>
                <a:latin typeface="Palatino"/>
                <a:ea typeface="Palatino"/>
                <a:cs typeface="Palatino"/>
                <a:sym typeface="Palatino"/>
              </a:rPr>
              <a:t>fell</a:t>
            </a:r>
            <a:r>
              <a:t> when tempted.</a:t>
            </a:r>
          </a:p>
        </p:txBody>
      </p:sp>
      <p:pic>
        <p:nvPicPr>
          <p:cNvPr id="300" name="GoodSalt-rhpas0552.jpg" descr="GoodSalt-rhpas0552.jpg"/>
          <p:cNvPicPr>
            <a:picLocks noChangeAspect="1"/>
          </p:cNvPicPr>
          <p:nvPr/>
        </p:nvPicPr>
        <p:blipFill>
          <a:blip r:embed="rId2">
            <a:extLst/>
          </a:blip>
          <a:srcRect l="0" t="15973" r="0" b="15973"/>
          <a:stretch>
            <a:fillRect/>
          </a:stretch>
        </p:blipFill>
        <p:spPr>
          <a:xfrm>
            <a:off x="15676032" y="541866"/>
            <a:ext cx="7807378" cy="7620001"/>
          </a:xfrm>
          <a:prstGeom prst="rect">
            <a:avLst/>
          </a:prstGeom>
          <a:ln w="12700">
            <a:miter lim="400000"/>
          </a:ln>
        </p:spPr>
      </p:pic>
      <p:sp>
        <p:nvSpPr>
          <p:cNvPr id="301" name="The last Adam had a sinful nature and overcame when tempted."/>
          <p:cNvSpPr txBox="1"/>
          <p:nvPr/>
        </p:nvSpPr>
        <p:spPr>
          <a:xfrm>
            <a:off x="9108726" y="9374671"/>
            <a:ext cx="13589001" cy="240471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z="6400">
                <a:latin typeface="Avenir Next Demi Bold"/>
                <a:ea typeface="Avenir Next Demi Bold"/>
                <a:cs typeface="Avenir Next Demi Bold"/>
                <a:sym typeface="Avenir Next Demi Bold"/>
              </a:defRPr>
            </a:pPr>
            <a:r>
              <a:t>The last Adam had a </a:t>
            </a:r>
            <a:r>
              <a:rPr b="1" i="1">
                <a:solidFill>
                  <a:srgbClr val="FFFB00"/>
                </a:solidFill>
                <a:latin typeface="Palatino"/>
                <a:ea typeface="Palatino"/>
                <a:cs typeface="Palatino"/>
                <a:sym typeface="Palatino"/>
              </a:rPr>
              <a:t>sinful</a:t>
            </a:r>
            <a:r>
              <a:t> nature and </a:t>
            </a:r>
            <a:r>
              <a:rPr b="1" i="1">
                <a:solidFill>
                  <a:srgbClr val="FFFB00"/>
                </a:solidFill>
                <a:latin typeface="Palatino"/>
                <a:ea typeface="Palatino"/>
                <a:cs typeface="Palatino"/>
                <a:sym typeface="Palatino"/>
              </a:rPr>
              <a:t>overcame</a:t>
            </a:r>
            <a:r>
              <a:t> when tempted.</a:t>
            </a:r>
          </a:p>
        </p:txBody>
      </p:sp>
      <p:pic>
        <p:nvPicPr>
          <p:cNvPr id="302" name="gethsemane" descr="gethsemane"/>
          <p:cNvPicPr>
            <a:picLocks noChangeAspect="1"/>
          </p:cNvPicPr>
          <p:nvPr/>
        </p:nvPicPr>
        <p:blipFill>
          <a:blip r:embed="rId3">
            <a:extLst/>
          </a:blip>
          <a:stretch>
            <a:fillRect/>
          </a:stretch>
        </p:blipFill>
        <p:spPr>
          <a:xfrm>
            <a:off x="1764387" y="5334000"/>
            <a:ext cx="5715001" cy="762000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4"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305" name="The first Adam brought death to the living.…"/>
          <p:cNvSpPr txBox="1"/>
          <p:nvPr>
            <p:ph type="body" sz="quarter" idx="4294967295"/>
          </p:nvPr>
        </p:nvSpPr>
        <p:spPr>
          <a:xfrm>
            <a:off x="1333500" y="406400"/>
            <a:ext cx="21717000" cy="2601715"/>
          </a:xfrm>
          <a:prstGeom prst="rect">
            <a:avLst/>
          </a:prstGeom>
        </p:spPr>
        <p:txBody>
          <a:bodyPr anchor="t"/>
          <a:lstStyle/>
          <a:p>
            <a:pPr marL="1244600" indent="-1244600" defTabSz="808990">
              <a:spcBef>
                <a:spcPts val="5700"/>
              </a:spcBef>
              <a:buClr>
                <a:srgbClr val="000000"/>
              </a:buClr>
              <a:buSzPct val="100000"/>
              <a:buAutoNum type="alphaUcPeriod" startAt="6"/>
              <a:defRPr sz="6272">
                <a:latin typeface="Avenir Next Demi Bold"/>
                <a:ea typeface="Avenir Next Demi Bold"/>
                <a:cs typeface="Avenir Next Demi Bold"/>
                <a:sym typeface="Avenir Next Demi Bold"/>
              </a:defRPr>
            </a:pPr>
            <a:r>
              <a:t>The first Adam brought </a:t>
            </a:r>
            <a:r>
              <a:rPr b="1" i="1">
                <a:solidFill>
                  <a:srgbClr val="FFFB00"/>
                </a:solidFill>
                <a:latin typeface="Palatino"/>
                <a:ea typeface="Palatino"/>
                <a:cs typeface="Palatino"/>
                <a:sym typeface="Palatino"/>
              </a:rPr>
              <a:t>death to the living</a:t>
            </a:r>
            <a:r>
              <a:t>.</a:t>
            </a:r>
          </a:p>
          <a:p>
            <a:pPr marL="0" indent="0" defTabSz="808990">
              <a:spcBef>
                <a:spcPts val="1900"/>
              </a:spcBef>
              <a:buSzTx/>
              <a:buNone/>
              <a:defRPr sz="6272">
                <a:latin typeface="Avenir Next Demi Bold"/>
                <a:ea typeface="Avenir Next Demi Bold"/>
                <a:cs typeface="Avenir Next Demi Bold"/>
                <a:sym typeface="Avenir Next Demi Bold"/>
              </a:defRPr>
            </a:pPr>
            <a:r>
              <a:t>The last Adam brought </a:t>
            </a:r>
            <a:r>
              <a:rPr b="1" i="1">
                <a:solidFill>
                  <a:srgbClr val="FFFB00"/>
                </a:solidFill>
                <a:latin typeface="Palatino"/>
                <a:ea typeface="Palatino"/>
                <a:cs typeface="Palatino"/>
                <a:sym typeface="Palatino"/>
              </a:rPr>
              <a:t>life to the dying</a:t>
            </a:r>
            <a:r>
              <a:t>.</a:t>
            </a:r>
          </a:p>
        </p:txBody>
      </p:sp>
      <p:pic>
        <p:nvPicPr>
          <p:cNvPr id="306" name="9905_08_4---Graveyard_web" descr="9905_08_4---Graveyard_web"/>
          <p:cNvPicPr>
            <a:picLocks noChangeAspect="1"/>
          </p:cNvPicPr>
          <p:nvPr/>
        </p:nvPicPr>
        <p:blipFill>
          <a:blip r:embed="rId2">
            <a:extLst/>
          </a:blip>
          <a:stretch>
            <a:fillRect/>
          </a:stretch>
        </p:blipFill>
        <p:spPr>
          <a:xfrm>
            <a:off x="5227011" y="3314600"/>
            <a:ext cx="6580911" cy="5080001"/>
          </a:xfrm>
          <a:prstGeom prst="rect">
            <a:avLst/>
          </a:prstGeom>
          <a:ln w="12700">
            <a:miter lim="400000"/>
          </a:ln>
        </p:spPr>
      </p:pic>
      <p:pic>
        <p:nvPicPr>
          <p:cNvPr id="307" name="resurrection_angel" descr="resurrection_angel"/>
          <p:cNvPicPr>
            <a:picLocks noChangeAspect="1"/>
          </p:cNvPicPr>
          <p:nvPr/>
        </p:nvPicPr>
        <p:blipFill>
          <a:blip r:embed="rId3">
            <a:extLst/>
          </a:blip>
          <a:stretch>
            <a:fillRect/>
          </a:stretch>
        </p:blipFill>
        <p:spPr>
          <a:xfrm>
            <a:off x="12576078" y="3314600"/>
            <a:ext cx="6580910" cy="5080001"/>
          </a:xfrm>
          <a:prstGeom prst="rect">
            <a:avLst/>
          </a:prstGeom>
          <a:ln w="12700">
            <a:miter lim="400000"/>
          </a:ln>
        </p:spPr>
      </p:pic>
      <p:sp>
        <p:nvSpPr>
          <p:cNvPr id="308" name="Romans 5:17 NKJV “For if by the one man’s offense death reigned through the one, much more those who receive abundance of grace and of the gift of righteousness will reign in life through the One, Jesus Christ.”"/>
          <p:cNvSpPr txBox="1"/>
          <p:nvPr/>
        </p:nvSpPr>
        <p:spPr>
          <a:xfrm>
            <a:off x="1333500" y="8701087"/>
            <a:ext cx="21717000" cy="465931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Romans 5:17 NKJV</a:t>
            </a:r>
            <a:r>
              <a:t> “For if by the one man’s offense death reigned through the one, much more those who receive abundance of grace and of the gift of righteousness will reign in life through the One, Jesus Christ.”</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0" name="C-HOTRED.JPG" descr="C-HOTRED.JPG"/>
          <p:cNvPicPr>
            <a:picLocks noChangeAspect="1"/>
          </p:cNvPicPr>
          <p:nvPr/>
        </p:nvPicPr>
        <p:blipFill>
          <a:blip r:embed="rId2">
            <a:extLst/>
          </a:blip>
          <a:stretch>
            <a:fillRect/>
          </a:stretch>
        </p:blipFill>
        <p:spPr>
          <a:xfrm>
            <a:off x="0" y="0"/>
            <a:ext cx="24384000" cy="18288000"/>
          </a:xfrm>
          <a:prstGeom prst="rect">
            <a:avLst/>
          </a:prstGeom>
          <a:ln w="12700">
            <a:miter lim="400000"/>
          </a:ln>
        </p:spPr>
      </p:pic>
      <p:sp>
        <p:nvSpPr>
          <p:cNvPr id="311"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312" name="The problem—Man desired to be God.…"/>
          <p:cNvSpPr txBox="1"/>
          <p:nvPr>
            <p:ph type="body" sz="quarter" idx="4294967295"/>
          </p:nvPr>
        </p:nvSpPr>
        <p:spPr>
          <a:xfrm>
            <a:off x="1333500" y="406400"/>
            <a:ext cx="21717000" cy="2601715"/>
          </a:xfrm>
          <a:prstGeom prst="rect">
            <a:avLst/>
          </a:prstGeom>
        </p:spPr>
        <p:txBody>
          <a:bodyPr anchor="t"/>
          <a:lstStyle/>
          <a:p>
            <a:pPr marL="1244600" indent="-1244600" defTabSz="808990">
              <a:spcBef>
                <a:spcPts val="5700"/>
              </a:spcBef>
              <a:buClr>
                <a:srgbClr val="000000"/>
              </a:buClr>
              <a:buSzPct val="100000"/>
              <a:buAutoNum type="alphaUcPeriod" startAt="7"/>
              <a:defRPr sz="6272">
                <a:latin typeface="Avenir Next Demi Bold"/>
                <a:ea typeface="Avenir Next Demi Bold"/>
                <a:cs typeface="Avenir Next Demi Bold"/>
                <a:sym typeface="Avenir Next Demi Bold"/>
              </a:defRPr>
            </a:pPr>
            <a:r>
              <a:t>The problem—Man </a:t>
            </a:r>
            <a:r>
              <a:rPr b="1" i="1">
                <a:solidFill>
                  <a:srgbClr val="FFFB00"/>
                </a:solidFill>
                <a:latin typeface="Palatino"/>
                <a:ea typeface="Palatino"/>
                <a:cs typeface="Palatino"/>
                <a:sym typeface="Palatino"/>
              </a:rPr>
              <a:t>desired to be </a:t>
            </a:r>
            <a:r>
              <a:rPr b="1" i="1">
                <a:solidFill>
                  <a:schemeClr val="accent2">
                    <a:satOff val="-13916"/>
                    <a:lumOff val="13989"/>
                  </a:schemeClr>
                </a:solidFill>
                <a:latin typeface="Palatino"/>
                <a:ea typeface="Palatino"/>
                <a:cs typeface="Palatino"/>
                <a:sym typeface="Palatino"/>
              </a:rPr>
              <a:t>God</a:t>
            </a:r>
            <a:r>
              <a:t>.</a:t>
            </a:r>
          </a:p>
          <a:p>
            <a:pPr marL="0" indent="0" defTabSz="808990">
              <a:spcBef>
                <a:spcPts val="1900"/>
              </a:spcBef>
              <a:buSzTx/>
              <a:buNone/>
              <a:defRPr sz="6272">
                <a:latin typeface="Avenir Next Demi Bold"/>
                <a:ea typeface="Avenir Next Demi Bold"/>
                <a:cs typeface="Avenir Next Demi Bold"/>
                <a:sym typeface="Avenir Next Demi Bold"/>
              </a:defRPr>
            </a:pPr>
            <a:r>
              <a:t>The solution—God </a:t>
            </a:r>
            <a:r>
              <a:rPr b="1" i="1">
                <a:solidFill>
                  <a:srgbClr val="FFFB00"/>
                </a:solidFill>
                <a:latin typeface="Palatino"/>
                <a:ea typeface="Palatino"/>
                <a:cs typeface="Palatino"/>
                <a:sym typeface="Palatino"/>
              </a:rPr>
              <a:t>descended to be </a:t>
            </a:r>
            <a:r>
              <a:rPr b="1" i="1">
                <a:solidFill>
                  <a:schemeClr val="accent2">
                    <a:satOff val="-13916"/>
                    <a:lumOff val="13989"/>
                  </a:schemeClr>
                </a:solidFill>
                <a:latin typeface="Palatino"/>
                <a:ea typeface="Palatino"/>
                <a:cs typeface="Palatino"/>
                <a:sym typeface="Palatino"/>
              </a:rPr>
              <a:t>man</a:t>
            </a:r>
            <a:r>
              <a:t>.</a:t>
            </a:r>
          </a:p>
        </p:txBody>
      </p:sp>
      <p:pic>
        <p:nvPicPr>
          <p:cNvPr id="313" name="I099" descr="I099"/>
          <p:cNvPicPr>
            <a:picLocks noChangeAspect="0"/>
          </p:cNvPicPr>
          <p:nvPr/>
        </p:nvPicPr>
        <p:blipFill>
          <a:blip r:embed="rId3">
            <a:extLst/>
          </a:blip>
          <a:stretch>
            <a:fillRect/>
          </a:stretch>
        </p:blipFill>
        <p:spPr>
          <a:xfrm>
            <a:off x="0" y="3595820"/>
            <a:ext cx="24384000" cy="1012018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5"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316" name="The problem—Man desired to be God.…"/>
          <p:cNvSpPr txBox="1"/>
          <p:nvPr>
            <p:ph type="body" sz="quarter" idx="4294967295"/>
          </p:nvPr>
        </p:nvSpPr>
        <p:spPr>
          <a:xfrm>
            <a:off x="1333500" y="406400"/>
            <a:ext cx="21717000" cy="2601715"/>
          </a:xfrm>
          <a:prstGeom prst="rect">
            <a:avLst/>
          </a:prstGeom>
        </p:spPr>
        <p:txBody>
          <a:bodyPr anchor="t"/>
          <a:lstStyle/>
          <a:p>
            <a:pPr marL="1244600" indent="-1244600" defTabSz="808990">
              <a:spcBef>
                <a:spcPts val="5700"/>
              </a:spcBef>
              <a:buClr>
                <a:srgbClr val="000000"/>
              </a:buClr>
              <a:buSzPct val="100000"/>
              <a:buAutoNum type="alphaUcPeriod" startAt="7"/>
              <a:defRPr sz="6272">
                <a:latin typeface="Avenir Next Demi Bold"/>
                <a:ea typeface="Avenir Next Demi Bold"/>
                <a:cs typeface="Avenir Next Demi Bold"/>
                <a:sym typeface="Avenir Next Demi Bold"/>
              </a:defRPr>
            </a:pPr>
            <a:r>
              <a:t>The problem—Man </a:t>
            </a:r>
            <a:r>
              <a:rPr b="1" i="1">
                <a:solidFill>
                  <a:srgbClr val="FFFB00"/>
                </a:solidFill>
                <a:latin typeface="Palatino"/>
                <a:ea typeface="Palatino"/>
                <a:cs typeface="Palatino"/>
                <a:sym typeface="Palatino"/>
              </a:rPr>
              <a:t>desired to be </a:t>
            </a:r>
            <a:r>
              <a:rPr b="1" i="1">
                <a:solidFill>
                  <a:schemeClr val="accent2">
                    <a:satOff val="-13916"/>
                    <a:lumOff val="13989"/>
                  </a:schemeClr>
                </a:solidFill>
                <a:latin typeface="Palatino"/>
                <a:ea typeface="Palatino"/>
                <a:cs typeface="Palatino"/>
                <a:sym typeface="Palatino"/>
              </a:rPr>
              <a:t>God</a:t>
            </a:r>
            <a:r>
              <a:t>.</a:t>
            </a:r>
          </a:p>
          <a:p>
            <a:pPr marL="0" indent="0" defTabSz="808990">
              <a:spcBef>
                <a:spcPts val="1900"/>
              </a:spcBef>
              <a:buSzTx/>
              <a:buNone/>
              <a:defRPr sz="6272">
                <a:latin typeface="Avenir Next Demi Bold"/>
                <a:ea typeface="Avenir Next Demi Bold"/>
                <a:cs typeface="Avenir Next Demi Bold"/>
                <a:sym typeface="Avenir Next Demi Bold"/>
              </a:defRPr>
            </a:pPr>
            <a:r>
              <a:t>The solution—God </a:t>
            </a:r>
            <a:r>
              <a:rPr b="1" i="1">
                <a:solidFill>
                  <a:srgbClr val="FFFB00"/>
                </a:solidFill>
                <a:latin typeface="Palatino"/>
                <a:ea typeface="Palatino"/>
                <a:cs typeface="Palatino"/>
                <a:sym typeface="Palatino"/>
              </a:rPr>
              <a:t>descended to be </a:t>
            </a:r>
            <a:r>
              <a:rPr b="1" i="1">
                <a:solidFill>
                  <a:schemeClr val="accent2">
                    <a:satOff val="-13916"/>
                    <a:lumOff val="13989"/>
                  </a:schemeClr>
                </a:solidFill>
                <a:latin typeface="Palatino"/>
                <a:ea typeface="Palatino"/>
                <a:cs typeface="Palatino"/>
                <a:sym typeface="Palatino"/>
              </a:rPr>
              <a:t>man</a:t>
            </a:r>
            <a:r>
              <a:t>.</a:t>
            </a:r>
          </a:p>
        </p:txBody>
      </p:sp>
      <p:pic>
        <p:nvPicPr>
          <p:cNvPr id="317" name="E022.jpeg" descr="E022.jpeg"/>
          <p:cNvPicPr>
            <a:picLocks noChangeAspect="1"/>
          </p:cNvPicPr>
          <p:nvPr/>
        </p:nvPicPr>
        <p:blipFill>
          <a:blip r:embed="rId2">
            <a:extLst/>
          </a:blip>
          <a:srcRect l="11577" t="0" r="11577" b="0"/>
          <a:stretch>
            <a:fillRect/>
          </a:stretch>
        </p:blipFill>
        <p:spPr>
          <a:xfrm>
            <a:off x="13169900" y="3149600"/>
            <a:ext cx="9525000" cy="9296400"/>
          </a:xfrm>
          <a:prstGeom prst="rect">
            <a:avLst/>
          </a:prstGeom>
          <a:ln w="12700">
            <a:miter lim="400000"/>
          </a:ln>
        </p:spPr>
      </p:pic>
      <p:sp>
        <p:nvSpPr>
          <p:cNvPr id="318" name="Genesis 3:5 NKJV “… you will be like God.”"/>
          <p:cNvSpPr txBox="1"/>
          <p:nvPr/>
        </p:nvSpPr>
        <p:spPr>
          <a:xfrm>
            <a:off x="1689100" y="3175000"/>
            <a:ext cx="102235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l"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Genesis 3:5 NKJV</a:t>
            </a:r>
            <a:r>
              <a:t> “… you will be like </a:t>
            </a:r>
            <a:r>
              <a:rPr b="1" i="1">
                <a:solidFill>
                  <a:srgbClr val="FFFB00"/>
                </a:solidFill>
                <a:latin typeface="Palatino"/>
                <a:ea typeface="Palatino"/>
                <a:cs typeface="Palatino"/>
                <a:sym typeface="Palatino"/>
              </a:rPr>
              <a:t>God</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18"/>
                                        </p:tgtEl>
                                        <p:attrNameLst>
                                          <p:attrName>style.visibility</p:attrName>
                                        </p:attrNameLst>
                                      </p:cBhvr>
                                      <p:to>
                                        <p:strVal val="visible"/>
                                      </p:to>
                                    </p:set>
                                    <p:animEffect filter="fade" transition="in">
                                      <p:cBhvr>
                                        <p:cTn id="7" dur="1000"/>
                                        <p:tgtEl>
                                          <p:spTgt spid="318"/>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317"/>
                                        </p:tgtEl>
                                        <p:attrNameLst>
                                          <p:attrName>style.visibility</p:attrName>
                                        </p:attrNameLst>
                                      </p:cBhvr>
                                      <p:to>
                                        <p:strVal val="visible"/>
                                      </p:to>
                                    </p:set>
                                    <p:animEffect filter="fade" transition="in">
                                      <p:cBhvr>
                                        <p:cTn id="11" dur="1000"/>
                                        <p:tgtEl>
                                          <p:spTgt spid="3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8" grpId="1"/>
      <p:bldP build="whole" bldLvl="1" animBg="1" rev="0" advAuto="0" spid="317" grpId="2"/>
    </p:bld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0"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321" name="The problem—Man desired to be God.…"/>
          <p:cNvSpPr txBox="1"/>
          <p:nvPr>
            <p:ph type="body" sz="quarter" idx="4294967295"/>
          </p:nvPr>
        </p:nvSpPr>
        <p:spPr>
          <a:xfrm>
            <a:off x="1333500" y="406400"/>
            <a:ext cx="21717000" cy="2601715"/>
          </a:xfrm>
          <a:prstGeom prst="rect">
            <a:avLst/>
          </a:prstGeom>
        </p:spPr>
        <p:txBody>
          <a:bodyPr anchor="t"/>
          <a:lstStyle/>
          <a:p>
            <a:pPr marL="1244600" indent="-1244600" defTabSz="808990">
              <a:spcBef>
                <a:spcPts val="5700"/>
              </a:spcBef>
              <a:buClr>
                <a:srgbClr val="000000"/>
              </a:buClr>
              <a:buSzPct val="100000"/>
              <a:buAutoNum type="alphaUcPeriod" startAt="7"/>
              <a:defRPr sz="6272">
                <a:latin typeface="Avenir Next Demi Bold"/>
                <a:ea typeface="Avenir Next Demi Bold"/>
                <a:cs typeface="Avenir Next Demi Bold"/>
                <a:sym typeface="Avenir Next Demi Bold"/>
              </a:defRPr>
            </a:pPr>
            <a:r>
              <a:t>The problem—Man </a:t>
            </a:r>
            <a:r>
              <a:rPr b="1" i="1">
                <a:solidFill>
                  <a:srgbClr val="FFFB00"/>
                </a:solidFill>
                <a:latin typeface="Palatino"/>
                <a:ea typeface="Palatino"/>
                <a:cs typeface="Palatino"/>
                <a:sym typeface="Palatino"/>
              </a:rPr>
              <a:t>desired to be </a:t>
            </a:r>
            <a:r>
              <a:rPr b="1" i="1">
                <a:solidFill>
                  <a:schemeClr val="accent2">
                    <a:satOff val="-13916"/>
                    <a:lumOff val="13989"/>
                  </a:schemeClr>
                </a:solidFill>
                <a:latin typeface="Palatino"/>
                <a:ea typeface="Palatino"/>
                <a:cs typeface="Palatino"/>
                <a:sym typeface="Palatino"/>
              </a:rPr>
              <a:t>God</a:t>
            </a:r>
            <a:r>
              <a:t>.</a:t>
            </a:r>
          </a:p>
          <a:p>
            <a:pPr marL="0" indent="0" defTabSz="808990">
              <a:spcBef>
                <a:spcPts val="1900"/>
              </a:spcBef>
              <a:buSzTx/>
              <a:buNone/>
              <a:defRPr sz="6272">
                <a:latin typeface="Avenir Next Demi Bold"/>
                <a:ea typeface="Avenir Next Demi Bold"/>
                <a:cs typeface="Avenir Next Demi Bold"/>
                <a:sym typeface="Avenir Next Demi Bold"/>
              </a:defRPr>
            </a:pPr>
            <a:r>
              <a:t>The solution—God </a:t>
            </a:r>
            <a:r>
              <a:rPr b="1" i="1">
                <a:solidFill>
                  <a:srgbClr val="FFFB00"/>
                </a:solidFill>
                <a:latin typeface="Palatino"/>
                <a:ea typeface="Palatino"/>
                <a:cs typeface="Palatino"/>
                <a:sym typeface="Palatino"/>
              </a:rPr>
              <a:t>descended to be </a:t>
            </a:r>
            <a:r>
              <a:rPr b="1" i="1">
                <a:solidFill>
                  <a:schemeClr val="accent2">
                    <a:satOff val="-13916"/>
                    <a:lumOff val="13989"/>
                  </a:schemeClr>
                </a:solidFill>
                <a:latin typeface="Palatino"/>
                <a:ea typeface="Palatino"/>
                <a:cs typeface="Palatino"/>
                <a:sym typeface="Palatino"/>
              </a:rPr>
              <a:t>man</a:t>
            </a:r>
            <a:r>
              <a:t>.</a:t>
            </a:r>
          </a:p>
        </p:txBody>
      </p:sp>
      <p:pic>
        <p:nvPicPr>
          <p:cNvPr id="322" name="rhpas0124.jpg" descr="rhpas0124.jpg"/>
          <p:cNvPicPr>
            <a:picLocks noChangeAspect="1"/>
          </p:cNvPicPr>
          <p:nvPr/>
        </p:nvPicPr>
        <p:blipFill>
          <a:blip r:embed="rId2">
            <a:extLst/>
          </a:blip>
          <a:srcRect l="0" t="0" r="0" b="27174"/>
          <a:stretch>
            <a:fillRect/>
          </a:stretch>
        </p:blipFill>
        <p:spPr>
          <a:xfrm>
            <a:off x="13235832" y="3180445"/>
            <a:ext cx="9393135" cy="9265556"/>
          </a:xfrm>
          <a:prstGeom prst="rect">
            <a:avLst/>
          </a:prstGeom>
          <a:ln w="12700">
            <a:miter lim="400000"/>
          </a:ln>
        </p:spPr>
      </p:pic>
      <p:sp>
        <p:nvSpPr>
          <p:cNvPr id="323" name="Philippians 2:6 RSV “Who, though he was in the form of God, did not count equality with God a thing to be grasped,”"/>
          <p:cNvSpPr txBox="1"/>
          <p:nvPr/>
        </p:nvSpPr>
        <p:spPr>
          <a:xfrm>
            <a:off x="1689100" y="3175000"/>
            <a:ext cx="8749374"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l"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Philippians 2:6 RSV</a:t>
            </a:r>
            <a:r>
              <a:t> “Who, though he was in the </a:t>
            </a:r>
            <a:r>
              <a:rPr b="1" i="1">
                <a:solidFill>
                  <a:srgbClr val="FFFB00"/>
                </a:solidFill>
                <a:latin typeface="Palatino"/>
                <a:ea typeface="Palatino"/>
                <a:cs typeface="Palatino"/>
                <a:sym typeface="Palatino"/>
              </a:rPr>
              <a:t>form of God</a:t>
            </a:r>
            <a:r>
              <a:t>, did not count equality with God a thing to be grasped,”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23"/>
                                        </p:tgtEl>
                                        <p:attrNameLst>
                                          <p:attrName>style.visibility</p:attrName>
                                        </p:attrNameLst>
                                      </p:cBhvr>
                                      <p:to>
                                        <p:strVal val="visible"/>
                                      </p:to>
                                    </p:set>
                                    <p:animEffect filter="fade" transition="in">
                                      <p:cBhvr>
                                        <p:cTn id="7" dur="1000"/>
                                        <p:tgtEl>
                                          <p:spTgt spid="323"/>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322"/>
                                        </p:tgtEl>
                                        <p:attrNameLst>
                                          <p:attrName>style.visibility</p:attrName>
                                        </p:attrNameLst>
                                      </p:cBhvr>
                                      <p:to>
                                        <p:strVal val="visible"/>
                                      </p:to>
                                    </p:set>
                                    <p:animEffect filter="fade" transition="in">
                                      <p:cBhvr>
                                        <p:cTn id="11" dur="10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2" grpId="2"/>
      <p:bldP build="whole" bldLvl="1" animBg="1" rev="0" advAuto="0" spid="323" grpId="1"/>
    </p:bldLst>
  </p:timing>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5" name="lwjas0543.jpg" descr="lwjas0543.jpg"/>
          <p:cNvPicPr>
            <a:picLocks noChangeAspect="0"/>
          </p:cNvPicPr>
          <p:nvPr/>
        </p:nvPicPr>
        <p:blipFill>
          <a:blip r:embed="rId2">
            <a:extLst/>
          </a:blip>
          <a:srcRect l="32893" t="0" r="359" b="3001"/>
          <a:stretch>
            <a:fillRect/>
          </a:stretch>
        </p:blipFill>
        <p:spPr>
          <a:xfrm>
            <a:off x="12843205" y="3705581"/>
            <a:ext cx="10414000" cy="7814196"/>
          </a:xfrm>
          <a:prstGeom prst="rect">
            <a:avLst/>
          </a:prstGeom>
          <a:ln w="12700">
            <a:miter lim="400000"/>
          </a:ln>
        </p:spPr>
      </p:pic>
      <p:sp>
        <p:nvSpPr>
          <p:cNvPr id="326"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327" name="One believed a Lie, the other is the Truth"/>
          <p:cNvSpPr txBox="1"/>
          <p:nvPr>
            <p:ph type="body" sz="quarter" idx="4294967295"/>
          </p:nvPr>
        </p:nvSpPr>
        <p:spPr>
          <a:xfrm>
            <a:off x="1333500" y="406400"/>
            <a:ext cx="21717000" cy="2601715"/>
          </a:xfrm>
          <a:prstGeom prst="rect">
            <a:avLst/>
          </a:prstGeom>
        </p:spPr>
        <p:txBody>
          <a:bodyPr anchor="t"/>
          <a:lstStyle/>
          <a:p>
            <a:pPr marL="1270000" indent="-1270000">
              <a:buClr>
                <a:srgbClr val="000000"/>
              </a:buClr>
              <a:buSzPct val="100000"/>
              <a:buAutoNum type="alphaUcPeriod" startAt="8"/>
              <a:defRPr sz="6400">
                <a:latin typeface="Avenir Next Demi Bold"/>
                <a:ea typeface="Avenir Next Demi Bold"/>
                <a:cs typeface="Avenir Next Demi Bold"/>
                <a:sym typeface="Avenir Next Demi Bold"/>
              </a:defRPr>
            </a:pPr>
            <a:r>
              <a:t>One believed a </a:t>
            </a:r>
            <a:r>
              <a:rPr b="1" i="1">
                <a:solidFill>
                  <a:srgbClr val="FFFB00"/>
                </a:solidFill>
                <a:latin typeface="Palatino"/>
                <a:ea typeface="Palatino"/>
                <a:cs typeface="Palatino"/>
                <a:sym typeface="Palatino"/>
              </a:rPr>
              <a:t>Lie</a:t>
            </a:r>
            <a:r>
              <a:t>, the other is the </a:t>
            </a:r>
            <a:r>
              <a:rPr b="1" i="1">
                <a:solidFill>
                  <a:srgbClr val="FFFB00"/>
                </a:solidFill>
                <a:latin typeface="Palatino"/>
                <a:ea typeface="Palatino"/>
                <a:cs typeface="Palatino"/>
                <a:sym typeface="Palatino"/>
              </a:rPr>
              <a:t>Truth</a:t>
            </a:r>
          </a:p>
        </p:txBody>
      </p:sp>
      <p:pic>
        <p:nvPicPr>
          <p:cNvPr id="328" name="GoodSalt-lmlas0045.jpg" descr="GoodSalt-lmlas0045.jpg"/>
          <p:cNvPicPr>
            <a:picLocks noChangeAspect="1"/>
          </p:cNvPicPr>
          <p:nvPr/>
        </p:nvPicPr>
        <p:blipFill>
          <a:blip r:embed="rId3">
            <a:extLst/>
          </a:blip>
          <a:stretch>
            <a:fillRect/>
          </a:stretch>
        </p:blipFill>
        <p:spPr>
          <a:xfrm>
            <a:off x="2364704" y="2658533"/>
            <a:ext cx="8360059" cy="9908218"/>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5" name="The last Adam"/>
          <p:cNvSpPr txBox="1"/>
          <p:nvPr>
            <p:ph type="title"/>
          </p:nvPr>
        </p:nvSpPr>
        <p:spPr>
          <a:xfrm>
            <a:off x="103451" y="355600"/>
            <a:ext cx="12702846" cy="2286000"/>
          </a:xfrm>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The last Adam</a:t>
            </a:r>
          </a:p>
        </p:txBody>
      </p:sp>
      <p:sp>
        <p:nvSpPr>
          <p:cNvPr id="136" name="The last Adam is ”the Lord from heaven.“…"/>
          <p:cNvSpPr/>
          <p:nvPr>
            <p:ph type="body" sz="half" idx="1"/>
          </p:nvPr>
        </p:nvSpPr>
        <p:spPr>
          <a:xfrm>
            <a:off x="1689100" y="3149600"/>
            <a:ext cx="9305264" cy="9296400"/>
          </a:xfrm>
          <a:prstGeom prst="rect">
            <a:avLst/>
          </a:prstGeom>
        </p:spPr>
        <p:txBody>
          <a:bodyPr/>
          <a:lstStyle/>
          <a:p>
            <a:pPr lvl="2" marL="0" indent="457200">
              <a:spcBef>
                <a:spcPts val="1000"/>
              </a:spcBef>
              <a:buSzTx/>
              <a:buNone/>
              <a:defRPr b="1" sz="6400">
                <a:solidFill>
                  <a:srgbClr val="FFFB00"/>
                </a:solidFill>
                <a:latin typeface="Palatino"/>
                <a:ea typeface="Palatino"/>
                <a:cs typeface="Palatino"/>
                <a:sym typeface="Palatino"/>
              </a:defRPr>
            </a:pPr>
            <a:r>
              <a:rPr>
                <a:solidFill>
                  <a:srgbClr val="FFFFFF"/>
                </a:solidFill>
              </a:rPr>
              <a:t>The last Adam is </a:t>
            </a:r>
            <a:r>
              <a:rPr i="1"/>
              <a:t>”the Lord from heaven.“</a:t>
            </a:r>
            <a:endParaRPr i="1">
              <a:solidFill>
                <a:srgbClr val="FFFFFF"/>
              </a:solidFill>
            </a:endParaRPr>
          </a:p>
          <a:p>
            <a:pPr lvl="2" marL="0" indent="457200" algn="r">
              <a:spcBef>
                <a:spcPts val="1000"/>
              </a:spcBef>
              <a:buSzTx/>
              <a:buNone/>
              <a:defRPr sz="4800">
                <a:solidFill>
                  <a:srgbClr val="FFFB00"/>
                </a:solidFill>
                <a:latin typeface="Palatino"/>
                <a:ea typeface="Palatino"/>
                <a:cs typeface="Palatino"/>
                <a:sym typeface="Palatino"/>
              </a:defRPr>
            </a:pPr>
            <a:r>
              <a:rPr>
                <a:solidFill>
                  <a:srgbClr val="FFFFFF"/>
                </a:solidFill>
              </a:rPr>
              <a:t>1 Corinthians 15:47 NKJV</a:t>
            </a:r>
          </a:p>
        </p:txBody>
      </p:sp>
      <p:pic>
        <p:nvPicPr>
          <p:cNvPr id="137" name="GoodSalt-pppas0123.jpg" descr="GoodSalt-pppas0123.jpg"/>
          <p:cNvPicPr>
            <a:picLocks noChangeAspect="1"/>
          </p:cNvPicPr>
          <p:nvPr/>
        </p:nvPicPr>
        <p:blipFill>
          <a:blip r:embed="rId2">
            <a:extLst/>
          </a:blip>
          <a:srcRect l="0" t="11873" r="0" b="730"/>
          <a:stretch>
            <a:fillRect/>
          </a:stretch>
        </p:blipFill>
        <p:spPr>
          <a:xfrm>
            <a:off x="12904870" y="0"/>
            <a:ext cx="11479321" cy="13716000"/>
          </a:xfrm>
          <a:prstGeom prst="rect">
            <a:avLst/>
          </a:prstGeom>
          <a:ln w="12700">
            <a:miter lim="400000"/>
          </a:ln>
        </p:spPr>
      </p:pic>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0"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331" name="One believed a Lie, the other is the Truth"/>
          <p:cNvSpPr txBox="1"/>
          <p:nvPr>
            <p:ph type="body" sz="quarter" idx="4294967295"/>
          </p:nvPr>
        </p:nvSpPr>
        <p:spPr>
          <a:xfrm>
            <a:off x="1333500" y="406400"/>
            <a:ext cx="21717000" cy="2601715"/>
          </a:xfrm>
          <a:prstGeom prst="rect">
            <a:avLst/>
          </a:prstGeom>
        </p:spPr>
        <p:txBody>
          <a:bodyPr anchor="t"/>
          <a:lstStyle/>
          <a:p>
            <a:pPr marL="1270000" indent="-1270000">
              <a:buClr>
                <a:srgbClr val="000000"/>
              </a:buClr>
              <a:buSzPct val="100000"/>
              <a:buAutoNum type="alphaUcPeriod" startAt="8"/>
              <a:defRPr sz="6400">
                <a:latin typeface="Avenir Next Demi Bold"/>
                <a:ea typeface="Avenir Next Demi Bold"/>
                <a:cs typeface="Avenir Next Demi Bold"/>
                <a:sym typeface="Avenir Next Demi Bold"/>
              </a:defRPr>
            </a:pPr>
            <a:r>
              <a:t>One believed a </a:t>
            </a:r>
            <a:r>
              <a:rPr b="1" i="1">
                <a:solidFill>
                  <a:srgbClr val="FFFB00"/>
                </a:solidFill>
                <a:latin typeface="Palatino"/>
                <a:ea typeface="Palatino"/>
                <a:cs typeface="Palatino"/>
                <a:sym typeface="Palatino"/>
              </a:rPr>
              <a:t>Lie</a:t>
            </a:r>
            <a:r>
              <a:t>, the other is the </a:t>
            </a:r>
            <a:r>
              <a:rPr b="1" i="1">
                <a:solidFill>
                  <a:srgbClr val="FFFB00"/>
                </a:solidFill>
                <a:latin typeface="Palatino"/>
                <a:ea typeface="Palatino"/>
                <a:cs typeface="Palatino"/>
                <a:sym typeface="Palatino"/>
              </a:rPr>
              <a:t>Truth</a:t>
            </a:r>
          </a:p>
        </p:txBody>
      </p:sp>
      <p:pic>
        <p:nvPicPr>
          <p:cNvPr id="332" name="GoodSalt-lmlas0045.jpg" descr="GoodSalt-lmlas0045.jpg"/>
          <p:cNvPicPr>
            <a:picLocks noChangeAspect="1"/>
          </p:cNvPicPr>
          <p:nvPr/>
        </p:nvPicPr>
        <p:blipFill>
          <a:blip r:embed="rId2">
            <a:extLst/>
          </a:blip>
          <a:stretch>
            <a:fillRect/>
          </a:stretch>
        </p:blipFill>
        <p:spPr>
          <a:xfrm>
            <a:off x="1873552" y="4087563"/>
            <a:ext cx="6903962" cy="8182473"/>
          </a:xfrm>
          <a:prstGeom prst="rect">
            <a:avLst/>
          </a:prstGeom>
          <a:ln w="12700">
            <a:miter lim="400000"/>
          </a:ln>
        </p:spPr>
      </p:pic>
      <p:sp>
        <p:nvSpPr>
          <p:cNvPr id="333" name="John 8:44 NKJV “… the devil, … from the beginning, and does not stand in the truth, because there is no truth in him. When he speaks a lie, he speaks from his own resources, for he is a liar and the father of it.”"/>
          <p:cNvSpPr txBox="1"/>
          <p:nvPr/>
        </p:nvSpPr>
        <p:spPr>
          <a:xfrm>
            <a:off x="10219464" y="3530600"/>
            <a:ext cx="12523392"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l"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John 8:44 NKJV </a:t>
            </a:r>
            <a:r>
              <a:t>“… the devil, … from the beginning, and does not stand in the truth, because there is no truth in him. When he speaks a lie, he speaks from his own </a:t>
            </a:r>
            <a:r>
              <a:rPr b="1" i="1">
                <a:latin typeface="Avenir Next Regular"/>
                <a:ea typeface="Avenir Next Regular"/>
                <a:cs typeface="Avenir Next Regular"/>
                <a:sym typeface="Avenir Next Regular"/>
              </a:rPr>
              <a:t>resources,</a:t>
            </a:r>
            <a:r>
              <a:t> for he is a liar and the father of it.”</a:t>
            </a:r>
          </a:p>
        </p:txBody>
      </p:sp>
      <p:sp>
        <p:nvSpPr>
          <p:cNvPr id="334" name="Adam got trapped with the lies of the devil."/>
          <p:cNvSpPr txBox="1"/>
          <p:nvPr/>
        </p:nvSpPr>
        <p:spPr>
          <a:xfrm>
            <a:off x="4090301" y="2506087"/>
            <a:ext cx="16203398" cy="12531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6400">
                <a:latin typeface="Avenir Next Demi Bold"/>
                <a:ea typeface="Avenir Next Demi Bold"/>
                <a:cs typeface="Avenir Next Demi Bold"/>
                <a:sym typeface="Avenir Next Demi Bold"/>
              </a:defRPr>
            </a:pPr>
            <a:r>
              <a:t>Adam got </a:t>
            </a:r>
            <a:r>
              <a:rPr b="1" i="1">
                <a:solidFill>
                  <a:srgbClr val="FFFB00"/>
                </a:solidFill>
                <a:latin typeface="Palatino"/>
                <a:ea typeface="Palatino"/>
                <a:cs typeface="Palatino"/>
                <a:sym typeface="Palatino"/>
              </a:rPr>
              <a:t>trapped</a:t>
            </a:r>
            <a:r>
              <a:t> with the </a:t>
            </a:r>
            <a:r>
              <a:rPr b="1" i="1">
                <a:solidFill>
                  <a:srgbClr val="FFFB00"/>
                </a:solidFill>
                <a:latin typeface="Palatino"/>
                <a:ea typeface="Palatino"/>
                <a:cs typeface="Palatino"/>
                <a:sym typeface="Palatino"/>
              </a:rPr>
              <a:t>lies</a:t>
            </a:r>
            <a:r>
              <a:t> of the </a:t>
            </a:r>
            <a:r>
              <a:rPr b="1" i="1">
                <a:solidFill>
                  <a:schemeClr val="accent2">
                    <a:satOff val="-13916"/>
                    <a:lumOff val="13989"/>
                  </a:schemeClr>
                </a:solidFill>
                <a:latin typeface="Palatino"/>
                <a:ea typeface="Palatino"/>
                <a:cs typeface="Palatino"/>
                <a:sym typeface="Palatino"/>
              </a:rPr>
              <a:t>devil</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33"/>
                                        </p:tgtEl>
                                        <p:attrNameLst>
                                          <p:attrName>style.visibility</p:attrName>
                                        </p:attrNameLst>
                                      </p:cBhvr>
                                      <p:to>
                                        <p:strVal val="visible"/>
                                      </p:to>
                                    </p:set>
                                    <p:animEffect filter="fade" transition="in">
                                      <p:cBhvr>
                                        <p:cTn id="7" dur="10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3" grpId="1"/>
    </p:bldLst>
  </p:timing>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6"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337" name="One believed a Lie, the other is the Truth"/>
          <p:cNvSpPr txBox="1"/>
          <p:nvPr>
            <p:ph type="body" sz="quarter" idx="4294967295"/>
          </p:nvPr>
        </p:nvSpPr>
        <p:spPr>
          <a:xfrm>
            <a:off x="1333500" y="406400"/>
            <a:ext cx="21717000" cy="2601715"/>
          </a:xfrm>
          <a:prstGeom prst="rect">
            <a:avLst/>
          </a:prstGeom>
        </p:spPr>
        <p:txBody>
          <a:bodyPr anchor="t"/>
          <a:lstStyle/>
          <a:p>
            <a:pPr marL="1270000" indent="-1270000">
              <a:buClr>
                <a:srgbClr val="000000"/>
              </a:buClr>
              <a:buSzPct val="100000"/>
              <a:buAutoNum type="alphaUcPeriod" startAt="8"/>
              <a:defRPr sz="6400">
                <a:latin typeface="Avenir Next Demi Bold"/>
                <a:ea typeface="Avenir Next Demi Bold"/>
                <a:cs typeface="Avenir Next Demi Bold"/>
                <a:sym typeface="Avenir Next Demi Bold"/>
              </a:defRPr>
            </a:pPr>
            <a:r>
              <a:t>One believed a </a:t>
            </a:r>
            <a:r>
              <a:rPr b="1" i="1">
                <a:solidFill>
                  <a:srgbClr val="FFFB00"/>
                </a:solidFill>
                <a:latin typeface="Palatino"/>
                <a:ea typeface="Palatino"/>
                <a:cs typeface="Palatino"/>
                <a:sym typeface="Palatino"/>
              </a:rPr>
              <a:t>Lie</a:t>
            </a:r>
            <a:r>
              <a:t>, the other is the </a:t>
            </a:r>
            <a:r>
              <a:rPr b="1" i="1">
                <a:solidFill>
                  <a:srgbClr val="FFFB00"/>
                </a:solidFill>
                <a:latin typeface="Palatino"/>
                <a:ea typeface="Palatino"/>
                <a:cs typeface="Palatino"/>
                <a:sym typeface="Palatino"/>
              </a:rPr>
              <a:t>Truth</a:t>
            </a:r>
          </a:p>
        </p:txBody>
      </p:sp>
      <p:sp>
        <p:nvSpPr>
          <p:cNvPr id="338" name="John 14:6 KJV “Jesus saith unto him, I am the way, the truth, and the life.”"/>
          <p:cNvSpPr txBox="1"/>
          <p:nvPr/>
        </p:nvSpPr>
        <p:spPr>
          <a:xfrm>
            <a:off x="1414131" y="11007195"/>
            <a:ext cx="21555738" cy="260171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John 14:6 KJV </a:t>
            </a:r>
            <a:r>
              <a:t>“Jesus saith unto him, I am the way, the truth, and the life.”</a:t>
            </a:r>
          </a:p>
        </p:txBody>
      </p:sp>
      <p:sp>
        <p:nvSpPr>
          <p:cNvPr id="339" name="Jesus triumphed being the Truth Himself."/>
          <p:cNvSpPr txBox="1"/>
          <p:nvPr/>
        </p:nvSpPr>
        <p:spPr>
          <a:xfrm>
            <a:off x="4506534" y="2506087"/>
            <a:ext cx="15370932" cy="12531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6400">
                <a:latin typeface="Avenir Next Demi Bold"/>
                <a:ea typeface="Avenir Next Demi Bold"/>
                <a:cs typeface="Avenir Next Demi Bold"/>
                <a:sym typeface="Avenir Next Demi Bold"/>
              </a:defRPr>
            </a:pPr>
            <a:r>
              <a:t>Jesus </a:t>
            </a:r>
            <a:r>
              <a:rPr b="1" i="1">
                <a:solidFill>
                  <a:srgbClr val="FFFB00"/>
                </a:solidFill>
                <a:latin typeface="Palatino"/>
                <a:ea typeface="Palatino"/>
                <a:cs typeface="Palatino"/>
                <a:sym typeface="Palatino"/>
              </a:rPr>
              <a:t>triumphed</a:t>
            </a:r>
            <a:r>
              <a:t> being the </a:t>
            </a:r>
            <a:r>
              <a:rPr b="1" i="1">
                <a:solidFill>
                  <a:srgbClr val="FFFB00"/>
                </a:solidFill>
                <a:latin typeface="Palatino"/>
                <a:ea typeface="Palatino"/>
                <a:cs typeface="Palatino"/>
                <a:sym typeface="Palatino"/>
              </a:rPr>
              <a:t>Truth</a:t>
            </a:r>
            <a:r>
              <a:t> Himself.</a:t>
            </a:r>
          </a:p>
        </p:txBody>
      </p:sp>
      <p:pic>
        <p:nvPicPr>
          <p:cNvPr id="340" name="lwjas0543.jpg" descr="lwjas0543.jpg"/>
          <p:cNvPicPr>
            <a:picLocks noChangeAspect="1"/>
          </p:cNvPicPr>
          <p:nvPr/>
        </p:nvPicPr>
        <p:blipFill>
          <a:blip r:embed="rId2">
            <a:extLst/>
          </a:blip>
          <a:stretch>
            <a:fillRect/>
          </a:stretch>
        </p:blipFill>
        <p:spPr>
          <a:xfrm>
            <a:off x="5689600" y="4132020"/>
            <a:ext cx="13004800" cy="65024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38"/>
                                        </p:tgtEl>
                                        <p:attrNameLst>
                                          <p:attrName>style.visibility</p:attrName>
                                        </p:attrNameLst>
                                      </p:cBhvr>
                                      <p:to>
                                        <p:strVal val="visible"/>
                                      </p:to>
                                    </p:set>
                                    <p:animEffect filter="fade" transition="in">
                                      <p:cBhvr>
                                        <p:cTn id="7" dur="1000"/>
                                        <p:tgtEl>
                                          <p:spTgt spid="3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8" grpId="1"/>
    </p:bldLst>
  </p:timing>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2"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343" name="One was sent away.…"/>
          <p:cNvSpPr txBox="1"/>
          <p:nvPr>
            <p:ph type="body" sz="quarter" idx="4294967295"/>
          </p:nvPr>
        </p:nvSpPr>
        <p:spPr>
          <a:xfrm>
            <a:off x="1333500" y="406400"/>
            <a:ext cx="21717000" cy="2647752"/>
          </a:xfrm>
          <a:prstGeom prst="rect">
            <a:avLst/>
          </a:prstGeom>
        </p:spPr>
        <p:txBody>
          <a:bodyPr anchor="t"/>
          <a:lstStyle/>
          <a:p>
            <a:pPr marL="1257300" indent="-1257300" defTabSz="817244">
              <a:spcBef>
                <a:spcPts val="5800"/>
              </a:spcBef>
              <a:buClr>
                <a:srgbClr val="000000"/>
              </a:buClr>
              <a:buSzPct val="100000"/>
              <a:buAutoNum type="alphaUcPeriod" startAt="9"/>
              <a:defRPr sz="6336">
                <a:latin typeface="Avenir Next Demi Bold"/>
                <a:ea typeface="Avenir Next Demi Bold"/>
                <a:cs typeface="Avenir Next Demi Bold"/>
                <a:sym typeface="Avenir Next Demi Bold"/>
              </a:defRPr>
            </a:pPr>
            <a:r>
              <a:t>One was </a:t>
            </a:r>
            <a:r>
              <a:rPr b="1" i="1">
                <a:solidFill>
                  <a:srgbClr val="FFFB00"/>
                </a:solidFill>
                <a:latin typeface="Palatino"/>
                <a:ea typeface="Palatino"/>
                <a:cs typeface="Palatino"/>
                <a:sym typeface="Palatino"/>
              </a:rPr>
              <a:t>sent away</a:t>
            </a:r>
            <a:r>
              <a:t>.</a:t>
            </a:r>
          </a:p>
          <a:p>
            <a:pPr marL="1257300" indent="-1257300" defTabSz="817244">
              <a:spcBef>
                <a:spcPts val="1900"/>
              </a:spcBef>
              <a:buClr>
                <a:srgbClr val="000000"/>
              </a:buClr>
              <a:buSzPct val="100000"/>
              <a:buAutoNum type="alphaUcPeriod" startAt="9"/>
              <a:defRPr sz="6336">
                <a:latin typeface="Avenir Next Demi Bold"/>
                <a:ea typeface="Avenir Next Demi Bold"/>
                <a:cs typeface="Avenir Next Demi Bold"/>
                <a:sym typeface="Avenir Next Demi Bold"/>
              </a:defRPr>
            </a:pPr>
            <a:r>
              <a:t>The other was </a:t>
            </a:r>
            <a:r>
              <a:rPr b="1" i="1">
                <a:solidFill>
                  <a:srgbClr val="FFFB00"/>
                </a:solidFill>
                <a:latin typeface="Palatino"/>
                <a:ea typeface="Palatino"/>
                <a:cs typeface="Palatino"/>
                <a:sym typeface="Palatino"/>
              </a:rPr>
              <a:t>sent to pay.</a:t>
            </a:r>
          </a:p>
        </p:txBody>
      </p:sp>
      <p:pic>
        <p:nvPicPr>
          <p:cNvPr id="344" name="GoodSalt-rhpas0907.jpg" descr="GoodSalt-rhpas0907.jpg"/>
          <p:cNvPicPr>
            <a:picLocks noChangeAspect="1"/>
          </p:cNvPicPr>
          <p:nvPr/>
        </p:nvPicPr>
        <p:blipFill>
          <a:blip r:embed="rId2">
            <a:extLst/>
          </a:blip>
          <a:stretch>
            <a:fillRect/>
          </a:stretch>
        </p:blipFill>
        <p:spPr>
          <a:xfrm>
            <a:off x="3810000" y="3810000"/>
            <a:ext cx="5484317" cy="7620000"/>
          </a:xfrm>
          <a:prstGeom prst="rect">
            <a:avLst/>
          </a:prstGeom>
          <a:ln w="12700">
            <a:miter lim="400000"/>
          </a:ln>
        </p:spPr>
      </p:pic>
      <p:pic>
        <p:nvPicPr>
          <p:cNvPr id="345" name="Jesus_cross_crucifixion" descr="Jesus_cross_crucifixion"/>
          <p:cNvPicPr>
            <a:picLocks noChangeAspect="1"/>
          </p:cNvPicPr>
          <p:nvPr/>
        </p:nvPicPr>
        <p:blipFill>
          <a:blip r:embed="rId3">
            <a:extLst/>
          </a:blip>
          <a:stretch>
            <a:fillRect/>
          </a:stretch>
        </p:blipFill>
        <p:spPr>
          <a:xfrm>
            <a:off x="11562662" y="4528660"/>
            <a:ext cx="10501365" cy="618268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45"/>
                                        </p:tgtEl>
                                        <p:attrNameLst>
                                          <p:attrName>style.visibility</p:attrName>
                                        </p:attrNameLst>
                                      </p:cBhvr>
                                      <p:to>
                                        <p:strVal val="visible"/>
                                      </p:to>
                                    </p:set>
                                    <p:animEffect filter="fade" transition="in">
                                      <p:cBhvr>
                                        <p:cTn id="7" dur="10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5" grpId="1"/>
    </p:bldLst>
  </p:timing>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7"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348" name="One was sent away.…"/>
          <p:cNvSpPr txBox="1"/>
          <p:nvPr>
            <p:ph type="body" sz="quarter" idx="4294967295"/>
          </p:nvPr>
        </p:nvSpPr>
        <p:spPr>
          <a:xfrm>
            <a:off x="1333500" y="406400"/>
            <a:ext cx="21717000" cy="2647752"/>
          </a:xfrm>
          <a:prstGeom prst="rect">
            <a:avLst/>
          </a:prstGeom>
        </p:spPr>
        <p:txBody>
          <a:bodyPr anchor="t"/>
          <a:lstStyle/>
          <a:p>
            <a:pPr marL="1257300" indent="-1257300" defTabSz="817244">
              <a:spcBef>
                <a:spcPts val="5800"/>
              </a:spcBef>
              <a:buClr>
                <a:srgbClr val="000000"/>
              </a:buClr>
              <a:buSzPct val="100000"/>
              <a:buAutoNum type="alphaUcPeriod" startAt="9"/>
              <a:defRPr sz="6336">
                <a:latin typeface="Avenir Next Demi Bold"/>
                <a:ea typeface="Avenir Next Demi Bold"/>
                <a:cs typeface="Avenir Next Demi Bold"/>
                <a:sym typeface="Avenir Next Demi Bold"/>
              </a:defRPr>
            </a:pPr>
            <a:r>
              <a:t>One was </a:t>
            </a:r>
            <a:r>
              <a:rPr b="1" i="1">
                <a:solidFill>
                  <a:srgbClr val="FFFB00"/>
                </a:solidFill>
                <a:latin typeface="Palatino"/>
                <a:ea typeface="Palatino"/>
                <a:cs typeface="Palatino"/>
                <a:sym typeface="Palatino"/>
              </a:rPr>
              <a:t>sent away</a:t>
            </a:r>
            <a:r>
              <a:t>.</a:t>
            </a:r>
          </a:p>
          <a:p>
            <a:pPr marL="1257300" indent="-1257300" defTabSz="817244">
              <a:spcBef>
                <a:spcPts val="1900"/>
              </a:spcBef>
              <a:buClr>
                <a:srgbClr val="000000"/>
              </a:buClr>
              <a:buSzPct val="100000"/>
              <a:buAutoNum type="alphaUcPeriod" startAt="9"/>
              <a:defRPr sz="6336">
                <a:latin typeface="Avenir Next Demi Bold"/>
                <a:ea typeface="Avenir Next Demi Bold"/>
                <a:cs typeface="Avenir Next Demi Bold"/>
                <a:sym typeface="Avenir Next Demi Bold"/>
              </a:defRPr>
            </a:pPr>
            <a:r>
              <a:t>The other was </a:t>
            </a:r>
            <a:r>
              <a:rPr b="1" i="1">
                <a:solidFill>
                  <a:srgbClr val="FFFB00"/>
                </a:solidFill>
                <a:latin typeface="Palatino"/>
                <a:ea typeface="Palatino"/>
                <a:cs typeface="Palatino"/>
                <a:sym typeface="Palatino"/>
              </a:rPr>
              <a:t>sent to pay.</a:t>
            </a:r>
          </a:p>
        </p:txBody>
      </p:sp>
      <p:pic>
        <p:nvPicPr>
          <p:cNvPr id="349" name="GoodSalt-rhpas0907.jpg" descr="GoodSalt-rhpas0907.jpg"/>
          <p:cNvPicPr>
            <a:picLocks noChangeAspect="1"/>
          </p:cNvPicPr>
          <p:nvPr/>
        </p:nvPicPr>
        <p:blipFill>
          <a:blip r:embed="rId2">
            <a:extLst/>
          </a:blip>
          <a:stretch>
            <a:fillRect/>
          </a:stretch>
        </p:blipFill>
        <p:spPr>
          <a:xfrm>
            <a:off x="3810000" y="3810000"/>
            <a:ext cx="5484317" cy="7620000"/>
          </a:xfrm>
          <a:prstGeom prst="rect">
            <a:avLst/>
          </a:prstGeom>
          <a:ln w="12700">
            <a:miter lim="400000"/>
          </a:ln>
        </p:spPr>
      </p:pic>
      <p:sp>
        <p:nvSpPr>
          <p:cNvPr id="350" name="Genesis 3:23 NKJV “Therefore the Lord God sent him out of the garden of Eden.”"/>
          <p:cNvSpPr txBox="1"/>
          <p:nvPr/>
        </p:nvSpPr>
        <p:spPr>
          <a:xfrm>
            <a:off x="11403607" y="3759302"/>
            <a:ext cx="10892896" cy="9296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Genesis 3:23 NKJV </a:t>
            </a:r>
            <a:r>
              <a:t>“Therefore the Lord God </a:t>
            </a:r>
            <a:r>
              <a:rPr b="1" i="1">
                <a:solidFill>
                  <a:srgbClr val="FFFB00"/>
                </a:solidFill>
                <a:latin typeface="Palatino"/>
                <a:ea typeface="Palatino"/>
                <a:cs typeface="Palatino"/>
                <a:sym typeface="Palatino"/>
              </a:rPr>
              <a:t>sent him out</a:t>
            </a:r>
            <a:r>
              <a:t> of the garden of Eden.”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50"/>
                                        </p:tgtEl>
                                        <p:attrNameLst>
                                          <p:attrName>style.visibility</p:attrName>
                                        </p:attrNameLst>
                                      </p:cBhvr>
                                      <p:to>
                                        <p:strVal val="visible"/>
                                      </p:to>
                                    </p:set>
                                    <p:animEffect filter="fade" transition="in">
                                      <p:cBhvr>
                                        <p:cTn id="7" dur="10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50" grpId="1"/>
    </p:bldLst>
  </p:timing>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2" name="Rectangle"/>
          <p:cNvSpPr/>
          <p:nvPr/>
        </p:nvSpPr>
        <p:spPr>
          <a:xfrm>
            <a:off x="1143033" y="372533"/>
            <a:ext cx="1117667" cy="1270001"/>
          </a:xfrm>
          <a:prstGeom prst="rect">
            <a:avLst/>
          </a:prstGeom>
          <a:solidFill>
            <a:srgbClr val="FFFB00"/>
          </a:solidFill>
          <a:ln w="12700">
            <a:miter lim="400000"/>
          </a:ln>
        </p:spPr>
        <p:txBody>
          <a:bodyPr lIns="50800" tIns="50800" rIns="50800" bIns="50800" anchor="ctr"/>
          <a:lstStyle/>
          <a:p>
            <a:pPr>
              <a:defRPr sz="3600"/>
            </a:pPr>
          </a:p>
        </p:txBody>
      </p:sp>
      <p:sp>
        <p:nvSpPr>
          <p:cNvPr id="353" name="One was sent away.…"/>
          <p:cNvSpPr txBox="1"/>
          <p:nvPr>
            <p:ph type="body" sz="quarter" idx="4294967295"/>
          </p:nvPr>
        </p:nvSpPr>
        <p:spPr>
          <a:xfrm>
            <a:off x="1333500" y="406400"/>
            <a:ext cx="21717000" cy="2647752"/>
          </a:xfrm>
          <a:prstGeom prst="rect">
            <a:avLst/>
          </a:prstGeom>
        </p:spPr>
        <p:txBody>
          <a:bodyPr anchor="t"/>
          <a:lstStyle/>
          <a:p>
            <a:pPr marL="1257300" indent="-1257300" defTabSz="817244">
              <a:spcBef>
                <a:spcPts val="5800"/>
              </a:spcBef>
              <a:buClr>
                <a:srgbClr val="000000"/>
              </a:buClr>
              <a:buSzPct val="100000"/>
              <a:buAutoNum type="alphaUcPeriod" startAt="9"/>
              <a:defRPr sz="6336">
                <a:latin typeface="Avenir Next Demi Bold"/>
                <a:ea typeface="Avenir Next Demi Bold"/>
                <a:cs typeface="Avenir Next Demi Bold"/>
                <a:sym typeface="Avenir Next Demi Bold"/>
              </a:defRPr>
            </a:pPr>
            <a:r>
              <a:t>One was </a:t>
            </a:r>
            <a:r>
              <a:rPr b="1" i="1">
                <a:solidFill>
                  <a:srgbClr val="FFFB00"/>
                </a:solidFill>
                <a:latin typeface="Palatino"/>
                <a:ea typeface="Palatino"/>
                <a:cs typeface="Palatino"/>
                <a:sym typeface="Palatino"/>
              </a:rPr>
              <a:t>sent away</a:t>
            </a:r>
            <a:r>
              <a:t>.</a:t>
            </a:r>
          </a:p>
          <a:p>
            <a:pPr marL="1257300" indent="-1257300" defTabSz="817244">
              <a:spcBef>
                <a:spcPts val="1900"/>
              </a:spcBef>
              <a:buClr>
                <a:srgbClr val="000000"/>
              </a:buClr>
              <a:buSzPct val="100000"/>
              <a:buAutoNum type="alphaUcPeriod" startAt="9"/>
              <a:defRPr sz="6336">
                <a:latin typeface="Avenir Next Demi Bold"/>
                <a:ea typeface="Avenir Next Demi Bold"/>
                <a:cs typeface="Avenir Next Demi Bold"/>
                <a:sym typeface="Avenir Next Demi Bold"/>
              </a:defRPr>
            </a:pPr>
            <a:r>
              <a:t>The other was </a:t>
            </a:r>
            <a:r>
              <a:rPr b="1" i="1">
                <a:solidFill>
                  <a:srgbClr val="FFFB00"/>
                </a:solidFill>
                <a:latin typeface="Palatino"/>
                <a:ea typeface="Palatino"/>
                <a:cs typeface="Palatino"/>
                <a:sym typeface="Palatino"/>
              </a:rPr>
              <a:t>sent to pay.</a:t>
            </a:r>
          </a:p>
        </p:txBody>
      </p:sp>
      <p:sp>
        <p:nvSpPr>
          <p:cNvPr id="354" name="John 3:17 KJV “For God sent not his Son into the world to condemn the world; but the world through Him might be saved.”"/>
          <p:cNvSpPr txBox="1"/>
          <p:nvPr/>
        </p:nvSpPr>
        <p:spPr>
          <a:xfrm>
            <a:off x="11403607" y="3759302"/>
            <a:ext cx="10892896" cy="9296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9144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John 3:17 KJV </a:t>
            </a:r>
            <a:r>
              <a:t>“For God </a:t>
            </a:r>
            <a:r>
              <a:rPr b="1" i="1">
                <a:solidFill>
                  <a:srgbClr val="FFFB00"/>
                </a:solidFill>
                <a:latin typeface="Palatino"/>
                <a:ea typeface="Palatino"/>
                <a:cs typeface="Palatino"/>
                <a:sym typeface="Palatino"/>
              </a:rPr>
              <a:t>sent</a:t>
            </a:r>
            <a:r>
              <a:t> not his Son into the world to condemn the world; but the world through Him might be </a:t>
            </a:r>
            <a:r>
              <a:rPr b="1" i="1">
                <a:solidFill>
                  <a:srgbClr val="FFFB00"/>
                </a:solidFill>
                <a:latin typeface="Palatino"/>
                <a:ea typeface="Palatino"/>
                <a:cs typeface="Palatino"/>
                <a:sym typeface="Palatino"/>
              </a:rPr>
              <a:t>saved</a:t>
            </a:r>
            <a:r>
              <a:t>.”</a:t>
            </a:r>
          </a:p>
        </p:txBody>
      </p:sp>
      <p:pic>
        <p:nvPicPr>
          <p:cNvPr id="355" name="GoodSalt-lwjas0105.jpg" descr="GoodSalt-lwjas0105.jpg"/>
          <p:cNvPicPr>
            <a:picLocks noChangeAspect="1"/>
          </p:cNvPicPr>
          <p:nvPr/>
        </p:nvPicPr>
        <p:blipFill>
          <a:blip r:embed="rId2">
            <a:extLst/>
          </a:blip>
          <a:stretch>
            <a:fillRect/>
          </a:stretch>
        </p:blipFill>
        <p:spPr>
          <a:xfrm>
            <a:off x="3810000" y="3810000"/>
            <a:ext cx="5826622" cy="7620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55"/>
                                        </p:tgtEl>
                                        <p:attrNameLst>
                                          <p:attrName>style.visibility</p:attrName>
                                        </p:attrNameLst>
                                      </p:cBhvr>
                                      <p:to>
                                        <p:strVal val="visible"/>
                                      </p:to>
                                    </p:set>
                                    <p:animEffect filter="fade" transition="in">
                                      <p:cBhvr>
                                        <p:cTn id="7" dur="1000"/>
                                        <p:tgtEl>
                                          <p:spTgt spid="355"/>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354"/>
                                        </p:tgtEl>
                                        <p:attrNameLst>
                                          <p:attrName>style.visibility</p:attrName>
                                        </p:attrNameLst>
                                      </p:cBhvr>
                                      <p:to>
                                        <p:strVal val="visible"/>
                                      </p:to>
                                    </p:set>
                                    <p:animEffect filter="fade" transition="in">
                                      <p:cBhvr>
                                        <p:cTn id="11" dur="1000"/>
                                        <p:tgtEl>
                                          <p:spTgt spid="3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55" grpId="1"/>
      <p:bldP build="whole" bldLvl="1" animBg="1" rev="0" advAuto="0" spid="354" grpId="2"/>
    </p:bldLst>
  </p:timing>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sp>
        <p:nvSpPr>
          <p:cNvPr id="357" name="The two Adams faced the THREE-fold Test"/>
          <p:cNvSpPr txBox="1"/>
          <p:nvPr/>
        </p:nvSpPr>
        <p:spPr>
          <a:xfrm>
            <a:off x="3897776" y="2810238"/>
            <a:ext cx="16588449" cy="8095523"/>
          </a:xfrm>
          <a:prstGeom prst="rect">
            <a:avLst/>
          </a:prstGeom>
          <a:ln w="12700">
            <a:miter lim="400000"/>
          </a:ln>
          <a:extLst>
            <a:ext uri="{C572A759-6A51-4108-AA02-DFA0A04FC94B}">
              <ma14:wrappingTextBoxFlag xmlns:ma14="http://schemas.microsoft.com/office/mac/drawingml/2011/main" val="1"/>
            </a:ext>
          </a:extLst>
        </p:spPr>
        <p:txBody>
          <a:bodyPr lIns="127000" tIns="127000" rIns="127000" bIns="127000">
            <a:normAutofit fontScale="100000" lnSpcReduction="0"/>
          </a:bodyPr>
          <a:lstStyle/>
          <a:p>
            <a:pPr>
              <a:defRPr sz="11200">
                <a:latin typeface="Avenir Next Heavy"/>
                <a:ea typeface="Avenir Next Heavy"/>
                <a:cs typeface="Avenir Next Heavy"/>
                <a:sym typeface="Avenir Next Heavy"/>
              </a:defRPr>
            </a:pPr>
            <a:r>
              <a:t>The </a:t>
            </a:r>
            <a:r>
              <a:rPr>
                <a:solidFill>
                  <a:srgbClr val="FFFB00"/>
                </a:solidFill>
              </a:rPr>
              <a:t>two Adams</a:t>
            </a:r>
            <a:r>
              <a:t> faced the </a:t>
            </a:r>
            <a:r>
              <a:rPr b="1" i="1">
                <a:solidFill>
                  <a:srgbClr val="FFFB00"/>
                </a:solidFill>
                <a:latin typeface="Avenir Next Regular"/>
                <a:ea typeface="Avenir Next Regular"/>
                <a:cs typeface="Avenir Next Regular"/>
                <a:sym typeface="Avenir Next Regular"/>
              </a:rPr>
              <a:t>THREE-fold Test</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sp>
        <p:nvSpPr>
          <p:cNvPr id="359" name="1 John 2:16 KJV “For all that is in the world, the lust of the flesh, and the lust of the eyes, and the pride of life, is not of the Father, but is of the world.”"/>
          <p:cNvSpPr txBox="1"/>
          <p:nvPr>
            <p:ph type="ctrTitle"/>
          </p:nvPr>
        </p:nvSpPr>
        <p:spPr>
          <a:prstGeom prst="rect">
            <a:avLst/>
          </a:prstGeom>
        </p:spPr>
        <p:txBody>
          <a:bodyPr anchor="t"/>
          <a:lstStyle/>
          <a:p>
            <a:pPr algn="l"/>
            <a:r>
              <a:rPr sz="4800">
                <a:latin typeface="Palatino"/>
                <a:ea typeface="Palatino"/>
                <a:cs typeface="Palatino"/>
                <a:sym typeface="Palatino"/>
              </a:rPr>
              <a:t>1 John 2:16 KJV</a:t>
            </a:r>
            <a:r>
              <a:t> </a:t>
            </a:r>
            <a:r>
              <a:rPr sz="6400">
                <a:latin typeface="Avenir Next Demi Bold"/>
                <a:ea typeface="Avenir Next Demi Bold"/>
                <a:cs typeface="Avenir Next Demi Bold"/>
                <a:sym typeface="Avenir Next Demi Bold"/>
              </a:rPr>
              <a:t>“For all that is in the world, </a:t>
            </a:r>
            <a:r>
              <a:rPr b="1" i="1" sz="6400">
                <a:solidFill>
                  <a:srgbClr val="FFFB00"/>
                </a:solidFill>
                <a:latin typeface="Palatino"/>
                <a:ea typeface="Palatino"/>
                <a:cs typeface="Palatino"/>
                <a:sym typeface="Palatino"/>
              </a:rPr>
              <a:t>the lust of the flesh</a:t>
            </a:r>
            <a:r>
              <a:rPr sz="6400">
                <a:latin typeface="Avenir Next Demi Bold"/>
                <a:ea typeface="Avenir Next Demi Bold"/>
                <a:cs typeface="Avenir Next Demi Bold"/>
                <a:sym typeface="Avenir Next Demi Bold"/>
              </a:rPr>
              <a:t>, and </a:t>
            </a:r>
            <a:r>
              <a:rPr b="1" i="1" sz="6400">
                <a:solidFill>
                  <a:srgbClr val="FFFB00"/>
                </a:solidFill>
                <a:latin typeface="Palatino"/>
                <a:ea typeface="Palatino"/>
                <a:cs typeface="Palatino"/>
                <a:sym typeface="Palatino"/>
              </a:rPr>
              <a:t>the lust of the eyes</a:t>
            </a:r>
            <a:r>
              <a:rPr sz="6400">
                <a:latin typeface="Avenir Next Demi Bold"/>
                <a:ea typeface="Avenir Next Demi Bold"/>
                <a:cs typeface="Avenir Next Demi Bold"/>
                <a:sym typeface="Avenir Next Demi Bold"/>
              </a:rPr>
              <a:t>, and </a:t>
            </a:r>
            <a:r>
              <a:rPr b="1" i="1" sz="6400">
                <a:solidFill>
                  <a:srgbClr val="FFFB00"/>
                </a:solidFill>
                <a:latin typeface="Palatino"/>
                <a:ea typeface="Palatino"/>
                <a:cs typeface="Palatino"/>
                <a:sym typeface="Palatino"/>
              </a:rPr>
              <a:t>the pride of life</a:t>
            </a:r>
            <a:r>
              <a:rPr sz="6400">
                <a:latin typeface="Avenir Next Demi Bold"/>
                <a:ea typeface="Avenir Next Demi Bold"/>
                <a:cs typeface="Avenir Next Demi Bold"/>
                <a:sym typeface="Avenir Next Demi Bold"/>
              </a:rPr>
              <a:t>, is not of the Father, but is of the world.”</a:t>
            </a:r>
          </a:p>
        </p:txBody>
      </p:sp>
      <p:sp>
        <p:nvSpPr>
          <p:cNvPr id="360" name="1 John 2:16 NLT For the world offers only a craving for physical pleasure, a craving for everything we see, and pride in our achievements and possessions. These are not from the Father, but are from this world."/>
          <p:cNvSpPr txBox="1"/>
          <p:nvPr>
            <p:ph type="subTitle" sz="half" idx="1"/>
          </p:nvPr>
        </p:nvSpPr>
        <p:spPr>
          <a:xfrm>
            <a:off x="1778000" y="7073900"/>
            <a:ext cx="20828000" cy="4648200"/>
          </a:xfrm>
          <a:prstGeom prst="rect">
            <a:avLst/>
          </a:prstGeom>
        </p:spPr>
        <p:txBody>
          <a:bodyPr/>
          <a:lstStyle/>
          <a:p>
            <a:pPr algn="l" defTabSz="452627">
              <a:defRPr sz="6336">
                <a:latin typeface="Avenir Next Demi Bold"/>
                <a:ea typeface="Avenir Next Demi Bold"/>
                <a:cs typeface="Avenir Next Demi Bold"/>
                <a:sym typeface="Avenir Next Demi Bold"/>
              </a:defRPr>
            </a:pPr>
            <a:r>
              <a:rPr sz="4752">
                <a:latin typeface="Palatino"/>
                <a:ea typeface="Palatino"/>
                <a:cs typeface="Palatino"/>
                <a:sym typeface="Palatino"/>
              </a:rPr>
              <a:t>1 John 2:16 NLT</a:t>
            </a:r>
            <a:r>
              <a:rPr b="1" sz="4752">
                <a:latin typeface="Palatino"/>
                <a:ea typeface="Palatino"/>
                <a:cs typeface="Palatino"/>
                <a:sym typeface="Palatino"/>
              </a:rPr>
              <a:t> </a:t>
            </a:r>
            <a:r>
              <a:t>For the world offers only </a:t>
            </a:r>
            <a:r>
              <a:rPr b="1" i="1">
                <a:solidFill>
                  <a:srgbClr val="FFFB00"/>
                </a:solidFill>
                <a:latin typeface="Palatino"/>
                <a:ea typeface="Palatino"/>
                <a:cs typeface="Palatino"/>
                <a:sym typeface="Palatino"/>
              </a:rPr>
              <a:t>a craving for physical pleasure</a:t>
            </a:r>
            <a:r>
              <a:t>, </a:t>
            </a:r>
            <a:r>
              <a:rPr b="1" i="1">
                <a:solidFill>
                  <a:srgbClr val="FFFB00"/>
                </a:solidFill>
                <a:latin typeface="Palatino"/>
                <a:ea typeface="Palatino"/>
                <a:cs typeface="Palatino"/>
                <a:sym typeface="Palatino"/>
              </a:rPr>
              <a:t>a craving for everything we see</a:t>
            </a:r>
            <a:r>
              <a:t>, and </a:t>
            </a:r>
            <a:r>
              <a:rPr b="1" i="1">
                <a:solidFill>
                  <a:srgbClr val="FFFB00"/>
                </a:solidFill>
                <a:latin typeface="Palatino"/>
                <a:ea typeface="Palatino"/>
                <a:cs typeface="Palatino"/>
                <a:sym typeface="Palatino"/>
              </a:rPr>
              <a:t>pride in our achievements and possessions</a:t>
            </a:r>
            <a:r>
              <a:t>. These are not from the Father, but are from this world.</a:t>
            </a:r>
          </a:p>
        </p:txBody>
      </p:sp>
      <p:sp>
        <p:nvSpPr>
          <p:cNvPr id="361" name="Line"/>
          <p:cNvSpPr/>
          <p:nvPr/>
        </p:nvSpPr>
        <p:spPr>
          <a:xfrm>
            <a:off x="8565111" y="6695148"/>
            <a:ext cx="7253778" cy="1"/>
          </a:xfrm>
          <a:prstGeom prst="line">
            <a:avLst/>
          </a:prstGeom>
          <a:ln w="101600">
            <a:solidFill>
              <a:schemeClr val="accent3">
                <a:hueOff val="-499813"/>
                <a:satOff val="-5228"/>
                <a:lumOff val="24899"/>
              </a:schemeClr>
            </a:solidFill>
            <a:miter lim="400000"/>
            <a:headEnd type="diamond"/>
            <a:tailEnd type="diamond"/>
          </a:ln>
        </p:spPr>
        <p:txBody>
          <a:bodyPr lIns="50800" tIns="50800" rIns="50800" bIns="50800" anchor="ctr"/>
          <a:lstStyle/>
          <a:p>
            <a:pPr>
              <a:defRPr sz="3600"/>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60"/>
                                        </p:tgtEl>
                                        <p:attrNameLst>
                                          <p:attrName>style.visibility</p:attrName>
                                        </p:attrNameLst>
                                      </p:cBhvr>
                                      <p:to>
                                        <p:strVal val="visible"/>
                                      </p:to>
                                    </p:set>
                                    <p:animEffect filter="fade" transition="in">
                                      <p:cBhvr>
                                        <p:cTn id="7" dur="1000"/>
                                        <p:tgtEl>
                                          <p:spTgt spid="3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0" grpId="1"/>
    </p:bldLst>
  </p:timing>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pic>
        <p:nvPicPr>
          <p:cNvPr id="363" name="GoodSalt-rhpas0902.jpg" descr="GoodSalt-rhpas0902.jpg"/>
          <p:cNvPicPr>
            <a:picLocks noChangeAspect="1"/>
          </p:cNvPicPr>
          <p:nvPr/>
        </p:nvPicPr>
        <p:blipFill>
          <a:blip r:embed="rId2">
            <a:extLst/>
          </a:blip>
          <a:stretch>
            <a:fillRect/>
          </a:stretch>
        </p:blipFill>
        <p:spPr>
          <a:xfrm>
            <a:off x="2856623" y="5147733"/>
            <a:ext cx="5395021" cy="7620001"/>
          </a:xfrm>
          <a:prstGeom prst="rect">
            <a:avLst/>
          </a:prstGeom>
          <a:ln w="12700">
            <a:miter lim="400000"/>
          </a:ln>
        </p:spPr>
      </p:pic>
      <p:sp>
        <p:nvSpPr>
          <p:cNvPr id="364" name="Genesis 3:6 KJV “…saw that the tree was good for food, and that it was pleasant to the eyes, and a tree to be desired to make one wise.”"/>
          <p:cNvSpPr txBox="1"/>
          <p:nvPr/>
        </p:nvSpPr>
        <p:spPr>
          <a:xfrm>
            <a:off x="1333500" y="2209800"/>
            <a:ext cx="21717000" cy="39164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Genesis 3:6 KJV</a:t>
            </a:r>
            <a:r>
              <a:t> “…saw that the tree was good for </a:t>
            </a:r>
            <a:r>
              <a:rPr b="1" i="1">
                <a:solidFill>
                  <a:srgbClr val="FFFB00"/>
                </a:solidFill>
                <a:latin typeface="Palatino"/>
                <a:ea typeface="Palatino"/>
                <a:cs typeface="Palatino"/>
                <a:sym typeface="Palatino"/>
              </a:rPr>
              <a:t>food</a:t>
            </a:r>
            <a:r>
              <a:t>, and that it was pleasant to the </a:t>
            </a:r>
            <a:r>
              <a:rPr b="1" i="1">
                <a:solidFill>
                  <a:srgbClr val="FFFB00"/>
                </a:solidFill>
                <a:latin typeface="Palatino"/>
                <a:ea typeface="Palatino"/>
                <a:cs typeface="Palatino"/>
                <a:sym typeface="Palatino"/>
              </a:rPr>
              <a:t>eyes</a:t>
            </a:r>
            <a:r>
              <a:t>, and a tree to be desired to make one </a:t>
            </a:r>
            <a:r>
              <a:rPr b="1" i="1">
                <a:solidFill>
                  <a:srgbClr val="FFFB00"/>
                </a:solidFill>
                <a:latin typeface="Palatino"/>
                <a:ea typeface="Palatino"/>
                <a:cs typeface="Palatino"/>
                <a:sym typeface="Palatino"/>
              </a:rPr>
              <a:t>wise</a:t>
            </a:r>
            <a:r>
              <a:t>.”</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sp>
        <p:nvSpPr>
          <p:cNvPr id="366" name="Luke 4:3 KJV “…command this stone that it be made bread … shewed unto him all the kingdoms of the world in a moment of time …cast thyself down from hence: For it is written, He shall give his angels charge over thee, to keep thee”"/>
          <p:cNvSpPr txBox="1"/>
          <p:nvPr/>
        </p:nvSpPr>
        <p:spPr>
          <a:xfrm>
            <a:off x="1333500" y="2209800"/>
            <a:ext cx="21717000" cy="58803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Luke 4:3 KJV</a:t>
            </a:r>
            <a:r>
              <a:t> “…command this stone that it be made </a:t>
            </a:r>
            <a:r>
              <a:rPr b="1" i="1">
                <a:solidFill>
                  <a:srgbClr val="FFFB00"/>
                </a:solidFill>
                <a:latin typeface="Palatino"/>
                <a:ea typeface="Palatino"/>
                <a:cs typeface="Palatino"/>
                <a:sym typeface="Palatino"/>
              </a:rPr>
              <a:t>bread …</a:t>
            </a:r>
            <a:r>
              <a:t> </a:t>
            </a:r>
            <a:r>
              <a:rPr b="1" i="1">
                <a:solidFill>
                  <a:srgbClr val="FFFB00"/>
                </a:solidFill>
                <a:latin typeface="Palatino"/>
                <a:ea typeface="Palatino"/>
                <a:cs typeface="Palatino"/>
                <a:sym typeface="Palatino"/>
              </a:rPr>
              <a:t>shewed</a:t>
            </a:r>
            <a:r>
              <a:t> unto him all the kingdoms of the world in a moment of time …</a:t>
            </a:r>
            <a:r>
              <a:rPr b="1" i="1">
                <a:solidFill>
                  <a:srgbClr val="FFFB00"/>
                </a:solidFill>
                <a:latin typeface="Palatino"/>
                <a:ea typeface="Palatino"/>
                <a:cs typeface="Palatino"/>
                <a:sym typeface="Palatino"/>
              </a:rPr>
              <a:t>cast thyself down</a:t>
            </a:r>
            <a:r>
              <a:t> from hence: For it is written, He shall give his angels charge over thee, </a:t>
            </a:r>
            <a:r>
              <a:rPr b="1" i="1">
                <a:solidFill>
                  <a:srgbClr val="FFFB00"/>
                </a:solidFill>
                <a:latin typeface="Palatino"/>
                <a:ea typeface="Palatino"/>
                <a:cs typeface="Palatino"/>
                <a:sym typeface="Palatino"/>
              </a:rPr>
              <a:t>to keep thee</a:t>
            </a:r>
            <a:r>
              <a:t>”</a:t>
            </a:r>
          </a:p>
        </p:txBody>
      </p:sp>
      <p:pic>
        <p:nvPicPr>
          <p:cNvPr id="367" name="Montage-of-stone-bread_000.png" descr="Montage-of-stone-bread_000.png"/>
          <p:cNvPicPr>
            <a:picLocks noChangeAspect="1"/>
          </p:cNvPicPr>
          <p:nvPr/>
        </p:nvPicPr>
        <p:blipFill>
          <a:blip r:embed="rId2">
            <a:extLst/>
          </a:blip>
          <a:srcRect l="0" t="1531" r="0" b="1531"/>
          <a:stretch>
            <a:fillRect/>
          </a:stretch>
        </p:blipFill>
        <p:spPr>
          <a:xfrm>
            <a:off x="3551634" y="7452452"/>
            <a:ext cx="5204918" cy="5080001"/>
          </a:xfrm>
          <a:prstGeom prst="rect">
            <a:avLst/>
          </a:prstGeom>
          <a:ln w="12700">
            <a:miter lim="400000"/>
          </a:ln>
        </p:spPr>
      </p:pic>
      <p:pic>
        <p:nvPicPr>
          <p:cNvPr id="368" name="CD035.JPG" descr="CD035.JPG"/>
          <p:cNvPicPr>
            <a:picLocks noChangeAspect="1"/>
          </p:cNvPicPr>
          <p:nvPr/>
        </p:nvPicPr>
        <p:blipFill>
          <a:blip r:embed="rId3">
            <a:extLst/>
          </a:blip>
          <a:srcRect l="7577" t="0" r="15577" b="0"/>
          <a:stretch>
            <a:fillRect/>
          </a:stretch>
        </p:blipFill>
        <p:spPr>
          <a:xfrm>
            <a:off x="15286434" y="7506956"/>
            <a:ext cx="5204919" cy="50800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67"/>
                                        </p:tgtEl>
                                        <p:attrNameLst>
                                          <p:attrName>style.visibility</p:attrName>
                                        </p:attrNameLst>
                                      </p:cBhvr>
                                      <p:to>
                                        <p:strVal val="visible"/>
                                      </p:to>
                                    </p:set>
                                    <p:animEffect filter="fade" transition="in">
                                      <p:cBhvr>
                                        <p:cTn id="7" dur="1000"/>
                                        <p:tgtEl>
                                          <p:spTgt spid="367"/>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368"/>
                                        </p:tgtEl>
                                        <p:attrNameLst>
                                          <p:attrName>style.visibility</p:attrName>
                                        </p:attrNameLst>
                                      </p:cBhvr>
                                      <p:to>
                                        <p:strVal val="visible"/>
                                      </p:to>
                                    </p:set>
                                    <p:animEffect filter="fade" transition="in">
                                      <p:cBhvr>
                                        <p:cTn id="11" dur="1000"/>
                                        <p:tgtEl>
                                          <p:spTgt spid="3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8" grpId="2"/>
      <p:bldP build="whole" bldLvl="1" animBg="1" rev="0" advAuto="0" spid="367" grpId="1"/>
    </p:bldLst>
  </p:timing>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0" name="The Two Families"/>
          <p:cNvSpPr txBox="1"/>
          <p:nvPr>
            <p:ph type="ctrTitle"/>
          </p:nvPr>
        </p:nvSpPr>
        <p:spPr>
          <a:prstGeom prst="rect">
            <a:avLst/>
          </a:prstGeom>
        </p:spPr>
        <p:txBody>
          <a:bodyPr/>
          <a:lstStyle>
            <a:lvl1pPr>
              <a:defRPr>
                <a:solidFill>
                  <a:srgbClr val="FFFB00"/>
                </a:solidFill>
                <a:latin typeface="Avenir Next Heavy"/>
                <a:ea typeface="Avenir Next Heavy"/>
                <a:cs typeface="Avenir Next Heavy"/>
                <a:sym typeface="Avenir Next Heavy"/>
              </a:defRPr>
            </a:lvl1pPr>
          </a:lstStyle>
          <a:p>
            <a:pPr/>
            <a:r>
              <a:t>The Two Families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9" name="0504088" descr="0504088"/>
          <p:cNvPicPr>
            <a:picLocks noChangeAspect="1"/>
          </p:cNvPicPr>
          <p:nvPr/>
        </p:nvPicPr>
        <p:blipFill>
          <a:blip r:embed="rId2">
            <a:extLst/>
          </a:blip>
          <a:stretch>
            <a:fillRect/>
          </a:stretch>
        </p:blipFill>
        <p:spPr>
          <a:xfrm>
            <a:off x="-1" y="-103505"/>
            <a:ext cx="24384001" cy="14224001"/>
          </a:xfrm>
          <a:prstGeom prst="rect">
            <a:avLst/>
          </a:prstGeom>
          <a:ln w="12700">
            <a:miter lim="400000"/>
          </a:ln>
        </p:spPr>
      </p:pic>
      <p:sp>
        <p:nvSpPr>
          <p:cNvPr id="140" name="Jesus is NOT called the 2nd Adam, but He is called “the LAST Adam” because there wouldn’t be another one if Christ failed. But praise God He didn’t."/>
          <p:cNvSpPr txBox="1"/>
          <p:nvPr>
            <p:ph type="title"/>
          </p:nvPr>
        </p:nvSpPr>
        <p:spPr>
          <a:xfrm>
            <a:off x="960966" y="440266"/>
            <a:ext cx="8377305" cy="12835467"/>
          </a:xfrm>
          <a:prstGeom prst="rect">
            <a:avLst/>
          </a:prstGeom>
        </p:spPr>
        <p:txBody>
          <a:bodyPr/>
          <a:lstStyle/>
          <a:p>
            <a:pPr algn="l">
              <a:defRPr b="1" sz="6400">
                <a:solidFill>
                  <a:srgbClr val="D4FB79"/>
                </a:solidFill>
                <a:latin typeface="Palatino"/>
                <a:ea typeface="Palatino"/>
                <a:cs typeface="Palatino"/>
                <a:sym typeface="Palatino"/>
              </a:defRPr>
            </a:pPr>
            <a:r>
              <a:rPr>
                <a:solidFill>
                  <a:srgbClr val="FFFFFF"/>
                </a:solidFill>
              </a:rPr>
              <a:t>Jesus is </a:t>
            </a:r>
            <a:r>
              <a:rPr i="1">
                <a:solidFill>
                  <a:srgbClr val="FFFB00"/>
                </a:solidFill>
              </a:rPr>
              <a:t>NOT</a:t>
            </a:r>
            <a:r>
              <a:rPr>
                <a:solidFill>
                  <a:srgbClr val="00F900"/>
                </a:solidFill>
              </a:rPr>
              <a:t> </a:t>
            </a:r>
            <a:r>
              <a:rPr>
                <a:solidFill>
                  <a:srgbClr val="FFFFFF"/>
                </a:solidFill>
              </a:rPr>
              <a:t>called the</a:t>
            </a:r>
            <a:r>
              <a:rPr>
                <a:solidFill>
                  <a:srgbClr val="00F900"/>
                </a:solidFill>
              </a:rPr>
              <a:t> </a:t>
            </a:r>
            <a:r>
              <a:rPr i="1">
                <a:solidFill>
                  <a:srgbClr val="FFFB00"/>
                </a:solidFill>
              </a:rPr>
              <a:t>2nd Adam</a:t>
            </a:r>
            <a:r>
              <a:rPr>
                <a:solidFill>
                  <a:srgbClr val="FFFFFF"/>
                </a:solidFill>
              </a:rPr>
              <a:t>, but He is called “the </a:t>
            </a:r>
            <a:r>
              <a:rPr i="1">
                <a:solidFill>
                  <a:srgbClr val="FFFB00"/>
                </a:solidFill>
              </a:rPr>
              <a:t>LAST</a:t>
            </a:r>
            <a:r>
              <a:rPr>
                <a:solidFill>
                  <a:srgbClr val="00F900"/>
                </a:solidFill>
              </a:rPr>
              <a:t> </a:t>
            </a:r>
            <a:r>
              <a:rPr>
                <a:solidFill>
                  <a:srgbClr val="FFFFFF"/>
                </a:solidFill>
              </a:rPr>
              <a:t>Adam” because there</a:t>
            </a:r>
            <a:r>
              <a:rPr>
                <a:solidFill>
                  <a:srgbClr val="00F900"/>
                </a:solidFill>
              </a:rPr>
              <a:t> </a:t>
            </a:r>
            <a:r>
              <a:rPr i="1">
                <a:solidFill>
                  <a:srgbClr val="FFFB00"/>
                </a:solidFill>
              </a:rPr>
              <a:t>wouldn’t be another one</a:t>
            </a:r>
            <a:r>
              <a:t> </a:t>
            </a:r>
            <a:r>
              <a:rPr>
                <a:solidFill>
                  <a:srgbClr val="FFFFFF"/>
                </a:solidFill>
              </a:rPr>
              <a:t>if Christ</a:t>
            </a:r>
            <a:r>
              <a:t> </a:t>
            </a:r>
            <a:r>
              <a:rPr i="1">
                <a:solidFill>
                  <a:srgbClr val="FFFB00"/>
                </a:solidFill>
              </a:rPr>
              <a:t>failed</a:t>
            </a:r>
            <a:r>
              <a:rPr>
                <a:solidFill>
                  <a:srgbClr val="FFFB00"/>
                </a:solidFill>
              </a:rPr>
              <a:t>. </a:t>
            </a:r>
            <a:r>
              <a:rPr>
                <a:solidFill>
                  <a:srgbClr val="FFFFFF"/>
                </a:solidFill>
              </a:rPr>
              <a:t>But praise God He didn’t.</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2" name="When we are all born into this world we are born into the first Adam’s family. Since we are all his children,  we share his legacy as well."/>
          <p:cNvSpPr txBox="1"/>
          <p:nvPr>
            <p:ph type="title"/>
          </p:nvPr>
        </p:nvSpPr>
        <p:spPr>
          <a:xfrm>
            <a:off x="1689100" y="355600"/>
            <a:ext cx="21005800" cy="4337381"/>
          </a:xfrm>
          <a:prstGeom prst="rect">
            <a:avLst/>
          </a:prstGeom>
        </p:spPr>
        <p:txBody>
          <a:bodyPr/>
          <a:lstStyle/>
          <a:p>
            <a:pPr algn="l" defTabSz="1828800">
              <a:defRPr sz="6400">
                <a:latin typeface="Avenir Next Demi Bold"/>
                <a:ea typeface="Avenir Next Demi Bold"/>
                <a:cs typeface="Avenir Next Demi Bold"/>
                <a:sym typeface="Avenir Next Demi Bold"/>
              </a:defRPr>
            </a:pPr>
            <a:r>
              <a:t>When </a:t>
            </a:r>
            <a:r>
              <a:rPr b="1" i="1">
                <a:solidFill>
                  <a:srgbClr val="FFFB00"/>
                </a:solidFill>
                <a:latin typeface="Palatino"/>
                <a:ea typeface="Palatino"/>
                <a:cs typeface="Palatino"/>
                <a:sym typeface="Palatino"/>
              </a:rPr>
              <a:t>we are all born</a:t>
            </a:r>
            <a:r>
              <a:t> into this world we are </a:t>
            </a:r>
            <a:r>
              <a:rPr b="1" i="1">
                <a:solidFill>
                  <a:srgbClr val="FFFB00"/>
                </a:solidFill>
                <a:latin typeface="Palatino"/>
                <a:ea typeface="Palatino"/>
                <a:cs typeface="Palatino"/>
                <a:sym typeface="Palatino"/>
              </a:rPr>
              <a:t>born</a:t>
            </a:r>
            <a:r>
              <a:t> into the </a:t>
            </a:r>
            <a:r>
              <a:rPr b="1" i="1">
                <a:solidFill>
                  <a:srgbClr val="FFFB00"/>
                </a:solidFill>
                <a:latin typeface="Palatino"/>
                <a:ea typeface="Palatino"/>
                <a:cs typeface="Palatino"/>
                <a:sym typeface="Palatino"/>
              </a:rPr>
              <a:t>first Adam’s family</a:t>
            </a:r>
            <a:r>
              <a:t>. Since we are </a:t>
            </a:r>
            <a:r>
              <a:rPr b="1" i="1">
                <a:solidFill>
                  <a:srgbClr val="FFFB00"/>
                </a:solidFill>
                <a:latin typeface="Palatino"/>
                <a:ea typeface="Palatino"/>
                <a:cs typeface="Palatino"/>
                <a:sym typeface="Palatino"/>
              </a:rPr>
              <a:t>all his children</a:t>
            </a:r>
            <a:r>
              <a:t>,  we </a:t>
            </a:r>
            <a:r>
              <a:rPr b="1" i="1">
                <a:solidFill>
                  <a:srgbClr val="FFFB00"/>
                </a:solidFill>
                <a:latin typeface="Palatino"/>
                <a:ea typeface="Palatino"/>
                <a:cs typeface="Palatino"/>
                <a:sym typeface="Palatino"/>
              </a:rPr>
              <a:t>share his legacy</a:t>
            </a:r>
            <a:r>
              <a:t> as well. </a:t>
            </a:r>
          </a:p>
        </p:txBody>
      </p:sp>
      <p:grpSp>
        <p:nvGrpSpPr>
          <p:cNvPr id="375" name="0508079"/>
          <p:cNvGrpSpPr/>
          <p:nvPr/>
        </p:nvGrpSpPr>
        <p:grpSpPr>
          <a:xfrm>
            <a:off x="5651843" y="4900484"/>
            <a:ext cx="13080314" cy="7630183"/>
            <a:chOff x="0" y="0"/>
            <a:chExt cx="13080313" cy="7630182"/>
          </a:xfrm>
        </p:grpSpPr>
        <p:sp>
          <p:nvSpPr>
            <p:cNvPr id="373" name="Rectangle"/>
            <p:cNvSpPr/>
            <p:nvPr/>
          </p:nvSpPr>
          <p:spPr>
            <a:xfrm>
              <a:off x="0" y="0"/>
              <a:ext cx="13080314" cy="7630183"/>
            </a:xfrm>
            <a:prstGeom prst="rect">
              <a:avLst/>
            </a:prstGeom>
            <a:solidFill>
              <a:srgbClr val="993300"/>
            </a:solidFill>
            <a:ln w="12700" cap="flat">
              <a:noFill/>
              <a:miter lim="400000"/>
            </a:ln>
            <a:effectLst/>
          </p:spPr>
          <p:txBody>
            <a:bodyPr wrap="square" lIns="91439" tIns="91439" rIns="91439" bIns="91439" numCol="1" anchor="t">
              <a:noAutofit/>
            </a:bodyPr>
            <a:lstStyle/>
            <a:p>
              <a:pPr defTabSz="1828800">
                <a:defRPr sz="5600">
                  <a:solidFill>
                    <a:srgbClr val="000000"/>
                  </a:solidFill>
                  <a:latin typeface="Arial"/>
                  <a:ea typeface="Arial"/>
                  <a:cs typeface="Arial"/>
                  <a:sym typeface="Arial"/>
                </a:defRPr>
              </a:pPr>
            </a:p>
          </p:txBody>
        </p:sp>
        <p:pic>
          <p:nvPicPr>
            <p:cNvPr id="374" name="0508079.jpeg" descr="0508079.jpeg"/>
            <p:cNvPicPr>
              <a:picLocks noChangeAspect="1"/>
            </p:cNvPicPr>
            <p:nvPr/>
          </p:nvPicPr>
          <p:blipFill>
            <a:blip r:embed="rId2">
              <a:extLst/>
            </a:blip>
            <a:stretch>
              <a:fillRect/>
            </a:stretch>
          </p:blipFill>
          <p:spPr>
            <a:xfrm>
              <a:off x="0" y="0"/>
              <a:ext cx="13080314" cy="763018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7" name="And Adam has left for us only one legacy—death, along with it, a package of pain and suffering. The death decree looms over all the children of Adam. The penalty of Adam is our penalty as well, as he was a representative man."/>
          <p:cNvSpPr txBox="1"/>
          <p:nvPr>
            <p:ph type="title"/>
          </p:nvPr>
        </p:nvSpPr>
        <p:spPr>
          <a:xfrm>
            <a:off x="1689100" y="355600"/>
            <a:ext cx="21005800" cy="4794780"/>
          </a:xfrm>
          <a:prstGeom prst="rect">
            <a:avLst/>
          </a:prstGeom>
        </p:spPr>
        <p:txBody>
          <a:bodyPr/>
          <a:lstStyle/>
          <a:p>
            <a:pPr algn="l" defTabSz="1755647">
              <a:defRPr sz="6144">
                <a:latin typeface="Avenir Next Demi Bold"/>
                <a:ea typeface="Avenir Next Demi Bold"/>
                <a:cs typeface="Avenir Next Demi Bold"/>
                <a:sym typeface="Avenir Next Demi Bold"/>
              </a:defRPr>
            </a:pPr>
            <a:r>
              <a:t>And Adam has left for us only one legacy—</a:t>
            </a:r>
            <a:r>
              <a:rPr b="1" i="1">
                <a:solidFill>
                  <a:srgbClr val="FFFB00"/>
                </a:solidFill>
                <a:latin typeface="Palatino"/>
                <a:ea typeface="Palatino"/>
                <a:cs typeface="Palatino"/>
                <a:sym typeface="Palatino"/>
              </a:rPr>
              <a:t>death</a:t>
            </a:r>
            <a:r>
              <a:t>, along with it, a </a:t>
            </a:r>
            <a:r>
              <a:rPr b="1" i="1">
                <a:solidFill>
                  <a:srgbClr val="FFFB00"/>
                </a:solidFill>
                <a:latin typeface="Palatino"/>
                <a:ea typeface="Palatino"/>
                <a:cs typeface="Palatino"/>
                <a:sym typeface="Palatino"/>
              </a:rPr>
              <a:t>package of pain</a:t>
            </a:r>
            <a:r>
              <a:rPr b="1" sz="3455">
                <a:solidFill>
                  <a:srgbClr val="FFFF66"/>
                </a:solidFill>
                <a:latin typeface="Arial"/>
                <a:ea typeface="Arial"/>
                <a:cs typeface="Arial"/>
                <a:sym typeface="Arial"/>
              </a:rPr>
              <a:t> </a:t>
            </a:r>
            <a:r>
              <a:t>and </a:t>
            </a:r>
            <a:r>
              <a:rPr b="1" i="1">
                <a:solidFill>
                  <a:srgbClr val="FFFB00"/>
                </a:solidFill>
                <a:latin typeface="Palatino"/>
                <a:ea typeface="Palatino"/>
                <a:cs typeface="Palatino"/>
                <a:sym typeface="Palatino"/>
              </a:rPr>
              <a:t>suffering</a:t>
            </a:r>
            <a:r>
              <a:t>. The </a:t>
            </a:r>
            <a:r>
              <a:rPr b="1" i="1">
                <a:solidFill>
                  <a:srgbClr val="FFFB00"/>
                </a:solidFill>
                <a:latin typeface="Palatino"/>
                <a:ea typeface="Palatino"/>
                <a:cs typeface="Palatino"/>
                <a:sym typeface="Palatino"/>
              </a:rPr>
              <a:t>death decree</a:t>
            </a:r>
            <a:r>
              <a:t> looms over all the children of Adam. The penalty of Adam is our penalty as well, as he was a </a:t>
            </a:r>
            <a:r>
              <a:rPr b="1" i="1">
                <a:solidFill>
                  <a:srgbClr val="FFFB00"/>
                </a:solidFill>
                <a:latin typeface="Palatino"/>
                <a:ea typeface="Palatino"/>
                <a:cs typeface="Palatino"/>
                <a:sym typeface="Palatino"/>
              </a:rPr>
              <a:t>representative man.</a:t>
            </a:r>
          </a:p>
        </p:txBody>
      </p:sp>
      <p:pic>
        <p:nvPicPr>
          <p:cNvPr id="378" name="Europe_the_coffin" descr="Europe_the_coffin"/>
          <p:cNvPicPr>
            <a:picLocks noChangeAspect="1"/>
          </p:cNvPicPr>
          <p:nvPr/>
        </p:nvPicPr>
        <p:blipFill>
          <a:blip r:embed="rId2">
            <a:extLst/>
          </a:blip>
          <a:srcRect l="0" t="0" r="0" b="17012"/>
          <a:stretch>
            <a:fillRect/>
          </a:stretch>
        </p:blipFill>
        <p:spPr>
          <a:xfrm>
            <a:off x="3638550" y="6267450"/>
            <a:ext cx="17106900" cy="5545535"/>
          </a:xfrm>
          <a:prstGeom prst="rect">
            <a:avLst/>
          </a:prstGeom>
          <a:ln w="12700">
            <a:miter lim="400000"/>
          </a:ln>
        </p:spPr>
      </p:pic>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0" name="God told Adam, that if he sinned,"/>
          <p:cNvSpPr txBox="1"/>
          <p:nvPr>
            <p:ph type="title"/>
          </p:nvPr>
        </p:nvSpPr>
        <p:spPr>
          <a:xfrm>
            <a:off x="1689100" y="837406"/>
            <a:ext cx="21005800" cy="1513020"/>
          </a:xfrm>
          <a:prstGeom prst="rect">
            <a:avLst/>
          </a:prstGeom>
        </p:spPr>
        <p:txBody>
          <a:bodyPr anchor="t"/>
          <a:lstStyle>
            <a:lvl1pPr algn="l" defTabSz="1828800">
              <a:defRPr sz="6400">
                <a:latin typeface="Avenir Next Demi Bold"/>
                <a:ea typeface="Avenir Next Demi Bold"/>
                <a:cs typeface="Avenir Next Demi Bold"/>
                <a:sym typeface="Avenir Next Demi Bold"/>
              </a:defRPr>
            </a:lvl1pPr>
          </a:lstStyle>
          <a:p>
            <a:pPr/>
            <a:r>
              <a:t>God told Adam, that if he sinned,</a:t>
            </a:r>
          </a:p>
        </p:txBody>
      </p:sp>
      <p:pic>
        <p:nvPicPr>
          <p:cNvPr id="381" name="0609074" descr="0609074"/>
          <p:cNvPicPr>
            <a:picLocks noChangeAspect="1"/>
          </p:cNvPicPr>
          <p:nvPr/>
        </p:nvPicPr>
        <p:blipFill>
          <a:blip r:embed="rId2">
            <a:extLst/>
          </a:blip>
          <a:srcRect l="1221" t="0" r="0" b="0"/>
          <a:stretch>
            <a:fillRect/>
          </a:stretch>
        </p:blipFill>
        <p:spPr>
          <a:xfrm>
            <a:off x="7901582" y="3314700"/>
            <a:ext cx="8580703" cy="7086600"/>
          </a:xfrm>
          <a:prstGeom prst="rect">
            <a:avLst/>
          </a:prstGeom>
          <a:ln w="12700">
            <a:miter lim="400000"/>
          </a:ln>
        </p:spPr>
      </p:pic>
      <p:sp>
        <p:nvSpPr>
          <p:cNvPr id="382" name="Genesis 2:17 “… thou shalt surely die.”"/>
          <p:cNvSpPr txBox="1"/>
          <p:nvPr/>
        </p:nvSpPr>
        <p:spPr>
          <a:xfrm>
            <a:off x="1689100" y="11124406"/>
            <a:ext cx="21005800" cy="151302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r"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Genesis 2:17</a:t>
            </a:r>
            <a:r>
              <a:t> “… thou shalt surely </a:t>
            </a:r>
            <a:r>
              <a:rPr b="1" i="1">
                <a:solidFill>
                  <a:srgbClr val="FFFB00"/>
                </a:solidFill>
                <a:latin typeface="Palatino"/>
                <a:ea typeface="Palatino"/>
                <a:cs typeface="Palatino"/>
                <a:sym typeface="Palatino"/>
              </a:rPr>
              <a:t>die</a:t>
            </a:r>
            <a:r>
              <a:t>.”</a:t>
            </a:r>
          </a:p>
        </p:txBody>
      </p:sp>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4" name="And to us is the message as well."/>
          <p:cNvSpPr txBox="1"/>
          <p:nvPr>
            <p:ph type="title"/>
          </p:nvPr>
        </p:nvSpPr>
        <p:spPr>
          <a:xfrm>
            <a:off x="1689100" y="837406"/>
            <a:ext cx="21005800" cy="1513020"/>
          </a:xfrm>
          <a:prstGeom prst="rect">
            <a:avLst/>
          </a:prstGeom>
        </p:spPr>
        <p:txBody>
          <a:bodyPr anchor="t"/>
          <a:lstStyle>
            <a:lvl1pPr algn="l" defTabSz="1828800">
              <a:defRPr sz="6400">
                <a:latin typeface="Avenir Next Demi Bold"/>
                <a:ea typeface="Avenir Next Demi Bold"/>
                <a:cs typeface="Avenir Next Demi Bold"/>
                <a:sym typeface="Avenir Next Demi Bold"/>
              </a:defRPr>
            </a:lvl1pPr>
          </a:lstStyle>
          <a:p>
            <a:pPr/>
            <a:r>
              <a:t>And to us is the message as well.</a:t>
            </a:r>
          </a:p>
        </p:txBody>
      </p:sp>
      <p:sp>
        <p:nvSpPr>
          <p:cNvPr id="385" name="1 Corinthians 15:22 “For as in Adam all die”"/>
          <p:cNvSpPr txBox="1"/>
          <p:nvPr/>
        </p:nvSpPr>
        <p:spPr>
          <a:xfrm>
            <a:off x="1689100" y="10734940"/>
            <a:ext cx="21005800" cy="2636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1 Corinthians 15:22</a:t>
            </a:r>
            <a:r>
              <a:t> “For as </a:t>
            </a:r>
            <a:r>
              <a:rPr b="1" i="1">
                <a:solidFill>
                  <a:srgbClr val="FFFB00"/>
                </a:solidFill>
                <a:latin typeface="Palatino"/>
                <a:ea typeface="Palatino"/>
                <a:cs typeface="Palatino"/>
                <a:sym typeface="Palatino"/>
              </a:rPr>
              <a:t>in Adam all die</a:t>
            </a:r>
            <a:r>
              <a:t>”</a:t>
            </a:r>
          </a:p>
        </p:txBody>
      </p:sp>
      <p:pic>
        <p:nvPicPr>
          <p:cNvPr id="386" name="9905_08_4---Graveyard_web" descr="9905_08_4---Graveyard_web"/>
          <p:cNvPicPr>
            <a:picLocks noChangeAspect="1"/>
          </p:cNvPicPr>
          <p:nvPr/>
        </p:nvPicPr>
        <p:blipFill>
          <a:blip r:embed="rId2">
            <a:extLst/>
          </a:blip>
          <a:stretch>
            <a:fillRect/>
          </a:stretch>
        </p:blipFill>
        <p:spPr>
          <a:xfrm>
            <a:off x="7848600" y="2995149"/>
            <a:ext cx="8686800" cy="6705601"/>
          </a:xfrm>
          <a:prstGeom prst="rect">
            <a:avLst/>
          </a:prstGeom>
          <a:ln w="12700">
            <a:miter lim="400000"/>
          </a:ln>
        </p:spPr>
      </p:pic>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8" name="And to us is the message as well."/>
          <p:cNvSpPr txBox="1"/>
          <p:nvPr>
            <p:ph type="title"/>
          </p:nvPr>
        </p:nvSpPr>
        <p:spPr>
          <a:xfrm>
            <a:off x="1689100" y="837406"/>
            <a:ext cx="21005800" cy="1513020"/>
          </a:xfrm>
          <a:prstGeom prst="rect">
            <a:avLst/>
          </a:prstGeom>
        </p:spPr>
        <p:txBody>
          <a:bodyPr anchor="t"/>
          <a:lstStyle>
            <a:lvl1pPr algn="l" defTabSz="1828800">
              <a:defRPr sz="6400">
                <a:latin typeface="Avenir Next Demi Bold"/>
                <a:ea typeface="Avenir Next Demi Bold"/>
                <a:cs typeface="Avenir Next Demi Bold"/>
                <a:sym typeface="Avenir Next Demi Bold"/>
              </a:defRPr>
            </a:lvl1pPr>
          </a:lstStyle>
          <a:p>
            <a:pPr/>
            <a:r>
              <a:t>And to us is the message as well.</a:t>
            </a:r>
          </a:p>
        </p:txBody>
      </p:sp>
      <p:sp>
        <p:nvSpPr>
          <p:cNvPr id="389" name="Romans 5:17 “For if by one man's offence death reigned by one”"/>
          <p:cNvSpPr txBox="1"/>
          <p:nvPr/>
        </p:nvSpPr>
        <p:spPr>
          <a:xfrm>
            <a:off x="1689100" y="10345473"/>
            <a:ext cx="21005800" cy="263664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Romans 5:17</a:t>
            </a:r>
            <a:r>
              <a:t> “For if by one man's offence </a:t>
            </a:r>
            <a:r>
              <a:rPr b="1" i="1">
                <a:solidFill>
                  <a:srgbClr val="FFFB00"/>
                </a:solidFill>
                <a:latin typeface="Palatino"/>
                <a:ea typeface="Palatino"/>
                <a:cs typeface="Palatino"/>
                <a:sym typeface="Palatino"/>
              </a:rPr>
              <a:t>death reigned by one</a:t>
            </a:r>
            <a:r>
              <a:t>”</a:t>
            </a:r>
          </a:p>
        </p:txBody>
      </p:sp>
      <p:pic>
        <p:nvPicPr>
          <p:cNvPr id="390" name="9905_08_4---Graveyard_web" descr="9905_08_4---Graveyard_web"/>
          <p:cNvPicPr>
            <a:picLocks noChangeAspect="1"/>
          </p:cNvPicPr>
          <p:nvPr/>
        </p:nvPicPr>
        <p:blipFill>
          <a:blip r:embed="rId2">
            <a:extLst/>
          </a:blip>
          <a:stretch>
            <a:fillRect/>
          </a:stretch>
        </p:blipFill>
        <p:spPr>
          <a:xfrm>
            <a:off x="7848600" y="2995149"/>
            <a:ext cx="8686800" cy="6705601"/>
          </a:xfrm>
          <a:prstGeom prst="rect">
            <a:avLst/>
          </a:prstGeom>
          <a:ln w="12700">
            <a:miter lim="400000"/>
          </a:ln>
        </p:spPr>
      </p:pic>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2" name="Adam and all humanity, whether a innocent, just-born baby or a grown-up sinner, we have no escape from the eternal death penalty. It is ours by inheritance."/>
          <p:cNvSpPr txBox="1"/>
          <p:nvPr>
            <p:ph type="title"/>
          </p:nvPr>
        </p:nvSpPr>
        <p:spPr>
          <a:xfrm>
            <a:off x="1689100" y="1229717"/>
            <a:ext cx="21005800" cy="4354447"/>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t>Adam and all humanity, whether a </a:t>
            </a:r>
            <a:r>
              <a:rPr b="1" i="1">
                <a:solidFill>
                  <a:srgbClr val="FFFB00"/>
                </a:solidFill>
                <a:latin typeface="Palatino"/>
                <a:ea typeface="Palatino"/>
                <a:cs typeface="Palatino"/>
                <a:sym typeface="Palatino"/>
              </a:rPr>
              <a:t>innocent, just-born baby</a:t>
            </a:r>
            <a:r>
              <a:t> or a </a:t>
            </a:r>
            <a:r>
              <a:rPr b="1" i="1">
                <a:solidFill>
                  <a:srgbClr val="FFFB00"/>
                </a:solidFill>
                <a:latin typeface="Palatino"/>
                <a:ea typeface="Palatino"/>
                <a:cs typeface="Palatino"/>
                <a:sym typeface="Palatino"/>
              </a:rPr>
              <a:t>grown-up sinner</a:t>
            </a:r>
            <a:r>
              <a:t>, we have </a:t>
            </a:r>
            <a:r>
              <a:rPr b="1" i="1">
                <a:solidFill>
                  <a:srgbClr val="FFFB00"/>
                </a:solidFill>
                <a:latin typeface="Palatino"/>
                <a:ea typeface="Palatino"/>
                <a:cs typeface="Palatino"/>
                <a:sym typeface="Palatino"/>
              </a:rPr>
              <a:t>no escape</a:t>
            </a:r>
            <a:r>
              <a:rPr>
                <a:solidFill>
                  <a:srgbClr val="FFFB00"/>
                </a:solidFill>
              </a:rPr>
              <a:t> </a:t>
            </a:r>
            <a:r>
              <a:t>from the </a:t>
            </a:r>
            <a:r>
              <a:rPr b="1" i="1">
                <a:solidFill>
                  <a:srgbClr val="FFFB00"/>
                </a:solidFill>
                <a:latin typeface="Palatino"/>
                <a:ea typeface="Palatino"/>
                <a:cs typeface="Palatino"/>
                <a:sym typeface="Palatino"/>
              </a:rPr>
              <a:t>eternal death penalty</a:t>
            </a:r>
            <a:r>
              <a:t>. It is </a:t>
            </a:r>
            <a:r>
              <a:rPr b="1" i="1">
                <a:solidFill>
                  <a:srgbClr val="FFFB00"/>
                </a:solidFill>
                <a:latin typeface="Palatino"/>
                <a:ea typeface="Palatino"/>
                <a:cs typeface="Palatino"/>
                <a:sym typeface="Palatino"/>
              </a:rPr>
              <a:t>ours by inheritance</a:t>
            </a:r>
            <a:r>
              <a:t>. </a:t>
            </a:r>
          </a:p>
        </p:txBody>
      </p:sp>
      <p:pic>
        <p:nvPicPr>
          <p:cNvPr id="393" name="9905_08_4---Graveyard_web" descr="9905_08_4---Graveyard_web"/>
          <p:cNvPicPr>
            <a:picLocks noChangeAspect="1"/>
          </p:cNvPicPr>
          <p:nvPr/>
        </p:nvPicPr>
        <p:blipFill>
          <a:blip r:embed="rId2">
            <a:extLst/>
          </a:blip>
          <a:stretch>
            <a:fillRect/>
          </a:stretch>
        </p:blipFill>
        <p:spPr>
          <a:xfrm>
            <a:off x="7848600" y="5873815"/>
            <a:ext cx="8686800" cy="6705601"/>
          </a:xfrm>
          <a:prstGeom prst="rect">
            <a:avLst/>
          </a:prstGeom>
          <a:ln w="12700">
            <a:miter lim="400000"/>
          </a:ln>
        </p:spPr>
      </p:pic>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5" name="But God did not leave Adam and the human family alone to destruction, whom He created in His own image.  He wanted to re-create humanity again in His own image."/>
          <p:cNvSpPr txBox="1"/>
          <p:nvPr>
            <p:ph type="title"/>
          </p:nvPr>
        </p:nvSpPr>
        <p:spPr>
          <a:xfrm>
            <a:off x="1689100" y="857183"/>
            <a:ext cx="21005800" cy="4354448"/>
          </a:xfrm>
          <a:prstGeom prst="rect">
            <a:avLst/>
          </a:prstGeom>
        </p:spPr>
        <p:txBody>
          <a:bodyPr anchor="t"/>
          <a:lstStyle/>
          <a:p>
            <a:pPr algn="l" defTabSz="1810511">
              <a:defRPr sz="6336">
                <a:latin typeface="Avenir Next Demi Bold"/>
                <a:ea typeface="Avenir Next Demi Bold"/>
                <a:cs typeface="Avenir Next Demi Bold"/>
                <a:sym typeface="Avenir Next Demi Bold"/>
              </a:defRPr>
            </a:pPr>
            <a:r>
              <a:t>But God </a:t>
            </a:r>
            <a:r>
              <a:rPr b="1" i="1">
                <a:solidFill>
                  <a:srgbClr val="FFFB00"/>
                </a:solidFill>
                <a:latin typeface="Palatino"/>
                <a:ea typeface="Palatino"/>
                <a:cs typeface="Palatino"/>
                <a:sym typeface="Palatino"/>
              </a:rPr>
              <a:t>did not leave</a:t>
            </a:r>
            <a:r>
              <a:t> Adam and the human family alone to destruction, whom He created in </a:t>
            </a:r>
            <a:r>
              <a:rPr b="1" i="1">
                <a:latin typeface="Arial"/>
                <a:ea typeface="Arial"/>
                <a:cs typeface="Arial"/>
                <a:sym typeface="Arial"/>
              </a:rPr>
              <a:t>His </a:t>
            </a:r>
            <a:r>
              <a:t>own image</a:t>
            </a:r>
            <a:r>
              <a:rPr b="1">
                <a:latin typeface="Arial"/>
                <a:ea typeface="Arial"/>
                <a:cs typeface="Arial"/>
                <a:sym typeface="Arial"/>
              </a:rPr>
              <a:t>.  He wanted to </a:t>
            </a:r>
            <a:r>
              <a:rPr b="1" i="1">
                <a:solidFill>
                  <a:srgbClr val="FFFB00"/>
                </a:solidFill>
                <a:latin typeface="Palatino"/>
                <a:ea typeface="Palatino"/>
                <a:cs typeface="Palatino"/>
                <a:sym typeface="Palatino"/>
              </a:rPr>
              <a:t>re-create humanity again</a:t>
            </a:r>
            <a:r>
              <a:rPr b="1">
                <a:latin typeface="Arial"/>
                <a:ea typeface="Arial"/>
                <a:cs typeface="Arial"/>
                <a:sym typeface="Arial"/>
              </a:rPr>
              <a:t> </a:t>
            </a:r>
            <a:r>
              <a:t>in </a:t>
            </a:r>
            <a:r>
              <a:rPr b="1" i="1">
                <a:solidFill>
                  <a:srgbClr val="FFFB00"/>
                </a:solidFill>
                <a:latin typeface="Palatino"/>
                <a:ea typeface="Palatino"/>
                <a:cs typeface="Palatino"/>
                <a:sym typeface="Palatino"/>
              </a:rPr>
              <a:t>His own image</a:t>
            </a:r>
            <a:r>
              <a:rPr b="1" i="1">
                <a:latin typeface="Arial"/>
                <a:ea typeface="Arial"/>
                <a:cs typeface="Arial"/>
                <a:sym typeface="Arial"/>
              </a:rPr>
              <a:t>.</a:t>
            </a:r>
            <a:r>
              <a:rPr>
                <a:latin typeface="Arial"/>
                <a:ea typeface="Arial"/>
                <a:cs typeface="Arial"/>
                <a:sym typeface="Arial"/>
              </a:rPr>
              <a:t> </a:t>
            </a:r>
          </a:p>
        </p:txBody>
      </p:sp>
      <p:pic>
        <p:nvPicPr>
          <p:cNvPr id="396" name="0520138" descr="0520138"/>
          <p:cNvPicPr>
            <a:picLocks noChangeAspect="1"/>
          </p:cNvPicPr>
          <p:nvPr/>
        </p:nvPicPr>
        <p:blipFill>
          <a:blip r:embed="rId2">
            <a:extLst/>
          </a:blip>
          <a:stretch>
            <a:fillRect/>
          </a:stretch>
        </p:blipFill>
        <p:spPr>
          <a:xfrm>
            <a:off x="6505692" y="5871694"/>
            <a:ext cx="11372616" cy="6709844"/>
          </a:xfrm>
          <a:prstGeom prst="rect">
            <a:avLst/>
          </a:prstGeom>
          <a:ln w="12700">
            <a:miter lim="400000"/>
          </a:ln>
        </p:spPr>
      </p:pic>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8" name="It was an easy process to make man in His image in the beginning. He had to only take clay and design all the organs and breathe His life into it. That was pretty simple, at least for the great Creator."/>
          <p:cNvSpPr txBox="1"/>
          <p:nvPr>
            <p:ph type="title"/>
          </p:nvPr>
        </p:nvSpPr>
        <p:spPr>
          <a:xfrm>
            <a:off x="1689100" y="874117"/>
            <a:ext cx="21005800" cy="4624719"/>
          </a:xfrm>
          <a:prstGeom prst="rect">
            <a:avLst/>
          </a:prstGeom>
        </p:spPr>
        <p:txBody>
          <a:bodyPr anchor="t"/>
          <a:lstStyle/>
          <a:p>
            <a:pPr algn="l" defTabSz="1792223">
              <a:defRPr sz="6272">
                <a:latin typeface="Avenir Next Demi Bold"/>
                <a:ea typeface="Avenir Next Demi Bold"/>
                <a:cs typeface="Avenir Next Demi Bold"/>
                <a:sym typeface="Avenir Next Demi Bold"/>
              </a:defRPr>
            </a:pPr>
            <a:r>
              <a:t>It was an </a:t>
            </a:r>
            <a:r>
              <a:rPr b="1" i="1">
                <a:solidFill>
                  <a:srgbClr val="FFFB00"/>
                </a:solidFill>
                <a:latin typeface="Palatino"/>
                <a:ea typeface="Palatino"/>
                <a:cs typeface="Palatino"/>
                <a:sym typeface="Palatino"/>
              </a:rPr>
              <a:t>easy process</a:t>
            </a:r>
            <a:r>
              <a:t> to </a:t>
            </a:r>
            <a:r>
              <a:rPr b="1" i="1">
                <a:solidFill>
                  <a:srgbClr val="FFFB00"/>
                </a:solidFill>
                <a:latin typeface="Palatino"/>
                <a:ea typeface="Palatino"/>
                <a:cs typeface="Palatino"/>
                <a:sym typeface="Palatino"/>
              </a:rPr>
              <a:t>make man in His image</a:t>
            </a:r>
            <a:r>
              <a:t> in the </a:t>
            </a:r>
            <a:r>
              <a:rPr b="1" i="1">
                <a:solidFill>
                  <a:srgbClr val="FFFB00"/>
                </a:solidFill>
                <a:latin typeface="Palatino"/>
                <a:ea typeface="Palatino"/>
                <a:cs typeface="Palatino"/>
                <a:sym typeface="Palatino"/>
              </a:rPr>
              <a:t>beginning.</a:t>
            </a:r>
            <a:r>
              <a:t> He had to only </a:t>
            </a:r>
            <a:r>
              <a:rPr b="1" i="1">
                <a:solidFill>
                  <a:srgbClr val="FFFB00"/>
                </a:solidFill>
                <a:latin typeface="Palatino"/>
                <a:ea typeface="Palatino"/>
                <a:cs typeface="Palatino"/>
                <a:sym typeface="Palatino"/>
              </a:rPr>
              <a:t>take clay</a:t>
            </a:r>
            <a:r>
              <a:t> and design all the organs</a:t>
            </a:r>
            <a:r>
              <a:rPr b="1">
                <a:solidFill>
                  <a:srgbClr val="66CCFF"/>
                </a:solidFill>
                <a:latin typeface="Arial"/>
                <a:ea typeface="Arial"/>
                <a:cs typeface="Arial"/>
                <a:sym typeface="Arial"/>
              </a:rPr>
              <a:t> </a:t>
            </a:r>
            <a:r>
              <a:rPr b="1" i="1">
                <a:solidFill>
                  <a:srgbClr val="FFFB00"/>
                </a:solidFill>
                <a:latin typeface="Palatino"/>
                <a:ea typeface="Palatino"/>
                <a:cs typeface="Palatino"/>
                <a:sym typeface="Palatino"/>
              </a:rPr>
              <a:t>and breathe His life into it.</a:t>
            </a:r>
            <a:r>
              <a:rPr b="1">
                <a:solidFill>
                  <a:srgbClr val="66CCFF"/>
                </a:solidFill>
                <a:latin typeface="Arial"/>
                <a:ea typeface="Arial"/>
                <a:cs typeface="Arial"/>
                <a:sym typeface="Arial"/>
              </a:rPr>
              <a:t> </a:t>
            </a:r>
            <a:r>
              <a:t>That was pretty simple, at least for the great Creator.</a:t>
            </a:r>
          </a:p>
        </p:txBody>
      </p:sp>
      <p:pic>
        <p:nvPicPr>
          <p:cNvPr id="399" name="0515048" descr="0515048"/>
          <p:cNvPicPr>
            <a:picLocks noChangeAspect="1"/>
          </p:cNvPicPr>
          <p:nvPr/>
        </p:nvPicPr>
        <p:blipFill>
          <a:blip r:embed="rId2">
            <a:extLst/>
          </a:blip>
          <a:stretch>
            <a:fillRect/>
          </a:stretch>
        </p:blipFill>
        <p:spPr>
          <a:xfrm>
            <a:off x="5486400" y="5890005"/>
            <a:ext cx="13411200" cy="6705601"/>
          </a:xfrm>
          <a:prstGeom prst="rect">
            <a:avLst/>
          </a:prstGeom>
          <a:ln w="12700">
            <a:miter lim="400000"/>
          </a:ln>
        </p:spPr>
      </p:pic>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1" name="But to re-create humanity again, not making another humanity, but re-creating sinful humanity into God’s perfect image was a challenging process."/>
          <p:cNvSpPr txBox="1"/>
          <p:nvPr>
            <p:ph type="title"/>
          </p:nvPr>
        </p:nvSpPr>
        <p:spPr>
          <a:xfrm>
            <a:off x="1689100" y="1229717"/>
            <a:ext cx="21005800" cy="4354447"/>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t>But to </a:t>
            </a:r>
            <a:r>
              <a:rPr b="1" i="1">
                <a:solidFill>
                  <a:srgbClr val="FFFF66"/>
                </a:solidFill>
                <a:latin typeface="Palatino"/>
                <a:ea typeface="Palatino"/>
                <a:cs typeface="Palatino"/>
                <a:sym typeface="Palatino"/>
              </a:rPr>
              <a:t>re-create humanity again</a:t>
            </a:r>
            <a:r>
              <a:t>, not making another humanity</a:t>
            </a:r>
            <a:r>
              <a:rPr b="1">
                <a:latin typeface="Arial"/>
                <a:ea typeface="Arial"/>
                <a:cs typeface="Arial"/>
                <a:sym typeface="Arial"/>
              </a:rPr>
              <a:t>, </a:t>
            </a:r>
            <a:r>
              <a:rPr b="1" i="1">
                <a:solidFill>
                  <a:srgbClr val="FFFB00"/>
                </a:solidFill>
                <a:latin typeface="Palatino"/>
                <a:ea typeface="Palatino"/>
                <a:cs typeface="Palatino"/>
                <a:sym typeface="Palatino"/>
              </a:rPr>
              <a:t>but re-creating sinful humanity</a:t>
            </a:r>
            <a:r>
              <a:rPr b="1">
                <a:latin typeface="Arial"/>
                <a:ea typeface="Arial"/>
                <a:cs typeface="Arial"/>
                <a:sym typeface="Arial"/>
              </a:rPr>
              <a:t> </a:t>
            </a:r>
            <a:r>
              <a:t>into God’s perfect image was a </a:t>
            </a:r>
            <a:r>
              <a:rPr b="1" i="1">
                <a:solidFill>
                  <a:srgbClr val="FFFB00"/>
                </a:solidFill>
                <a:latin typeface="Palatino"/>
                <a:ea typeface="Palatino"/>
                <a:cs typeface="Palatino"/>
                <a:sym typeface="Palatino"/>
              </a:rPr>
              <a:t>challenging process</a:t>
            </a:r>
            <a:r>
              <a:t>.</a:t>
            </a:r>
          </a:p>
        </p:txBody>
      </p:sp>
      <p:pic>
        <p:nvPicPr>
          <p:cNvPr id="402" name="H079" descr="H079"/>
          <p:cNvPicPr>
            <a:picLocks noChangeAspect="1"/>
          </p:cNvPicPr>
          <p:nvPr/>
        </p:nvPicPr>
        <p:blipFill>
          <a:blip r:embed="rId2">
            <a:extLst/>
          </a:blip>
          <a:stretch>
            <a:fillRect/>
          </a:stretch>
        </p:blipFill>
        <p:spPr>
          <a:xfrm>
            <a:off x="6577622" y="5857989"/>
            <a:ext cx="11228756" cy="6737254"/>
          </a:xfrm>
          <a:prstGeom prst="rect">
            <a:avLst/>
          </a:prstGeom>
          <a:ln w="12700">
            <a:miter lim="400000"/>
          </a:ln>
        </p:spPr>
      </p:pic>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4" name="In fact it was so risky and tough for the Creator Himself, that He was thinking of giving up the whole idea."/>
          <p:cNvSpPr txBox="1"/>
          <p:nvPr>
            <p:ph type="title"/>
          </p:nvPr>
        </p:nvSpPr>
        <p:spPr>
          <a:xfrm>
            <a:off x="1621366" y="1111183"/>
            <a:ext cx="13344988" cy="4730420"/>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t>In fact it was </a:t>
            </a:r>
            <a:r>
              <a:rPr b="1" i="1">
                <a:solidFill>
                  <a:srgbClr val="FFFB00"/>
                </a:solidFill>
                <a:latin typeface="Palatino"/>
                <a:ea typeface="Palatino"/>
                <a:cs typeface="Palatino"/>
                <a:sym typeface="Palatino"/>
              </a:rPr>
              <a:t>so risky and tough</a:t>
            </a:r>
            <a:r>
              <a:t> for the Creator Himself, that He was thinking of </a:t>
            </a:r>
            <a:r>
              <a:rPr b="1" i="1">
                <a:solidFill>
                  <a:srgbClr val="FFFB00"/>
                </a:solidFill>
                <a:latin typeface="Palatino"/>
                <a:ea typeface="Palatino"/>
                <a:cs typeface="Palatino"/>
                <a:sym typeface="Palatino"/>
              </a:rPr>
              <a:t>giving up</a:t>
            </a:r>
            <a:r>
              <a:t> the whole idea.</a:t>
            </a:r>
          </a:p>
        </p:txBody>
      </p:sp>
      <p:pic>
        <p:nvPicPr>
          <p:cNvPr id="405" name="0611175" descr="0611175"/>
          <p:cNvPicPr>
            <a:picLocks noChangeAspect="0"/>
          </p:cNvPicPr>
          <p:nvPr/>
        </p:nvPicPr>
        <p:blipFill>
          <a:blip r:embed="rId2">
            <a:extLst/>
          </a:blip>
          <a:srcRect l="1138" t="759" r="0" b="759"/>
          <a:stretch>
            <a:fillRect/>
          </a:stretch>
        </p:blipFill>
        <p:spPr>
          <a:xfrm>
            <a:off x="15371101" y="306916"/>
            <a:ext cx="7725966" cy="5956301"/>
          </a:xfrm>
          <a:prstGeom prst="rect">
            <a:avLst/>
          </a:prstGeom>
          <a:ln w="12700">
            <a:miter lim="400000"/>
          </a:ln>
        </p:spPr>
      </p:pic>
      <p:sp>
        <p:nvSpPr>
          <p:cNvPr id="406" name="Matthew 26:38, 39 “Then saith he unto them, My soul is exceeding sorrowful, even unto death: tarry ye here, and watch with me.  And he went a  little further, and fell on his face, and prayed, saying,  O my Father, if it be possible, let this cup pass fr"/>
          <p:cNvSpPr txBox="1"/>
          <p:nvPr/>
        </p:nvSpPr>
        <p:spPr>
          <a:xfrm>
            <a:off x="1807633" y="6597584"/>
            <a:ext cx="21005801" cy="685727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Matthew 26:38, 39</a:t>
            </a:r>
            <a:r>
              <a:t> “Then saith he unto them, My soul is exceeding sorrowful, even unto death</a:t>
            </a:r>
            <a:r>
              <a:t>: </a:t>
            </a:r>
            <a:r>
              <a:t>tarry ye here, and watch with me.  And he went a </a:t>
            </a:r>
            <a:r>
              <a:rPr b="1" sz="3600">
                <a:latin typeface="Arial"/>
                <a:ea typeface="Arial"/>
                <a:cs typeface="Arial"/>
                <a:sym typeface="Arial"/>
              </a:rPr>
              <a:t> </a:t>
            </a:r>
            <a:r>
              <a:t>little further, and fell on his face, and prayed, saying,  O my Father, </a:t>
            </a:r>
            <a:r>
              <a:rPr b="1" i="1">
                <a:solidFill>
                  <a:srgbClr val="FFFB00"/>
                </a:solidFill>
                <a:latin typeface="Palatino"/>
                <a:ea typeface="Palatino"/>
                <a:cs typeface="Palatino"/>
                <a:sym typeface="Palatino"/>
              </a:rPr>
              <a:t>if it be possible, let this cup pass from me</a:t>
            </a:r>
            <a:r>
              <a:t>: nevertheless not as I will, but as thou wilt.”</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2" name="0609080" descr="0609080"/>
          <p:cNvPicPr>
            <a:picLocks noChangeAspect="1"/>
          </p:cNvPicPr>
          <p:nvPr/>
        </p:nvPicPr>
        <p:blipFill>
          <a:blip r:embed="rId2">
            <a:extLst/>
          </a:blip>
          <a:stretch>
            <a:fillRect/>
          </a:stretch>
        </p:blipFill>
        <p:spPr>
          <a:xfrm>
            <a:off x="419100" y="2806700"/>
            <a:ext cx="10761134" cy="7810501"/>
          </a:xfrm>
          <a:prstGeom prst="rect">
            <a:avLst/>
          </a:prstGeom>
          <a:ln w="12700">
            <a:miter lim="400000"/>
          </a:ln>
        </p:spPr>
      </p:pic>
      <p:pic>
        <p:nvPicPr>
          <p:cNvPr id="143" name="0514120" descr="0514120"/>
          <p:cNvPicPr>
            <a:picLocks noChangeAspect="1"/>
          </p:cNvPicPr>
          <p:nvPr/>
        </p:nvPicPr>
        <p:blipFill>
          <a:blip r:embed="rId3">
            <a:extLst/>
          </a:blip>
          <a:stretch>
            <a:fillRect/>
          </a:stretch>
        </p:blipFill>
        <p:spPr>
          <a:xfrm>
            <a:off x="13550900" y="2806700"/>
            <a:ext cx="10414000" cy="7810501"/>
          </a:xfrm>
          <a:prstGeom prst="rect">
            <a:avLst/>
          </a:prstGeom>
          <a:ln w="12700">
            <a:miter lim="400000"/>
          </a:ln>
        </p:spPr>
      </p:pic>
      <p:sp>
        <p:nvSpPr>
          <p:cNvPr id="144" name="Let us first look at some"/>
          <p:cNvSpPr txBox="1"/>
          <p:nvPr>
            <p:ph type="ctrTitle"/>
          </p:nvPr>
        </p:nvSpPr>
        <p:spPr>
          <a:xfrm>
            <a:off x="1778000" y="909703"/>
            <a:ext cx="20828000" cy="6409731"/>
          </a:xfrm>
          <a:prstGeom prst="rect">
            <a:avLst/>
          </a:prstGeom>
        </p:spPr>
        <p:txBody>
          <a:bodyPr lIns="0" tIns="0" rIns="0" bIns="0" anchor="t">
            <a:noAutofit/>
          </a:bodyPr>
          <a:lstStyle>
            <a:lvl1pPr>
              <a:defRPr b="1" spc="360" sz="7200">
                <a:latin typeface="Avenir Next Regular"/>
                <a:ea typeface="Avenir Next Regular"/>
                <a:cs typeface="Avenir Next Regular"/>
                <a:sym typeface="Avenir Next Regular"/>
              </a:defRPr>
            </a:lvl1pPr>
          </a:lstStyle>
          <a:p>
            <a:pPr/>
            <a:r>
              <a:t>Let us first look at some</a:t>
            </a:r>
          </a:p>
        </p:txBody>
      </p:sp>
      <p:sp>
        <p:nvSpPr>
          <p:cNvPr id="145" name="between the Two Adams"/>
          <p:cNvSpPr txBox="1"/>
          <p:nvPr/>
        </p:nvSpPr>
        <p:spPr>
          <a:xfrm>
            <a:off x="6197650" y="11578166"/>
            <a:ext cx="11988699" cy="1346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pc="360" sz="7200">
                <a:latin typeface="Avenir Next Regular"/>
                <a:ea typeface="Avenir Next Regular"/>
                <a:cs typeface="Avenir Next Regular"/>
                <a:sym typeface="Avenir Next Regular"/>
              </a:defRPr>
            </a:pPr>
            <a:r>
              <a:t>between </a:t>
            </a:r>
            <a:r>
              <a:rPr>
                <a:solidFill>
                  <a:srgbClr val="FFFB00"/>
                </a:solidFill>
              </a:rPr>
              <a:t>the Two Adams</a:t>
            </a:r>
          </a:p>
        </p:txBody>
      </p:sp>
      <p:sp>
        <p:nvSpPr>
          <p:cNvPr id="146" name="P…"/>
          <p:cNvSpPr txBox="1"/>
          <p:nvPr/>
        </p:nvSpPr>
        <p:spPr>
          <a:xfrm>
            <a:off x="12046555" y="2292349"/>
            <a:ext cx="638024" cy="9131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5800">
                <a:solidFill>
                  <a:srgbClr val="FFFB00"/>
                </a:solidFill>
                <a:latin typeface="Avenir Next Regular"/>
                <a:ea typeface="Avenir Next Regular"/>
                <a:cs typeface="Avenir Next Regular"/>
                <a:sym typeface="Avenir Next Regular"/>
              </a:defRPr>
            </a:pPr>
            <a:r>
              <a:t>P</a:t>
            </a:r>
          </a:p>
          <a:p>
            <a:pPr>
              <a:defRPr b="1" sz="5800">
                <a:solidFill>
                  <a:srgbClr val="FFFB00"/>
                </a:solidFill>
                <a:latin typeface="Avenir Next Regular"/>
                <a:ea typeface="Avenir Next Regular"/>
                <a:cs typeface="Avenir Next Regular"/>
                <a:sym typeface="Avenir Next Regular"/>
              </a:defRPr>
            </a:pPr>
            <a:r>
              <a:t>A</a:t>
            </a:r>
          </a:p>
          <a:p>
            <a:pPr>
              <a:defRPr b="1" sz="5800">
                <a:solidFill>
                  <a:srgbClr val="FFFB00"/>
                </a:solidFill>
                <a:latin typeface="Avenir Next Regular"/>
                <a:ea typeface="Avenir Next Regular"/>
                <a:cs typeface="Avenir Next Regular"/>
                <a:sym typeface="Avenir Next Regular"/>
              </a:defRPr>
            </a:pPr>
            <a:r>
              <a:t>R</a:t>
            </a:r>
          </a:p>
          <a:p>
            <a:pPr>
              <a:defRPr b="1" sz="5800">
                <a:solidFill>
                  <a:srgbClr val="FFFB00"/>
                </a:solidFill>
                <a:latin typeface="Avenir Next Regular"/>
                <a:ea typeface="Avenir Next Regular"/>
                <a:cs typeface="Avenir Next Regular"/>
                <a:sym typeface="Avenir Next Regular"/>
              </a:defRPr>
            </a:pPr>
            <a:r>
              <a:t>A</a:t>
            </a:r>
          </a:p>
          <a:p>
            <a:pPr>
              <a:defRPr b="1" sz="5800">
                <a:solidFill>
                  <a:srgbClr val="FFFB00"/>
                </a:solidFill>
                <a:latin typeface="Avenir Next Regular"/>
                <a:ea typeface="Avenir Next Regular"/>
                <a:cs typeface="Avenir Next Regular"/>
                <a:sym typeface="Avenir Next Regular"/>
              </a:defRPr>
            </a:pPr>
            <a:r>
              <a:t>L</a:t>
            </a:r>
          </a:p>
          <a:p>
            <a:pPr>
              <a:defRPr b="1" sz="5800">
                <a:solidFill>
                  <a:srgbClr val="FFFB00"/>
                </a:solidFill>
                <a:latin typeface="Avenir Next Regular"/>
                <a:ea typeface="Avenir Next Regular"/>
                <a:cs typeface="Avenir Next Regular"/>
                <a:sym typeface="Avenir Next Regular"/>
              </a:defRPr>
            </a:pPr>
            <a:r>
              <a:t>L</a:t>
            </a:r>
          </a:p>
          <a:p>
            <a:pPr>
              <a:defRPr b="1" sz="5800">
                <a:solidFill>
                  <a:srgbClr val="FFFB00"/>
                </a:solidFill>
                <a:latin typeface="Avenir Next Regular"/>
                <a:ea typeface="Avenir Next Regular"/>
                <a:cs typeface="Avenir Next Regular"/>
                <a:sym typeface="Avenir Next Regular"/>
              </a:defRPr>
            </a:pPr>
            <a:r>
              <a:t>E</a:t>
            </a:r>
          </a:p>
          <a:p>
            <a:pPr>
              <a:defRPr b="1" sz="5800">
                <a:solidFill>
                  <a:srgbClr val="FFFB00"/>
                </a:solidFill>
                <a:latin typeface="Avenir Next Regular"/>
                <a:ea typeface="Avenir Next Regular"/>
                <a:cs typeface="Avenir Next Regular"/>
                <a:sym typeface="Avenir Next Regular"/>
              </a:defRPr>
            </a:pPr>
            <a:r>
              <a:t>L</a:t>
            </a:r>
          </a:p>
          <a:p>
            <a:pPr>
              <a:defRPr b="1" sz="5800">
                <a:solidFill>
                  <a:srgbClr val="FFFB00"/>
                </a:solidFill>
                <a:latin typeface="Avenir Next Regular"/>
                <a:ea typeface="Avenir Next Regular"/>
                <a:cs typeface="Avenir Next Regular"/>
                <a:sym typeface="Avenir Next Regular"/>
              </a:defRPr>
            </a:pPr>
            <a:r>
              <a:t>S</a:t>
            </a:r>
          </a:p>
        </p:txBody>
      </p:sp>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8" name="Jesus_cross_crucifixion.jpeg" descr="Jesus_cross_crucifixion.jpeg"/>
          <p:cNvPicPr>
            <a:picLocks noChangeAspect="0"/>
          </p:cNvPicPr>
          <p:nvPr>
            <p:ph type="pic" idx="21"/>
          </p:nvPr>
        </p:nvPicPr>
        <p:blipFill>
          <a:blip r:embed="rId2">
            <a:extLst/>
          </a:blip>
          <a:srcRect l="13322" t="0" r="32823" b="0"/>
          <a:stretch>
            <a:fillRect/>
          </a:stretch>
        </p:blipFill>
        <p:spPr>
          <a:xfrm>
            <a:off x="13796432" y="775163"/>
            <a:ext cx="6397362" cy="7663459"/>
          </a:xfrm>
          <a:prstGeom prst="rect">
            <a:avLst/>
          </a:prstGeom>
        </p:spPr>
      </p:pic>
      <p:sp>
        <p:nvSpPr>
          <p:cNvPr id="409" name="Saving humanity hurt Him so much that he cried with pain that is unexplainable."/>
          <p:cNvSpPr txBox="1"/>
          <p:nvPr>
            <p:ph type="body" sz="half" idx="1"/>
          </p:nvPr>
        </p:nvSpPr>
        <p:spPr>
          <a:xfrm>
            <a:off x="1587500" y="863600"/>
            <a:ext cx="11262718" cy="9296400"/>
          </a:xfrm>
          <a:prstGeom prst="rect">
            <a:avLst/>
          </a:prstGeom>
        </p:spPr>
        <p:txBody>
          <a:bodyPr anchor="t"/>
          <a:lstStyle/>
          <a:p>
            <a:pPr marL="0" indent="0" defTabSz="1828800">
              <a:spcBef>
                <a:spcPts val="0"/>
              </a:spcBef>
              <a:buSzTx/>
              <a:buNone/>
              <a:defRPr sz="6400">
                <a:latin typeface="Avenir Next Demi Bold"/>
                <a:ea typeface="Avenir Next Demi Bold"/>
                <a:cs typeface="Avenir Next Demi Bold"/>
                <a:sym typeface="Avenir Next Demi Bold"/>
              </a:defRPr>
            </a:pPr>
            <a:r>
              <a:t>Saving humanity </a:t>
            </a:r>
            <a:r>
              <a:rPr b="1" i="1">
                <a:solidFill>
                  <a:srgbClr val="FFFB00"/>
                </a:solidFill>
                <a:latin typeface="Palatino"/>
                <a:ea typeface="Palatino"/>
                <a:cs typeface="Palatino"/>
                <a:sym typeface="Palatino"/>
              </a:rPr>
              <a:t>hurt Him so much</a:t>
            </a:r>
            <a:r>
              <a:t> that he </a:t>
            </a:r>
            <a:r>
              <a:rPr b="1" i="1">
                <a:solidFill>
                  <a:srgbClr val="FFFB00"/>
                </a:solidFill>
                <a:latin typeface="Palatino"/>
                <a:ea typeface="Palatino"/>
                <a:cs typeface="Palatino"/>
                <a:sym typeface="Palatino"/>
              </a:rPr>
              <a:t>cried with pain that is unexplainable</a:t>
            </a:r>
            <a:r>
              <a:t>.</a:t>
            </a:r>
          </a:p>
        </p:txBody>
      </p:sp>
      <p:sp>
        <p:nvSpPr>
          <p:cNvPr id="410" name="Matthew 27:46 “And about the ninth hour Jesus cried with a loud voice, saying, Eli, Eli, lama sabachthani? that is to say, My God, my God, why hast thou forsaken me?”"/>
          <p:cNvSpPr txBox="1"/>
          <p:nvPr/>
        </p:nvSpPr>
        <p:spPr>
          <a:xfrm>
            <a:off x="1445749" y="8864600"/>
            <a:ext cx="20882902" cy="52213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1828800">
              <a:defRPr sz="6400">
                <a:solidFill>
                  <a:srgbClr val="FF9900"/>
                </a:solidFill>
                <a:latin typeface="Avenir Next Demi Bold"/>
                <a:ea typeface="Avenir Next Demi Bold"/>
                <a:cs typeface="Avenir Next Demi Bold"/>
                <a:sym typeface="Avenir Next Demi Bold"/>
              </a:defRPr>
            </a:pPr>
            <a:r>
              <a:rPr sz="4800">
                <a:solidFill>
                  <a:srgbClr val="FFFFFF"/>
                </a:solidFill>
                <a:latin typeface="Palatino"/>
                <a:ea typeface="Palatino"/>
                <a:cs typeface="Palatino"/>
                <a:sym typeface="Palatino"/>
              </a:rPr>
              <a:t>Matthew 27:46</a:t>
            </a:r>
            <a:r>
              <a:rPr>
                <a:solidFill>
                  <a:srgbClr val="FFFFFF"/>
                </a:solidFill>
              </a:rPr>
              <a:t> </a:t>
            </a:r>
            <a:r>
              <a:rPr>
                <a:solidFill>
                  <a:srgbClr val="FFFFFF"/>
                </a:solidFill>
              </a:rPr>
              <a:t>“And about the ninth hour Jesus cried with a loud voice, saying, Eli, Eli, lama sabachthani? that is to say, </a:t>
            </a:r>
            <a:r>
              <a:rPr b="1" i="1">
                <a:solidFill>
                  <a:srgbClr val="FFFB00"/>
                </a:solidFill>
                <a:latin typeface="Palatino"/>
                <a:ea typeface="Palatino"/>
                <a:cs typeface="Palatino"/>
                <a:sym typeface="Palatino"/>
              </a:rPr>
              <a:t>My God, my God, why hast thou forsaken me?</a:t>
            </a:r>
            <a:r>
              <a:rPr>
                <a:solidFill>
                  <a:srgbClr val="FFFFFF"/>
                </a:solidFill>
              </a:rPr>
              <a:t>”</a:t>
            </a:r>
          </a:p>
        </p:txBody>
      </p:sp>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2" name="0515048.jpeg" descr="0515048.jpeg"/>
          <p:cNvPicPr>
            <a:picLocks noChangeAspect="0"/>
          </p:cNvPicPr>
          <p:nvPr>
            <p:ph type="pic" idx="21"/>
          </p:nvPr>
        </p:nvPicPr>
        <p:blipFill>
          <a:blip r:embed="rId2">
            <a:extLst/>
          </a:blip>
          <a:srcRect l="15698" t="0" r="15698" b="0"/>
          <a:stretch>
            <a:fillRect/>
          </a:stretch>
        </p:blipFill>
        <p:spPr>
          <a:xfrm>
            <a:off x="13576299" y="707430"/>
            <a:ext cx="7855878" cy="8588309"/>
          </a:xfrm>
          <a:prstGeom prst="rect">
            <a:avLst/>
          </a:prstGeom>
        </p:spPr>
      </p:pic>
      <p:sp>
        <p:nvSpPr>
          <p:cNvPr id="413" name="It was easy for God to give life to man in the beginning. He had to just shape him, bow his head down and breathe His own breath into man."/>
          <p:cNvSpPr txBox="1"/>
          <p:nvPr>
            <p:ph type="body" sz="half" idx="1"/>
          </p:nvPr>
        </p:nvSpPr>
        <p:spPr>
          <a:xfrm>
            <a:off x="1672166" y="270933"/>
            <a:ext cx="11262718" cy="9296401"/>
          </a:xfrm>
          <a:prstGeom prst="rect">
            <a:avLst/>
          </a:prstGeom>
        </p:spPr>
        <p:txBody>
          <a:bodyPr anchor="t"/>
          <a:lstStyle/>
          <a:p>
            <a:pPr marL="0" indent="0" defTabSz="1828800">
              <a:spcBef>
                <a:spcPts val="0"/>
              </a:spcBef>
              <a:buSzTx/>
              <a:buNone/>
              <a:defRPr sz="6400">
                <a:latin typeface="Avenir Next Demi Bold"/>
                <a:ea typeface="Avenir Next Demi Bold"/>
                <a:cs typeface="Avenir Next Demi Bold"/>
                <a:sym typeface="Avenir Next Demi Bold"/>
              </a:defRPr>
            </a:pPr>
            <a:r>
              <a:t>It was </a:t>
            </a:r>
            <a:r>
              <a:rPr b="1" i="1">
                <a:solidFill>
                  <a:srgbClr val="FFFB00"/>
                </a:solidFill>
                <a:latin typeface="Palatino"/>
                <a:ea typeface="Palatino"/>
                <a:cs typeface="Palatino"/>
                <a:sym typeface="Palatino"/>
              </a:rPr>
              <a:t>easy for God</a:t>
            </a:r>
            <a:r>
              <a:t> to give life to man in the beginning. He had to just shape him, </a:t>
            </a:r>
            <a:r>
              <a:rPr b="1" i="1">
                <a:solidFill>
                  <a:srgbClr val="FFFB00"/>
                </a:solidFill>
                <a:latin typeface="Palatino"/>
                <a:ea typeface="Palatino"/>
                <a:cs typeface="Palatino"/>
                <a:sym typeface="Palatino"/>
              </a:rPr>
              <a:t>bow his head down</a:t>
            </a:r>
            <a:r>
              <a:t> and </a:t>
            </a:r>
            <a:r>
              <a:rPr b="1" i="1">
                <a:solidFill>
                  <a:srgbClr val="FFFB00"/>
                </a:solidFill>
                <a:latin typeface="Palatino"/>
                <a:ea typeface="Palatino"/>
                <a:cs typeface="Palatino"/>
                <a:sym typeface="Palatino"/>
              </a:rPr>
              <a:t>breathe His own breath</a:t>
            </a:r>
            <a:r>
              <a:t> into man.</a:t>
            </a:r>
          </a:p>
        </p:txBody>
      </p:sp>
      <p:sp>
        <p:nvSpPr>
          <p:cNvPr id="414" name="Genesis 2:7 “And the LORD God formed man of the dust of the ground, and breathed into his nostrils the breath of life; and man became a living soul.”"/>
          <p:cNvSpPr txBox="1"/>
          <p:nvPr/>
        </p:nvSpPr>
        <p:spPr>
          <a:xfrm>
            <a:off x="1547349" y="9897533"/>
            <a:ext cx="20882902" cy="41515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solidFill>
                  <a:srgbClr val="FF9900"/>
                </a:solidFill>
                <a:latin typeface="Avenir Next Demi Bold"/>
                <a:ea typeface="Avenir Next Demi Bold"/>
                <a:cs typeface="Avenir Next Demi Bold"/>
                <a:sym typeface="Avenir Next Demi Bold"/>
              </a:defRPr>
            </a:pPr>
            <a:r>
              <a:rPr sz="4800">
                <a:solidFill>
                  <a:srgbClr val="FFFFFF"/>
                </a:solidFill>
                <a:latin typeface="Palatino"/>
                <a:ea typeface="Palatino"/>
                <a:cs typeface="Palatino"/>
                <a:sym typeface="Palatino"/>
              </a:rPr>
              <a:t>Genesis 2:7</a:t>
            </a:r>
            <a:r>
              <a:rPr>
                <a:solidFill>
                  <a:srgbClr val="FFFFFF"/>
                </a:solidFill>
              </a:rPr>
              <a:t> “And the LORD God formed man of the </a:t>
            </a:r>
            <a:r>
              <a:rPr b="1" i="1">
                <a:solidFill>
                  <a:srgbClr val="FFFB00"/>
                </a:solidFill>
                <a:latin typeface="Palatino"/>
                <a:ea typeface="Palatino"/>
                <a:cs typeface="Palatino"/>
                <a:sym typeface="Palatino"/>
              </a:rPr>
              <a:t>dust of the ground, and </a:t>
            </a:r>
            <a:r>
              <a:rPr b="1" i="1" u="sng">
                <a:solidFill>
                  <a:srgbClr val="FFFB00"/>
                </a:solidFill>
                <a:latin typeface="Palatino"/>
                <a:ea typeface="Palatino"/>
                <a:cs typeface="Palatino"/>
                <a:sym typeface="Palatino"/>
              </a:rPr>
              <a:t>breathed into his nostrils</a:t>
            </a:r>
            <a:r>
              <a:rPr b="1" i="1">
                <a:solidFill>
                  <a:srgbClr val="FFFB00"/>
                </a:solidFill>
                <a:latin typeface="Palatino"/>
                <a:ea typeface="Palatino"/>
                <a:cs typeface="Palatino"/>
                <a:sym typeface="Palatino"/>
              </a:rPr>
              <a:t> the breath of life</a:t>
            </a:r>
            <a:r>
              <a:rPr>
                <a:solidFill>
                  <a:srgbClr val="FFFFFF"/>
                </a:solidFill>
              </a:rPr>
              <a:t>; and man became a living soul.”</a:t>
            </a:r>
          </a:p>
        </p:txBody>
      </p:sp>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6" name="Christ1A2.jpeg" descr="Christ1A2.jpeg"/>
          <p:cNvPicPr>
            <a:picLocks noChangeAspect="0"/>
          </p:cNvPicPr>
          <p:nvPr>
            <p:ph type="pic" idx="21"/>
          </p:nvPr>
        </p:nvPicPr>
        <p:blipFill>
          <a:blip r:embed="rId2">
            <a:extLst/>
          </a:blip>
          <a:srcRect l="0" t="7690" r="0" b="26155"/>
          <a:stretch>
            <a:fillRect/>
          </a:stretch>
        </p:blipFill>
        <p:spPr>
          <a:xfrm>
            <a:off x="13576300" y="707429"/>
            <a:ext cx="7855876" cy="9303611"/>
          </a:xfrm>
          <a:prstGeom prst="rect">
            <a:avLst/>
          </a:prstGeom>
        </p:spPr>
      </p:pic>
      <p:sp>
        <p:nvSpPr>
          <p:cNvPr id="417" name="How hard it was to give man life again. Again He had to give His breath for man, He had to give all His breath away, to breathe the breath of life for the whole of humanity. He gave all His breath away and died!"/>
          <p:cNvSpPr txBox="1"/>
          <p:nvPr>
            <p:ph type="body" sz="half" idx="1"/>
          </p:nvPr>
        </p:nvSpPr>
        <p:spPr>
          <a:xfrm>
            <a:off x="1672166" y="270933"/>
            <a:ext cx="11262718" cy="9296401"/>
          </a:xfrm>
          <a:prstGeom prst="rect">
            <a:avLst/>
          </a:prstGeom>
        </p:spPr>
        <p:txBody>
          <a:bodyPr anchor="t"/>
          <a:lstStyle/>
          <a:p>
            <a:pPr marL="0" indent="0" defTabSz="1828800">
              <a:spcBef>
                <a:spcPts val="0"/>
              </a:spcBef>
              <a:buSzTx/>
              <a:buNone/>
              <a:defRPr sz="6400">
                <a:latin typeface="Avenir Next Demi Bold"/>
                <a:ea typeface="Avenir Next Demi Bold"/>
                <a:cs typeface="Avenir Next Demi Bold"/>
                <a:sym typeface="Avenir Next Demi Bold"/>
              </a:defRPr>
            </a:pPr>
            <a:r>
              <a:t>How </a:t>
            </a:r>
            <a:r>
              <a:rPr b="1" i="1">
                <a:solidFill>
                  <a:srgbClr val="00F900"/>
                </a:solidFill>
                <a:latin typeface="Palatino"/>
                <a:ea typeface="Palatino"/>
                <a:cs typeface="Palatino"/>
                <a:sym typeface="Palatino"/>
              </a:rPr>
              <a:t>hard</a:t>
            </a:r>
            <a:r>
              <a:t> it was to give man life again. Again</a:t>
            </a:r>
            <a:r>
              <a:rPr>
                <a:solidFill>
                  <a:srgbClr val="00FF00"/>
                </a:solidFill>
              </a:rPr>
              <a:t> </a:t>
            </a:r>
            <a:r>
              <a:rPr b="1" i="1">
                <a:solidFill>
                  <a:srgbClr val="00FF00"/>
                </a:solidFill>
                <a:latin typeface="Palatino"/>
                <a:ea typeface="Palatino"/>
                <a:cs typeface="Palatino"/>
                <a:sym typeface="Palatino"/>
              </a:rPr>
              <a:t>He had to </a:t>
            </a:r>
            <a:r>
              <a:rPr b="1" i="1">
                <a:solidFill>
                  <a:srgbClr val="FFFB00"/>
                </a:solidFill>
                <a:latin typeface="Palatino"/>
                <a:ea typeface="Palatino"/>
                <a:cs typeface="Palatino"/>
                <a:sym typeface="Palatino"/>
              </a:rPr>
              <a:t>give His breath for man</a:t>
            </a:r>
            <a:r>
              <a:rPr b="1" i="1">
                <a:solidFill>
                  <a:srgbClr val="00FF00"/>
                </a:solidFill>
                <a:latin typeface="Palatino"/>
                <a:ea typeface="Palatino"/>
                <a:cs typeface="Palatino"/>
                <a:sym typeface="Palatino"/>
              </a:rPr>
              <a:t>, He had to give</a:t>
            </a:r>
            <a:r>
              <a:rPr>
                <a:solidFill>
                  <a:srgbClr val="00FF00"/>
                </a:solidFill>
              </a:rPr>
              <a:t> </a:t>
            </a:r>
            <a:r>
              <a:t>all His breath away,</a:t>
            </a:r>
            <a:r>
              <a:rPr>
                <a:solidFill>
                  <a:srgbClr val="00FF00"/>
                </a:solidFill>
              </a:rPr>
              <a:t> </a:t>
            </a:r>
            <a:r>
              <a:rPr b="1" i="1">
                <a:solidFill>
                  <a:srgbClr val="00FF00"/>
                </a:solidFill>
                <a:latin typeface="Palatino"/>
                <a:ea typeface="Palatino"/>
                <a:cs typeface="Palatino"/>
                <a:sym typeface="Palatino"/>
              </a:rPr>
              <a:t>to breathe the </a:t>
            </a:r>
            <a:r>
              <a:rPr b="1" i="1">
                <a:solidFill>
                  <a:srgbClr val="FFFB00"/>
                </a:solidFill>
                <a:latin typeface="Palatino"/>
                <a:ea typeface="Palatino"/>
                <a:cs typeface="Palatino"/>
                <a:sym typeface="Palatino"/>
              </a:rPr>
              <a:t>breath of life for the whole of humanity</a:t>
            </a:r>
            <a:r>
              <a:t>.</a:t>
            </a:r>
            <a:r>
              <a:rPr>
                <a:solidFill>
                  <a:srgbClr val="00FF00"/>
                </a:solidFill>
              </a:rPr>
              <a:t> </a:t>
            </a:r>
            <a:r>
              <a:t>He gave </a:t>
            </a:r>
            <a:r>
              <a:rPr b="1" i="1">
                <a:solidFill>
                  <a:srgbClr val="FFFB00"/>
                </a:solidFill>
                <a:latin typeface="Palatino"/>
                <a:ea typeface="Palatino"/>
                <a:cs typeface="Palatino"/>
                <a:sym typeface="Palatino"/>
              </a:rPr>
              <a:t>all His breath away and died</a:t>
            </a:r>
            <a:r>
              <a:t>!</a:t>
            </a:r>
          </a:p>
        </p:txBody>
      </p:sp>
      <p:sp>
        <p:nvSpPr>
          <p:cNvPr id="418" name="John 19:30 “He said, It is finished: and he bowed his head, and gave up the ghost.”"/>
          <p:cNvSpPr txBox="1"/>
          <p:nvPr/>
        </p:nvSpPr>
        <p:spPr>
          <a:xfrm>
            <a:off x="1530416" y="10659533"/>
            <a:ext cx="20882901" cy="30732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solidFill>
                  <a:srgbClr val="FF9900"/>
                </a:solidFill>
                <a:latin typeface="Avenir Next Demi Bold"/>
                <a:ea typeface="Avenir Next Demi Bold"/>
                <a:cs typeface="Avenir Next Demi Bold"/>
                <a:sym typeface="Avenir Next Demi Bold"/>
              </a:defRPr>
            </a:pPr>
            <a:r>
              <a:rPr sz="4800">
                <a:solidFill>
                  <a:srgbClr val="FFFFFF"/>
                </a:solidFill>
                <a:latin typeface="Palatino"/>
                <a:ea typeface="Palatino"/>
                <a:cs typeface="Palatino"/>
                <a:sym typeface="Palatino"/>
              </a:rPr>
              <a:t>John 19:30</a:t>
            </a:r>
            <a:r>
              <a:rPr>
                <a:solidFill>
                  <a:srgbClr val="FFFFFF"/>
                </a:solidFill>
              </a:rPr>
              <a:t> </a:t>
            </a:r>
            <a:r>
              <a:rPr>
                <a:solidFill>
                  <a:srgbClr val="FFFFFF"/>
                </a:solidFill>
              </a:rPr>
              <a:t>“He said, It is finished: and he </a:t>
            </a:r>
            <a:r>
              <a:rPr b="1" i="1">
                <a:solidFill>
                  <a:srgbClr val="FFFB00"/>
                </a:solidFill>
                <a:latin typeface="Palatino"/>
                <a:ea typeface="Palatino"/>
                <a:cs typeface="Palatino"/>
                <a:sym typeface="Palatino"/>
              </a:rPr>
              <a:t>bowed his head</a:t>
            </a:r>
            <a:r>
              <a:rPr>
                <a:solidFill>
                  <a:srgbClr val="FFFFFF"/>
                </a:solidFill>
              </a:rPr>
              <a:t>, and </a:t>
            </a:r>
            <a:r>
              <a:rPr b="1" i="1">
                <a:solidFill>
                  <a:srgbClr val="FFFB00"/>
                </a:solidFill>
                <a:latin typeface="Palatino"/>
                <a:ea typeface="Palatino"/>
                <a:cs typeface="Palatino"/>
                <a:sym typeface="Palatino"/>
              </a:rPr>
              <a:t>gave up the ghost</a:t>
            </a:r>
            <a:r>
              <a:rPr>
                <a:solidFill>
                  <a:srgbClr val="FFFFFF"/>
                </a:solidFill>
              </a:rPr>
              <a:t>.”</a:t>
            </a:r>
          </a:p>
        </p:txBody>
      </p:sp>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0" name="Christ1A2.jpeg" descr="Christ1A2.jpeg"/>
          <p:cNvPicPr>
            <a:picLocks noChangeAspect="0"/>
          </p:cNvPicPr>
          <p:nvPr>
            <p:ph type="pic" idx="21"/>
          </p:nvPr>
        </p:nvPicPr>
        <p:blipFill>
          <a:blip r:embed="rId2">
            <a:extLst/>
          </a:blip>
          <a:srcRect l="0" t="7690" r="0" b="26155"/>
          <a:stretch>
            <a:fillRect/>
          </a:stretch>
        </p:blipFill>
        <p:spPr>
          <a:xfrm>
            <a:off x="13576300" y="707429"/>
            <a:ext cx="7855876" cy="9303611"/>
          </a:xfrm>
          <a:prstGeom prst="rect">
            <a:avLst/>
          </a:prstGeom>
        </p:spPr>
      </p:pic>
      <p:sp>
        <p:nvSpPr>
          <p:cNvPr id="421" name="The death penalty that came to Adam and all his children, and all sins that each child of Adam committed, and will commit, Christ paid it in full on the cross."/>
          <p:cNvSpPr txBox="1"/>
          <p:nvPr>
            <p:ph type="body" sz="half" idx="1"/>
          </p:nvPr>
        </p:nvSpPr>
        <p:spPr>
          <a:xfrm>
            <a:off x="1672166" y="270933"/>
            <a:ext cx="11262718" cy="9296401"/>
          </a:xfrm>
          <a:prstGeom prst="rect">
            <a:avLst/>
          </a:prstGeom>
        </p:spPr>
        <p:txBody>
          <a:bodyPr anchor="t"/>
          <a:lstStyle/>
          <a:p>
            <a:pPr marL="0" indent="0" defTabSz="1828800">
              <a:spcBef>
                <a:spcPts val="0"/>
              </a:spcBef>
              <a:buSzTx/>
              <a:buNone/>
              <a:defRPr sz="6400">
                <a:latin typeface="Avenir Next Demi Bold"/>
                <a:ea typeface="Avenir Next Demi Bold"/>
                <a:cs typeface="Avenir Next Demi Bold"/>
                <a:sym typeface="Avenir Next Demi Bold"/>
              </a:defRPr>
            </a:pPr>
            <a:r>
              <a:t>The death penalty that came to Adam and all his children, and all sins that each child of Adam committed, and will commit, </a:t>
            </a:r>
            <a:r>
              <a:rPr b="1" i="1">
                <a:solidFill>
                  <a:srgbClr val="FFFB00"/>
                </a:solidFill>
                <a:latin typeface="Palatino"/>
                <a:ea typeface="Palatino"/>
                <a:cs typeface="Palatino"/>
                <a:sym typeface="Palatino"/>
              </a:rPr>
              <a:t>Christ paid it in full</a:t>
            </a:r>
            <a:r>
              <a:t> on the cross.</a:t>
            </a:r>
          </a:p>
        </p:txBody>
      </p:sp>
      <p:sp>
        <p:nvSpPr>
          <p:cNvPr id="422" name="Adam and his children won’t have to die eternally for the mistake committed in the Garden of Eden"/>
          <p:cNvSpPr txBox="1"/>
          <p:nvPr/>
        </p:nvSpPr>
        <p:spPr>
          <a:xfrm>
            <a:off x="1530416" y="10659533"/>
            <a:ext cx="20882901" cy="30732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latin typeface="Avenir Next Demi Bold"/>
                <a:ea typeface="Avenir Next Demi Bold"/>
                <a:cs typeface="Avenir Next Demi Bold"/>
                <a:sym typeface="Avenir Next Demi Bold"/>
              </a:defRPr>
            </a:pPr>
            <a:r>
              <a:t>Adam and his children </a:t>
            </a:r>
            <a:r>
              <a:rPr b="1" i="1">
                <a:solidFill>
                  <a:srgbClr val="FFFB00"/>
                </a:solidFill>
                <a:latin typeface="Palatino"/>
                <a:ea typeface="Palatino"/>
                <a:cs typeface="Palatino"/>
                <a:sym typeface="Palatino"/>
              </a:rPr>
              <a:t>won’t have to die eternally</a:t>
            </a:r>
            <a:r>
              <a:t> for the </a:t>
            </a:r>
            <a:r>
              <a:rPr b="1" i="1">
                <a:solidFill>
                  <a:srgbClr val="FFFB00"/>
                </a:solidFill>
                <a:latin typeface="Palatino"/>
                <a:ea typeface="Palatino"/>
                <a:cs typeface="Palatino"/>
                <a:sym typeface="Palatino"/>
              </a:rPr>
              <a:t>mistake committed</a:t>
            </a:r>
            <a:r>
              <a:t> in the </a:t>
            </a:r>
            <a:r>
              <a:rPr b="1" i="1">
                <a:solidFill>
                  <a:srgbClr val="FFFB00"/>
                </a:solidFill>
                <a:latin typeface="Palatino"/>
                <a:ea typeface="Palatino"/>
                <a:cs typeface="Palatino"/>
                <a:sym typeface="Palatino"/>
              </a:rPr>
              <a:t>Garden of Eden</a:t>
            </a:r>
          </a:p>
        </p:txBody>
      </p:sp>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4" name="0609110.jpeg" descr="0609110.jpeg"/>
          <p:cNvPicPr>
            <a:picLocks noChangeAspect="0"/>
          </p:cNvPicPr>
          <p:nvPr>
            <p:ph type="pic" idx="21"/>
          </p:nvPr>
        </p:nvPicPr>
        <p:blipFill>
          <a:blip r:embed="rId2">
            <a:extLst/>
          </a:blip>
          <a:srcRect l="0" t="0" r="0" b="0"/>
          <a:stretch>
            <a:fillRect/>
          </a:stretch>
        </p:blipFill>
        <p:spPr>
          <a:xfrm>
            <a:off x="13610166" y="942771"/>
            <a:ext cx="7855876" cy="8517213"/>
          </a:xfrm>
          <a:prstGeom prst="rect">
            <a:avLst/>
          </a:prstGeom>
        </p:spPr>
      </p:pic>
      <p:sp>
        <p:nvSpPr>
          <p:cNvPr id="425" name="All who will finally die the…"/>
          <p:cNvSpPr txBox="1"/>
          <p:nvPr>
            <p:ph type="body" sz="half" idx="1"/>
          </p:nvPr>
        </p:nvSpPr>
        <p:spPr>
          <a:xfrm>
            <a:off x="1689100" y="270933"/>
            <a:ext cx="11262718" cy="9296401"/>
          </a:xfrm>
          <a:prstGeom prst="rect">
            <a:avLst/>
          </a:prstGeom>
        </p:spPr>
        <p:txBody>
          <a:bodyPr anchor="t"/>
          <a:lstStyle/>
          <a:p>
            <a:pPr marL="0" indent="0" defTabSz="1828800">
              <a:spcBef>
                <a:spcPts val="0"/>
              </a:spcBef>
              <a:buSzTx/>
              <a:buNone/>
              <a:defRPr sz="6400">
                <a:latin typeface="Avenir Next Demi Bold"/>
                <a:ea typeface="Avenir Next Demi Bold"/>
                <a:cs typeface="Avenir Next Demi Bold"/>
                <a:sym typeface="Avenir Next Demi Bold"/>
              </a:defRPr>
            </a:pPr>
            <a:r>
              <a:t>All who will </a:t>
            </a:r>
            <a:r>
              <a:rPr b="1" i="1">
                <a:solidFill>
                  <a:srgbClr val="FFFB00"/>
                </a:solidFill>
                <a:latin typeface="Palatino"/>
                <a:ea typeface="Palatino"/>
                <a:cs typeface="Palatino"/>
                <a:sym typeface="Palatino"/>
              </a:rPr>
              <a:t>finally die</a:t>
            </a:r>
            <a:r>
              <a:t> the </a:t>
            </a:r>
          </a:p>
          <a:p>
            <a:pPr marL="0" indent="0" defTabSz="1828800">
              <a:spcBef>
                <a:spcPts val="0"/>
              </a:spcBef>
              <a:buSzTx/>
              <a:buNone/>
              <a:defRPr sz="6400">
                <a:latin typeface="Avenir Next Demi Bold"/>
                <a:ea typeface="Avenir Next Demi Bold"/>
                <a:cs typeface="Avenir Next Demi Bold"/>
                <a:sym typeface="Avenir Next Demi Bold"/>
              </a:defRPr>
            </a:pPr>
            <a:r>
              <a:t>“</a:t>
            </a:r>
            <a:r>
              <a:rPr b="1" i="1">
                <a:solidFill>
                  <a:srgbClr val="FFFB00"/>
                </a:solidFill>
                <a:latin typeface="Palatino"/>
                <a:ea typeface="Palatino"/>
                <a:cs typeface="Palatino"/>
                <a:sym typeface="Palatino"/>
              </a:rPr>
              <a:t>second death</a:t>
            </a:r>
            <a:r>
              <a:t>” </a:t>
            </a:r>
            <a:r>
              <a:rPr i="1" sz="4800">
                <a:latin typeface="Palatino"/>
                <a:ea typeface="Palatino"/>
                <a:cs typeface="Palatino"/>
                <a:sym typeface="Palatino"/>
              </a:rPr>
              <a:t>(Revelation 20:14)</a:t>
            </a:r>
            <a:r>
              <a:t> will die, </a:t>
            </a:r>
          </a:p>
          <a:p>
            <a:pPr marL="0" indent="0" defTabSz="1828800">
              <a:spcBef>
                <a:spcPts val="0"/>
              </a:spcBef>
              <a:buSzTx/>
              <a:buNone/>
              <a:defRPr sz="6400" u="sng">
                <a:latin typeface="Avenir Next Demi Bold"/>
                <a:ea typeface="Avenir Next Demi Bold"/>
                <a:cs typeface="Avenir Next Demi Bold"/>
                <a:sym typeface="Avenir Next Demi Bold"/>
              </a:defRPr>
            </a:pPr>
            <a:r>
              <a:rPr b="1" i="1" u="none">
                <a:solidFill>
                  <a:srgbClr val="FFFB00"/>
                </a:solidFill>
                <a:latin typeface="Palatino"/>
                <a:ea typeface="Palatino"/>
                <a:cs typeface="Palatino"/>
                <a:sym typeface="Palatino"/>
              </a:rPr>
              <a:t>not because Adam transgressed</a:t>
            </a:r>
            <a:r>
              <a:rPr u="none"/>
              <a:t>, but because</a:t>
            </a:r>
          </a:p>
          <a:p>
            <a:pPr marL="0" indent="0" defTabSz="1828800">
              <a:spcBef>
                <a:spcPts val="0"/>
              </a:spcBef>
              <a:buSzTx/>
              <a:buNone/>
              <a:defRPr b="1" i="1" sz="6400">
                <a:solidFill>
                  <a:srgbClr val="FFFB00"/>
                </a:solidFill>
                <a:latin typeface="Palatino"/>
                <a:ea typeface="Palatino"/>
                <a:cs typeface="Palatino"/>
                <a:sym typeface="Palatino"/>
              </a:defRPr>
            </a:pPr>
            <a:r>
              <a:t>they refused God’s plan of salvation through </a:t>
            </a:r>
          </a:p>
          <a:p>
            <a:pPr marL="0" indent="0" defTabSz="1828800">
              <a:spcBef>
                <a:spcPts val="0"/>
              </a:spcBef>
              <a:buSzTx/>
              <a:buNone/>
              <a:defRPr sz="6400" u="sng">
                <a:latin typeface="Avenir Next Demi Bold"/>
                <a:ea typeface="Avenir Next Demi Bold"/>
                <a:cs typeface="Avenir Next Demi Bold"/>
                <a:sym typeface="Avenir Next Demi Bold"/>
              </a:defRPr>
            </a:pPr>
            <a:r>
              <a:rPr b="1" i="1" u="none">
                <a:solidFill>
                  <a:srgbClr val="FFFB00"/>
                </a:solidFill>
                <a:latin typeface="Palatino"/>
                <a:ea typeface="Palatino"/>
                <a:cs typeface="Palatino"/>
                <a:sym typeface="Palatino"/>
              </a:rPr>
              <a:t>the last Adam</a:t>
            </a:r>
            <a:r>
              <a:rPr u="none"/>
              <a:t>!</a:t>
            </a:r>
          </a:p>
        </p:txBody>
      </p:sp>
      <p:sp>
        <p:nvSpPr>
          <p:cNvPr id="426" name="John 16:9 “Of sin, because they believe not on me”"/>
          <p:cNvSpPr txBox="1"/>
          <p:nvPr/>
        </p:nvSpPr>
        <p:spPr>
          <a:xfrm>
            <a:off x="1530416" y="10659533"/>
            <a:ext cx="20882901" cy="30732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solidFill>
                  <a:srgbClr val="FF9900"/>
                </a:solidFill>
                <a:latin typeface="Avenir Next Demi Bold"/>
                <a:ea typeface="Avenir Next Demi Bold"/>
                <a:cs typeface="Avenir Next Demi Bold"/>
                <a:sym typeface="Avenir Next Demi Bold"/>
              </a:defRPr>
            </a:pPr>
            <a:r>
              <a:rPr sz="4800">
                <a:solidFill>
                  <a:srgbClr val="FFFFFF"/>
                </a:solidFill>
                <a:latin typeface="Palatino"/>
                <a:ea typeface="Palatino"/>
                <a:cs typeface="Palatino"/>
                <a:sym typeface="Palatino"/>
              </a:rPr>
              <a:t>John 16:9</a:t>
            </a:r>
            <a:r>
              <a:rPr>
                <a:solidFill>
                  <a:srgbClr val="FFFFFF"/>
                </a:solidFill>
              </a:rPr>
              <a:t> “Of sin, because they </a:t>
            </a:r>
            <a:r>
              <a:rPr b="1" i="1">
                <a:solidFill>
                  <a:srgbClr val="FFFF00"/>
                </a:solidFill>
                <a:latin typeface="Palatino"/>
                <a:ea typeface="Palatino"/>
                <a:cs typeface="Palatino"/>
                <a:sym typeface="Palatino"/>
              </a:rPr>
              <a:t>believe not on me</a:t>
            </a:r>
            <a:r>
              <a:rPr>
                <a:solidFill>
                  <a:srgbClr val="FFFFFF"/>
                </a:solidFill>
              </a:rPr>
              <a:t>”</a:t>
            </a:r>
          </a:p>
        </p:txBody>
      </p:sp>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8" name="Joining…"/>
          <p:cNvSpPr txBox="1"/>
          <p:nvPr>
            <p:ph type="ctrTitle"/>
          </p:nvPr>
        </p:nvSpPr>
        <p:spPr>
          <a:prstGeom prst="rect">
            <a:avLst/>
          </a:prstGeom>
        </p:spPr>
        <p:txBody>
          <a:bodyPr/>
          <a:lstStyle/>
          <a:p>
            <a:pPr>
              <a:defRPr>
                <a:solidFill>
                  <a:srgbClr val="FFFB00"/>
                </a:solidFill>
                <a:latin typeface="Avenir Next Heavy"/>
                <a:ea typeface="Avenir Next Heavy"/>
                <a:cs typeface="Avenir Next Heavy"/>
                <a:sym typeface="Avenir Next Heavy"/>
              </a:defRPr>
            </a:pPr>
            <a:r>
              <a:t>Joining </a:t>
            </a:r>
          </a:p>
          <a:p>
            <a:pPr>
              <a:defRPr>
                <a:solidFill>
                  <a:srgbClr val="FFFB00"/>
                </a:solidFill>
                <a:latin typeface="Avenir Next Heavy"/>
                <a:ea typeface="Avenir Next Heavy"/>
                <a:cs typeface="Avenir Next Heavy"/>
                <a:sym typeface="Avenir Next Heavy"/>
              </a:defRPr>
            </a:pPr>
            <a:r>
              <a:t>The Two Families</a:t>
            </a:r>
          </a:p>
        </p:txBody>
      </p:sp>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0" name="When do we join the family of first Adam?"/>
          <p:cNvSpPr txBox="1"/>
          <p:nvPr>
            <p:ph type="title"/>
          </p:nvPr>
        </p:nvSpPr>
        <p:spPr>
          <a:xfrm>
            <a:off x="1689100" y="837406"/>
            <a:ext cx="21005800" cy="1513020"/>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rPr b="1" i="1">
                <a:solidFill>
                  <a:srgbClr val="FFFB00"/>
                </a:solidFill>
                <a:latin typeface="Palatino"/>
                <a:ea typeface="Palatino"/>
                <a:cs typeface="Palatino"/>
                <a:sym typeface="Palatino"/>
              </a:rPr>
              <a:t>When</a:t>
            </a:r>
            <a:r>
              <a:t> do we </a:t>
            </a:r>
            <a:r>
              <a:rPr b="1" i="1">
                <a:solidFill>
                  <a:srgbClr val="FFFB00"/>
                </a:solidFill>
                <a:latin typeface="Palatino"/>
                <a:ea typeface="Palatino"/>
                <a:cs typeface="Palatino"/>
                <a:sym typeface="Palatino"/>
              </a:rPr>
              <a:t>join</a:t>
            </a:r>
            <a:r>
              <a:t> the family of </a:t>
            </a:r>
            <a:r>
              <a:rPr b="1" i="1">
                <a:solidFill>
                  <a:srgbClr val="FFFB00"/>
                </a:solidFill>
                <a:latin typeface="Palatino"/>
                <a:ea typeface="Palatino"/>
                <a:cs typeface="Palatino"/>
                <a:sym typeface="Palatino"/>
              </a:rPr>
              <a:t>first Adam</a:t>
            </a:r>
            <a:r>
              <a:t>? </a:t>
            </a:r>
          </a:p>
        </p:txBody>
      </p:sp>
      <p:sp>
        <p:nvSpPr>
          <p:cNvPr id="431" name="It’s at birth"/>
          <p:cNvSpPr txBox="1"/>
          <p:nvPr/>
        </p:nvSpPr>
        <p:spPr>
          <a:xfrm>
            <a:off x="1689100" y="10734940"/>
            <a:ext cx="21005800" cy="2636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latin typeface="Avenir Next Demi Bold"/>
                <a:ea typeface="Avenir Next Demi Bold"/>
                <a:cs typeface="Avenir Next Demi Bold"/>
                <a:sym typeface="Avenir Next Demi Bold"/>
              </a:defRPr>
            </a:pPr>
            <a:r>
              <a:t>It’s at </a:t>
            </a:r>
            <a:r>
              <a:rPr b="1" i="1">
                <a:solidFill>
                  <a:srgbClr val="FFFB00"/>
                </a:solidFill>
                <a:latin typeface="Palatino"/>
                <a:ea typeface="Palatino"/>
                <a:cs typeface="Palatino"/>
                <a:sym typeface="Palatino"/>
              </a:rPr>
              <a:t>birth</a:t>
            </a:r>
          </a:p>
        </p:txBody>
      </p:sp>
      <p:pic>
        <p:nvPicPr>
          <p:cNvPr id="432" name="0508079" descr="0508079"/>
          <p:cNvPicPr>
            <a:picLocks noChangeAspect="1"/>
          </p:cNvPicPr>
          <p:nvPr/>
        </p:nvPicPr>
        <p:blipFill>
          <a:blip r:embed="rId2">
            <a:extLst/>
          </a:blip>
          <a:stretch>
            <a:fillRect/>
          </a:stretch>
        </p:blipFill>
        <p:spPr>
          <a:xfrm>
            <a:off x="7924800" y="3147549"/>
            <a:ext cx="8534400" cy="6400801"/>
          </a:xfrm>
          <a:prstGeom prst="rect">
            <a:avLst/>
          </a:prstGeom>
          <a:ln w="12700">
            <a:miter lim="400000"/>
          </a:ln>
        </p:spPr>
      </p:pic>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4" name="When do we leave the family of the first Adam?"/>
          <p:cNvSpPr txBox="1"/>
          <p:nvPr>
            <p:ph type="title"/>
          </p:nvPr>
        </p:nvSpPr>
        <p:spPr>
          <a:xfrm>
            <a:off x="1689100" y="837406"/>
            <a:ext cx="21005800" cy="1513020"/>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rPr b="1" i="1">
                <a:solidFill>
                  <a:srgbClr val="FFFB00"/>
                </a:solidFill>
                <a:latin typeface="Palatino"/>
                <a:ea typeface="Palatino"/>
                <a:cs typeface="Palatino"/>
                <a:sym typeface="Palatino"/>
              </a:rPr>
              <a:t>When</a:t>
            </a:r>
            <a:r>
              <a:t> do we </a:t>
            </a:r>
            <a:r>
              <a:rPr b="1" i="1">
                <a:solidFill>
                  <a:srgbClr val="FFFB00"/>
                </a:solidFill>
                <a:latin typeface="Palatino"/>
                <a:ea typeface="Palatino"/>
                <a:cs typeface="Palatino"/>
                <a:sym typeface="Palatino"/>
              </a:rPr>
              <a:t>leave</a:t>
            </a:r>
            <a:r>
              <a:t> the family of the first Adam?</a:t>
            </a:r>
          </a:p>
        </p:txBody>
      </p:sp>
      <p:sp>
        <p:nvSpPr>
          <p:cNvPr id="435" name="It’s at death"/>
          <p:cNvSpPr txBox="1"/>
          <p:nvPr/>
        </p:nvSpPr>
        <p:spPr>
          <a:xfrm>
            <a:off x="1689100" y="10734940"/>
            <a:ext cx="21005800" cy="2636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latin typeface="Avenir Next Demi Bold"/>
                <a:ea typeface="Avenir Next Demi Bold"/>
                <a:cs typeface="Avenir Next Demi Bold"/>
                <a:sym typeface="Avenir Next Demi Bold"/>
              </a:defRPr>
            </a:pPr>
            <a:r>
              <a:t>It’s at </a:t>
            </a:r>
            <a:r>
              <a:rPr b="1" i="1">
                <a:solidFill>
                  <a:srgbClr val="FFFB00"/>
                </a:solidFill>
                <a:latin typeface="Palatino"/>
                <a:ea typeface="Palatino"/>
                <a:cs typeface="Palatino"/>
                <a:sym typeface="Palatino"/>
              </a:rPr>
              <a:t>death</a:t>
            </a:r>
          </a:p>
        </p:txBody>
      </p:sp>
      <p:pic>
        <p:nvPicPr>
          <p:cNvPr id="436" name="Europe_the_coffin" descr="Europe_the_coffin"/>
          <p:cNvPicPr>
            <a:picLocks noChangeAspect="1"/>
          </p:cNvPicPr>
          <p:nvPr/>
        </p:nvPicPr>
        <p:blipFill>
          <a:blip r:embed="rId2">
            <a:extLst/>
          </a:blip>
          <a:srcRect l="0" t="0" r="0" b="17012"/>
          <a:stretch>
            <a:fillRect/>
          </a:stretch>
        </p:blipFill>
        <p:spPr>
          <a:xfrm>
            <a:off x="3638550" y="3575182"/>
            <a:ext cx="17106900" cy="5545535"/>
          </a:xfrm>
          <a:prstGeom prst="rect">
            <a:avLst/>
          </a:prstGeom>
          <a:ln w="12700">
            <a:miter lim="400000"/>
          </a:ln>
        </p:spPr>
      </p:pic>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8" name="When do we join the family of the last Adam?"/>
          <p:cNvSpPr txBox="1"/>
          <p:nvPr>
            <p:ph type="title"/>
          </p:nvPr>
        </p:nvSpPr>
        <p:spPr>
          <a:xfrm>
            <a:off x="1689100" y="837406"/>
            <a:ext cx="21005800" cy="1513020"/>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rPr b="1" i="1">
                <a:solidFill>
                  <a:srgbClr val="FFFB00"/>
                </a:solidFill>
                <a:latin typeface="Palatino"/>
                <a:ea typeface="Palatino"/>
                <a:cs typeface="Palatino"/>
                <a:sym typeface="Palatino"/>
              </a:rPr>
              <a:t>When</a:t>
            </a:r>
            <a:r>
              <a:t> do we </a:t>
            </a:r>
            <a:r>
              <a:rPr b="1" i="1">
                <a:solidFill>
                  <a:srgbClr val="FFFB00"/>
                </a:solidFill>
                <a:latin typeface="Palatino"/>
                <a:ea typeface="Palatino"/>
                <a:cs typeface="Palatino"/>
                <a:sym typeface="Palatino"/>
              </a:rPr>
              <a:t>join</a:t>
            </a:r>
            <a:r>
              <a:t> the family of the </a:t>
            </a:r>
            <a:r>
              <a:rPr b="1" i="1">
                <a:solidFill>
                  <a:srgbClr val="FFFB00"/>
                </a:solidFill>
                <a:latin typeface="Palatino"/>
                <a:ea typeface="Palatino"/>
                <a:cs typeface="Palatino"/>
                <a:sym typeface="Palatino"/>
              </a:rPr>
              <a:t>last Adam</a:t>
            </a:r>
            <a:r>
              <a:t>?</a:t>
            </a:r>
          </a:p>
        </p:txBody>
      </p:sp>
      <p:sp>
        <p:nvSpPr>
          <p:cNvPr id="439" name="At second birth!"/>
          <p:cNvSpPr txBox="1"/>
          <p:nvPr/>
        </p:nvSpPr>
        <p:spPr>
          <a:xfrm>
            <a:off x="12390966" y="2928673"/>
            <a:ext cx="10676203" cy="263664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latin typeface="Avenir Next Demi Bold"/>
                <a:ea typeface="Avenir Next Demi Bold"/>
                <a:cs typeface="Avenir Next Demi Bold"/>
                <a:sym typeface="Avenir Next Demi Bold"/>
              </a:defRPr>
            </a:pPr>
            <a:r>
              <a:t>At </a:t>
            </a:r>
            <a:r>
              <a:rPr b="1" i="1">
                <a:solidFill>
                  <a:srgbClr val="FFFB00"/>
                </a:solidFill>
                <a:latin typeface="Palatino"/>
                <a:ea typeface="Palatino"/>
                <a:cs typeface="Palatino"/>
                <a:sym typeface="Palatino"/>
              </a:rPr>
              <a:t>second birth</a:t>
            </a:r>
            <a:r>
              <a:t>!</a:t>
            </a:r>
          </a:p>
        </p:txBody>
      </p:sp>
      <p:pic>
        <p:nvPicPr>
          <p:cNvPr id="440" name="0527090" descr="0527090"/>
          <p:cNvPicPr>
            <a:picLocks noChangeAspect="1"/>
          </p:cNvPicPr>
          <p:nvPr/>
        </p:nvPicPr>
        <p:blipFill>
          <a:blip r:embed="rId2">
            <a:extLst/>
          </a:blip>
          <a:stretch>
            <a:fillRect/>
          </a:stretch>
        </p:blipFill>
        <p:spPr>
          <a:xfrm>
            <a:off x="2032000" y="2857566"/>
            <a:ext cx="8991600" cy="6743701"/>
          </a:xfrm>
          <a:prstGeom prst="rect">
            <a:avLst/>
          </a:prstGeom>
          <a:ln w="12700">
            <a:miter lim="400000"/>
          </a:ln>
        </p:spPr>
      </p:pic>
      <p:sp>
        <p:nvSpPr>
          <p:cNvPr id="441" name="John 3:3 “Jesus answered and said unto him, Verily, verily, I say unto thee, Except a man be born again, he cannot see the kingdom of God.”"/>
          <p:cNvSpPr txBox="1"/>
          <p:nvPr/>
        </p:nvSpPr>
        <p:spPr>
          <a:xfrm>
            <a:off x="12390966" y="5539680"/>
            <a:ext cx="10676203" cy="77025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John 3:3</a:t>
            </a:r>
            <a:r>
              <a:t> “Jesus answered and said unto him, Verily, verily, I say unto thee, Except a man be </a:t>
            </a:r>
            <a:r>
              <a:rPr b="1" i="1">
                <a:solidFill>
                  <a:srgbClr val="FFFB00"/>
                </a:solidFill>
                <a:latin typeface="Palatino"/>
                <a:ea typeface="Palatino"/>
                <a:cs typeface="Palatino"/>
                <a:sym typeface="Palatino"/>
              </a:rPr>
              <a:t>born again</a:t>
            </a:r>
            <a:r>
              <a:t>, he cannot see the kingdom of God.”</a:t>
            </a:r>
          </a:p>
        </p:txBody>
      </p:sp>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3" name="0527090" descr="0527090"/>
          <p:cNvPicPr>
            <a:picLocks noChangeAspect="1"/>
          </p:cNvPicPr>
          <p:nvPr/>
        </p:nvPicPr>
        <p:blipFill>
          <a:blip r:embed="rId2">
            <a:extLst/>
          </a:blip>
          <a:stretch>
            <a:fillRect/>
          </a:stretch>
        </p:blipFill>
        <p:spPr>
          <a:xfrm>
            <a:off x="1811866" y="961032"/>
            <a:ext cx="8991601" cy="6743701"/>
          </a:xfrm>
          <a:prstGeom prst="rect">
            <a:avLst/>
          </a:prstGeom>
          <a:ln w="12700">
            <a:miter lim="400000"/>
          </a:ln>
        </p:spPr>
      </p:pic>
      <p:sp>
        <p:nvSpPr>
          <p:cNvPr id="444" name="But to be born again, into the last Adam’s family, one has to leave the first Adam’s family. We need to die to the first Adam’s family."/>
          <p:cNvSpPr txBox="1"/>
          <p:nvPr/>
        </p:nvSpPr>
        <p:spPr>
          <a:xfrm>
            <a:off x="12390966" y="842201"/>
            <a:ext cx="10676203" cy="1240003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1828800">
              <a:defRPr sz="6400">
                <a:latin typeface="Avenir Next Demi Bold"/>
                <a:ea typeface="Avenir Next Demi Bold"/>
                <a:cs typeface="Avenir Next Demi Bold"/>
                <a:sym typeface="Avenir Next Demi Bold"/>
              </a:defRPr>
            </a:pPr>
            <a:r>
              <a:t>But to be </a:t>
            </a:r>
            <a:r>
              <a:rPr b="1" i="1">
                <a:solidFill>
                  <a:srgbClr val="FFFB00"/>
                </a:solidFill>
                <a:latin typeface="Palatino"/>
                <a:ea typeface="Palatino"/>
                <a:cs typeface="Palatino"/>
                <a:sym typeface="Palatino"/>
              </a:rPr>
              <a:t>born again</a:t>
            </a:r>
            <a:r>
              <a:t>, into the </a:t>
            </a:r>
            <a:r>
              <a:rPr b="1" i="1">
                <a:solidFill>
                  <a:srgbClr val="FFFB00"/>
                </a:solidFill>
                <a:latin typeface="Palatino"/>
                <a:ea typeface="Palatino"/>
                <a:cs typeface="Palatino"/>
                <a:sym typeface="Palatino"/>
              </a:rPr>
              <a:t>last Adam’s family</a:t>
            </a:r>
            <a:r>
              <a:t>, one has to </a:t>
            </a:r>
            <a:r>
              <a:rPr b="1" i="1">
                <a:solidFill>
                  <a:srgbClr val="FFFB00"/>
                </a:solidFill>
                <a:latin typeface="Palatino"/>
                <a:ea typeface="Palatino"/>
                <a:cs typeface="Palatino"/>
                <a:sym typeface="Palatino"/>
              </a:rPr>
              <a:t>leave the first Adam’s family</a:t>
            </a:r>
            <a:r>
              <a:t>. We need to </a:t>
            </a:r>
            <a:r>
              <a:rPr b="1" i="1">
                <a:solidFill>
                  <a:srgbClr val="FFFB00"/>
                </a:solidFill>
                <a:latin typeface="Palatino"/>
                <a:ea typeface="Palatino"/>
                <a:cs typeface="Palatino"/>
                <a:sym typeface="Palatino"/>
              </a:rPr>
              <a:t>die</a:t>
            </a:r>
            <a:r>
              <a:rPr>
                <a:solidFill>
                  <a:srgbClr val="99CC00"/>
                </a:solidFill>
              </a:rPr>
              <a:t> </a:t>
            </a:r>
            <a:r>
              <a:t>to the </a:t>
            </a:r>
            <a:r>
              <a:rPr b="1" i="1">
                <a:solidFill>
                  <a:srgbClr val="FFFB00"/>
                </a:solidFill>
                <a:latin typeface="Palatino"/>
                <a:ea typeface="Palatino"/>
                <a:cs typeface="Palatino"/>
                <a:sym typeface="Palatino"/>
              </a:rPr>
              <a:t>first Adam’s family</a:t>
            </a:r>
            <a:r>
              <a:t>.</a:t>
            </a:r>
          </a:p>
        </p:txBody>
      </p:sp>
      <p:sp>
        <p:nvSpPr>
          <p:cNvPr id="445" name="Romans 6:11 “Likewise reckon ye also yourselves to be dead indeed unto sin, but alive unto God through Jesus Christ our Lord.”"/>
          <p:cNvSpPr txBox="1"/>
          <p:nvPr>
            <p:ph type="title"/>
          </p:nvPr>
        </p:nvSpPr>
        <p:spPr>
          <a:xfrm>
            <a:off x="2078566" y="8796073"/>
            <a:ext cx="21005801" cy="3875220"/>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Romans 6:11</a:t>
            </a:r>
            <a:r>
              <a:t> “Likewise reckon ye also yourselves to be </a:t>
            </a:r>
            <a:r>
              <a:rPr b="1" i="1">
                <a:solidFill>
                  <a:srgbClr val="FFFB00"/>
                </a:solidFill>
                <a:latin typeface="Palatino"/>
                <a:ea typeface="Palatino"/>
                <a:cs typeface="Palatino"/>
                <a:sym typeface="Palatino"/>
              </a:rPr>
              <a:t>dead indeed unto sin</a:t>
            </a:r>
            <a:r>
              <a:t>, but alive unto God through Jesus Christ our Lord.”</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149" name="Unlike us, both the Adams were supernaturally created."/>
          <p:cNvSpPr txBox="1"/>
          <p:nvPr>
            <p:ph type="body" idx="4294967295"/>
          </p:nvPr>
        </p:nvSpPr>
        <p:spPr>
          <a:xfrm>
            <a:off x="1333499" y="389466"/>
            <a:ext cx="21717001" cy="9296401"/>
          </a:xfrm>
          <a:prstGeom prst="rect">
            <a:avLst/>
          </a:prstGeom>
        </p:spPr>
        <p:txBody>
          <a:bodyPr anchor="t"/>
          <a:lstStyle/>
          <a:p>
            <a:pPr marL="914400" indent="-914400">
              <a:buClr>
                <a:schemeClr val="accent4">
                  <a:satOff val="21150"/>
                  <a:lumOff val="-15995"/>
                </a:schemeClr>
              </a:buClr>
              <a:buSzPct val="100000"/>
              <a:buAutoNum type="alphaUcPeriod" startAt="1"/>
              <a:defRPr sz="6400">
                <a:latin typeface="Avenir Next Demi Bold"/>
                <a:ea typeface="Avenir Next Demi Bold"/>
                <a:cs typeface="Avenir Next Demi Bold"/>
                <a:sym typeface="Avenir Next Demi Bold"/>
              </a:defRPr>
            </a:pPr>
            <a:r>
              <a:t> Unlike us, both the Adams were </a:t>
            </a:r>
            <a:r>
              <a:rPr b="1" i="1">
                <a:solidFill>
                  <a:srgbClr val="FFFB00"/>
                </a:solidFill>
                <a:latin typeface="Palatino"/>
                <a:ea typeface="Palatino"/>
                <a:cs typeface="Palatino"/>
                <a:sym typeface="Palatino"/>
              </a:rPr>
              <a:t>supernaturally created</a:t>
            </a:r>
            <a:r>
              <a:rPr>
                <a:solidFill>
                  <a:srgbClr val="FFFB00"/>
                </a:solidFill>
              </a:rPr>
              <a:t>.</a:t>
            </a:r>
          </a:p>
        </p:txBody>
      </p:sp>
      <p:sp>
        <p:nvSpPr>
          <p:cNvPr id="150" name="The first Adam was miraculously created by God–he had no earthly parents."/>
          <p:cNvSpPr txBox="1"/>
          <p:nvPr/>
        </p:nvSpPr>
        <p:spPr>
          <a:xfrm>
            <a:off x="1333500" y="4064000"/>
            <a:ext cx="217170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t>The first Adam was </a:t>
            </a:r>
            <a:r>
              <a:rPr b="1" i="1">
                <a:solidFill>
                  <a:srgbClr val="FFFB00"/>
                </a:solidFill>
                <a:latin typeface="Palatino"/>
                <a:ea typeface="Palatino"/>
                <a:cs typeface="Palatino"/>
                <a:sym typeface="Palatino"/>
              </a:rPr>
              <a:t>miraculously created</a:t>
            </a:r>
            <a:r>
              <a:rPr>
                <a:solidFill>
                  <a:srgbClr val="FFFB00"/>
                </a:solidFill>
              </a:rPr>
              <a:t> </a:t>
            </a:r>
            <a:r>
              <a:t>by God–he had </a:t>
            </a:r>
            <a:r>
              <a:rPr b="1" i="1">
                <a:solidFill>
                  <a:srgbClr val="FFFB00"/>
                </a:solidFill>
                <a:latin typeface="Palatino"/>
                <a:ea typeface="Palatino"/>
                <a:cs typeface="Palatino"/>
                <a:sym typeface="Palatino"/>
              </a:rPr>
              <a:t>no earthly parents</a:t>
            </a:r>
            <a:r>
              <a:t>.</a:t>
            </a:r>
          </a:p>
        </p:txBody>
      </p:sp>
      <p:pic>
        <p:nvPicPr>
          <p:cNvPr id="151" name="0515048" descr="0515048"/>
          <p:cNvPicPr>
            <a:picLocks noChangeAspect="1"/>
          </p:cNvPicPr>
          <p:nvPr/>
        </p:nvPicPr>
        <p:blipFill>
          <a:blip r:embed="rId2">
            <a:extLst/>
          </a:blip>
          <a:stretch>
            <a:fillRect/>
          </a:stretch>
        </p:blipFill>
        <p:spPr>
          <a:xfrm>
            <a:off x="4576802" y="3050401"/>
            <a:ext cx="15230396" cy="7615198"/>
          </a:xfrm>
          <a:prstGeom prst="rect">
            <a:avLst/>
          </a:prstGeom>
          <a:ln w="12700">
            <a:miter lim="400000"/>
          </a:ln>
        </p:spPr>
      </p:pic>
    </p:spTree>
  </p:cSld>
  <p:clrMapOvr>
    <a:masterClrMapping/>
  </p:clrMapOvr>
  <p:transition xmlns:p14="http://schemas.microsoft.com/office/powerpoint/2010/main" spd="med" advClick="1"/>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7" name="The first Adam disobeyed the word of God, the last Adam fully obeyed the word of God."/>
          <p:cNvSpPr txBox="1"/>
          <p:nvPr/>
        </p:nvSpPr>
        <p:spPr>
          <a:xfrm>
            <a:off x="12390966" y="842201"/>
            <a:ext cx="10676203" cy="1240003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1828800">
              <a:defRPr sz="6400">
                <a:latin typeface="Avenir Next Demi Bold"/>
                <a:ea typeface="Avenir Next Demi Bold"/>
                <a:cs typeface="Avenir Next Demi Bold"/>
                <a:sym typeface="Avenir Next Demi Bold"/>
              </a:defRPr>
            </a:pPr>
            <a:r>
              <a:t>The first Adam </a:t>
            </a:r>
            <a:r>
              <a:rPr b="1" i="1">
                <a:solidFill>
                  <a:srgbClr val="FFFB00"/>
                </a:solidFill>
                <a:latin typeface="Palatino"/>
                <a:ea typeface="Palatino"/>
                <a:cs typeface="Palatino"/>
                <a:sym typeface="Palatino"/>
              </a:rPr>
              <a:t>disobeyed the word of God</a:t>
            </a:r>
            <a:r>
              <a:t>, the last Adam fully obeyed</a:t>
            </a:r>
            <a:r>
              <a:t> the word of God. </a:t>
            </a:r>
          </a:p>
        </p:txBody>
      </p:sp>
      <p:sp>
        <p:nvSpPr>
          <p:cNvPr id="448" name="1 Peter 1:23 “Being born again, not of corruptible  seed, but of incorruptible, by the word of God, which liveth and abideth for ever.”"/>
          <p:cNvSpPr txBox="1"/>
          <p:nvPr>
            <p:ph type="title"/>
          </p:nvPr>
        </p:nvSpPr>
        <p:spPr>
          <a:xfrm>
            <a:off x="2078566" y="8796073"/>
            <a:ext cx="21005801" cy="3875220"/>
          </a:xfrm>
          <a:prstGeom prst="rect">
            <a:avLst/>
          </a:prstGeom>
        </p:spPr>
        <p:txBody>
          <a:bodyPr anchor="t"/>
          <a:lstStyle/>
          <a:p>
            <a:pPr algn="l" defTabSz="1828800">
              <a:defRPr b="1" sz="6400">
                <a:solidFill>
                  <a:srgbClr val="FF9900"/>
                </a:solidFill>
                <a:latin typeface="Arial"/>
                <a:ea typeface="Arial"/>
                <a:cs typeface="Arial"/>
                <a:sym typeface="Arial"/>
              </a:defRPr>
            </a:pPr>
            <a:r>
              <a:rPr b="0" sz="4800">
                <a:solidFill>
                  <a:srgbClr val="FFFFFF"/>
                </a:solidFill>
                <a:latin typeface="Palatino"/>
                <a:ea typeface="Palatino"/>
                <a:cs typeface="Palatino"/>
                <a:sym typeface="Palatino"/>
              </a:rPr>
              <a:t>1 Peter 1:23</a:t>
            </a:r>
            <a:r>
              <a:rPr>
                <a:solidFill>
                  <a:srgbClr val="FFFFFF"/>
                </a:solidFill>
              </a:rPr>
              <a:t> </a:t>
            </a:r>
            <a:r>
              <a:rPr>
                <a:solidFill>
                  <a:srgbClr val="FFFFFF"/>
                </a:solidFill>
              </a:rPr>
              <a:t>“Being </a:t>
            </a:r>
            <a:r>
              <a:rPr i="1">
                <a:solidFill>
                  <a:srgbClr val="FFFB00"/>
                </a:solidFill>
                <a:latin typeface="Palatino"/>
                <a:ea typeface="Palatino"/>
                <a:cs typeface="Palatino"/>
                <a:sym typeface="Palatino"/>
              </a:rPr>
              <a:t>born again</a:t>
            </a:r>
            <a:r>
              <a:rPr>
                <a:solidFill>
                  <a:srgbClr val="FFFFFF"/>
                </a:solidFill>
              </a:rPr>
              <a:t>, not of corruptible  seed, but of incorruptible, </a:t>
            </a:r>
            <a:r>
              <a:rPr i="1">
                <a:solidFill>
                  <a:srgbClr val="FFFB00"/>
                </a:solidFill>
                <a:latin typeface="Palatino"/>
                <a:ea typeface="Palatino"/>
                <a:cs typeface="Palatino"/>
                <a:sym typeface="Palatino"/>
              </a:rPr>
              <a:t>by the word of God</a:t>
            </a:r>
            <a:r>
              <a:rPr>
                <a:solidFill>
                  <a:srgbClr val="FFFFFF"/>
                </a:solidFill>
              </a:rPr>
              <a:t>, which liveth and abideth for ever.”</a:t>
            </a:r>
          </a:p>
        </p:txBody>
      </p:sp>
      <p:pic>
        <p:nvPicPr>
          <p:cNvPr id="449" name="0525125" descr="0525125"/>
          <p:cNvPicPr>
            <a:picLocks noChangeAspect="1"/>
          </p:cNvPicPr>
          <p:nvPr/>
        </p:nvPicPr>
        <p:blipFill>
          <a:blip r:embed="rId2">
            <a:extLst/>
          </a:blip>
          <a:stretch>
            <a:fillRect/>
          </a:stretch>
        </p:blipFill>
        <p:spPr>
          <a:xfrm>
            <a:off x="1888066" y="1018182"/>
            <a:ext cx="8839201" cy="6629401"/>
          </a:xfrm>
          <a:prstGeom prst="rect">
            <a:avLst/>
          </a:prstGeom>
          <a:ln w="12700">
            <a:miter lim="400000"/>
          </a:ln>
        </p:spPr>
      </p:pic>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1" name="Are we living by every word of God?"/>
          <p:cNvSpPr txBox="1"/>
          <p:nvPr/>
        </p:nvSpPr>
        <p:spPr>
          <a:xfrm>
            <a:off x="11950700" y="1163934"/>
            <a:ext cx="10676202" cy="95362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1828800">
              <a:defRPr sz="6400">
                <a:latin typeface="Avenir Next Demi Bold"/>
                <a:ea typeface="Avenir Next Demi Bold"/>
                <a:cs typeface="Avenir Next Demi Bold"/>
                <a:sym typeface="Avenir Next Demi Bold"/>
              </a:defRPr>
            </a:pPr>
            <a:r>
              <a:t>Are we living</a:t>
            </a:r>
            <a:r>
              <a:rPr>
                <a:solidFill>
                  <a:srgbClr val="66CCFF"/>
                </a:solidFill>
              </a:rPr>
              <a:t> </a:t>
            </a:r>
            <a:r>
              <a:rPr b="1" i="1">
                <a:solidFill>
                  <a:srgbClr val="FFFB00"/>
                </a:solidFill>
                <a:latin typeface="Palatino"/>
                <a:ea typeface="Palatino"/>
                <a:cs typeface="Palatino"/>
                <a:sym typeface="Palatino"/>
              </a:rPr>
              <a:t>by every word of God?</a:t>
            </a:r>
          </a:p>
        </p:txBody>
      </p:sp>
      <p:sp>
        <p:nvSpPr>
          <p:cNvPr id="452" name="Then we can count ourselves as born again into the last Adam’s family"/>
          <p:cNvSpPr txBox="1"/>
          <p:nvPr>
            <p:ph type="title"/>
          </p:nvPr>
        </p:nvSpPr>
        <p:spPr>
          <a:xfrm>
            <a:off x="2078566" y="8796073"/>
            <a:ext cx="21005801" cy="3875220"/>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t>Then</a:t>
            </a:r>
            <a:r>
              <a:rPr>
                <a:solidFill>
                  <a:srgbClr val="66CCFF"/>
                </a:solidFill>
              </a:rPr>
              <a:t> </a:t>
            </a:r>
            <a:r>
              <a:t>we can</a:t>
            </a:r>
            <a:r>
              <a:rPr>
                <a:solidFill>
                  <a:srgbClr val="66CCFF"/>
                </a:solidFill>
              </a:rPr>
              <a:t> </a:t>
            </a:r>
            <a:r>
              <a:rPr b="1" i="1">
                <a:solidFill>
                  <a:srgbClr val="FFFB00"/>
                </a:solidFill>
                <a:latin typeface="Palatino"/>
                <a:ea typeface="Palatino"/>
                <a:cs typeface="Palatino"/>
                <a:sym typeface="Palatino"/>
              </a:rPr>
              <a:t>count ourselves as born again into the last Adam’s family</a:t>
            </a:r>
          </a:p>
        </p:txBody>
      </p:sp>
      <p:pic>
        <p:nvPicPr>
          <p:cNvPr id="453" name="0525125" descr="0525125"/>
          <p:cNvPicPr>
            <a:picLocks noChangeAspect="1"/>
          </p:cNvPicPr>
          <p:nvPr/>
        </p:nvPicPr>
        <p:blipFill>
          <a:blip r:embed="rId2">
            <a:extLst/>
          </a:blip>
          <a:stretch>
            <a:fillRect/>
          </a:stretch>
        </p:blipFill>
        <p:spPr>
          <a:xfrm>
            <a:off x="1888066" y="1018182"/>
            <a:ext cx="8839201" cy="6629401"/>
          </a:xfrm>
          <a:prstGeom prst="rect">
            <a:avLst/>
          </a:prstGeom>
          <a:ln w="12700">
            <a:miter lim="400000"/>
          </a:ln>
        </p:spPr>
      </p:pic>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5" name="The first Adam disobeyed the commandments of God. The last Adam obeyed all the commandments of God."/>
          <p:cNvSpPr txBox="1"/>
          <p:nvPr/>
        </p:nvSpPr>
        <p:spPr>
          <a:xfrm>
            <a:off x="11950700" y="1163934"/>
            <a:ext cx="10676202" cy="95362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1828800">
              <a:defRPr sz="6400">
                <a:latin typeface="Avenir Next Demi Bold"/>
                <a:ea typeface="Avenir Next Demi Bold"/>
                <a:cs typeface="Avenir Next Demi Bold"/>
                <a:sym typeface="Avenir Next Demi Bold"/>
              </a:defRPr>
            </a:pPr>
            <a:r>
              <a:t>The first Adam </a:t>
            </a:r>
            <a:r>
              <a:rPr b="1" i="1">
                <a:solidFill>
                  <a:srgbClr val="FFFB00"/>
                </a:solidFill>
                <a:latin typeface="Palatino"/>
                <a:ea typeface="Palatino"/>
                <a:cs typeface="Palatino"/>
                <a:sym typeface="Palatino"/>
              </a:rPr>
              <a:t>disobeyed the commandments</a:t>
            </a:r>
            <a:r>
              <a:t> of God. The last Adam </a:t>
            </a:r>
            <a:r>
              <a:rPr b="1" i="1">
                <a:solidFill>
                  <a:srgbClr val="FFFB00"/>
                </a:solidFill>
                <a:latin typeface="Palatino"/>
                <a:ea typeface="Palatino"/>
                <a:cs typeface="Palatino"/>
                <a:sym typeface="Palatino"/>
              </a:rPr>
              <a:t>obeyed all</a:t>
            </a:r>
            <a:r>
              <a:t> the commandments of God.</a:t>
            </a:r>
          </a:p>
        </p:txBody>
      </p:sp>
      <p:sp>
        <p:nvSpPr>
          <p:cNvPr id="456" name="John 15:10 “If ye keep my commandments, ye shall abide in my love; even as I have kept my Father's commandments, and abide in his love.”"/>
          <p:cNvSpPr txBox="1"/>
          <p:nvPr>
            <p:ph type="title"/>
          </p:nvPr>
        </p:nvSpPr>
        <p:spPr>
          <a:xfrm>
            <a:off x="2078566" y="8796073"/>
            <a:ext cx="21005801" cy="3943483"/>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John 15:10</a:t>
            </a:r>
            <a:r>
              <a:t> “If ye keep my commandments, ye shall abide in my love; even as </a:t>
            </a:r>
            <a:r>
              <a:rPr b="1" i="1">
                <a:solidFill>
                  <a:srgbClr val="FFFF00"/>
                </a:solidFill>
                <a:latin typeface="Palatino"/>
                <a:ea typeface="Palatino"/>
                <a:cs typeface="Palatino"/>
                <a:sym typeface="Palatino"/>
              </a:rPr>
              <a:t>I have kept my Father's commandments,</a:t>
            </a:r>
            <a:r>
              <a:rPr>
                <a:solidFill>
                  <a:srgbClr val="FFFF00"/>
                </a:solidFill>
              </a:rPr>
              <a:t> </a:t>
            </a:r>
            <a:r>
              <a:t>and abide in his love.”</a:t>
            </a:r>
          </a:p>
        </p:txBody>
      </p:sp>
      <p:pic>
        <p:nvPicPr>
          <p:cNvPr id="457" name="0524114" descr="0524114"/>
          <p:cNvPicPr>
            <a:picLocks noChangeAspect="1"/>
          </p:cNvPicPr>
          <p:nvPr/>
        </p:nvPicPr>
        <p:blipFill>
          <a:blip r:embed="rId2">
            <a:extLst/>
          </a:blip>
          <a:stretch>
            <a:fillRect/>
          </a:stretch>
        </p:blipFill>
        <p:spPr>
          <a:xfrm>
            <a:off x="2497666" y="1475382"/>
            <a:ext cx="7620001" cy="5715001"/>
          </a:xfrm>
          <a:prstGeom prst="rect">
            <a:avLst/>
          </a:prstGeom>
          <a:ln w="12700">
            <a:miter lim="400000"/>
          </a:ln>
        </p:spPr>
      </p:pic>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9" name="Jesus%20and%20the%20law.jpeg" descr="Jesus%20and%20the%20law.jpeg"/>
          <p:cNvPicPr>
            <a:picLocks noChangeAspect="0"/>
          </p:cNvPicPr>
          <p:nvPr>
            <p:ph type="pic" idx="21"/>
          </p:nvPr>
        </p:nvPicPr>
        <p:blipFill>
          <a:blip r:embed="rId2">
            <a:extLst/>
          </a:blip>
          <a:srcRect l="22409" t="0" r="22409" b="0"/>
          <a:stretch>
            <a:fillRect/>
          </a:stretch>
        </p:blipFill>
        <p:spPr>
          <a:xfrm>
            <a:off x="14253632" y="1113829"/>
            <a:ext cx="6398618" cy="8399728"/>
          </a:xfrm>
          <a:prstGeom prst="rect">
            <a:avLst/>
          </a:prstGeom>
        </p:spPr>
      </p:pic>
      <p:sp>
        <p:nvSpPr>
          <p:cNvPr id="460" name="Are we keeping ALL of God’s commandments?"/>
          <p:cNvSpPr txBox="1"/>
          <p:nvPr>
            <p:ph type="body" sz="half" idx="1"/>
          </p:nvPr>
        </p:nvSpPr>
        <p:spPr>
          <a:xfrm>
            <a:off x="1621366" y="2098807"/>
            <a:ext cx="11262718" cy="8399860"/>
          </a:xfrm>
          <a:prstGeom prst="rect">
            <a:avLst/>
          </a:prstGeom>
        </p:spPr>
        <p:txBody>
          <a:bodyPr anchor="t"/>
          <a:lstStyle/>
          <a:p>
            <a:pPr marL="0" indent="0" defTabSz="1828800">
              <a:spcBef>
                <a:spcPts val="0"/>
              </a:spcBef>
              <a:buSzTx/>
              <a:buNone/>
              <a:defRPr sz="6400">
                <a:solidFill>
                  <a:srgbClr val="FFFB00"/>
                </a:solidFill>
                <a:latin typeface="Avenir Next Demi Bold"/>
                <a:ea typeface="Avenir Next Demi Bold"/>
                <a:cs typeface="Avenir Next Demi Bold"/>
                <a:sym typeface="Avenir Next Demi Bold"/>
              </a:defRPr>
            </a:pPr>
            <a:r>
              <a:rPr b="1" i="1">
                <a:latin typeface="Palatino"/>
                <a:ea typeface="Palatino"/>
                <a:cs typeface="Palatino"/>
                <a:sym typeface="Palatino"/>
              </a:rPr>
              <a:t>Are we keeping</a:t>
            </a:r>
            <a:r>
              <a:t> ALL of </a:t>
            </a:r>
            <a:r>
              <a:rPr b="1" i="1">
                <a:latin typeface="Palatino"/>
                <a:ea typeface="Palatino"/>
                <a:cs typeface="Palatino"/>
                <a:sym typeface="Palatino"/>
              </a:rPr>
              <a:t>God’s commandments</a:t>
            </a:r>
            <a:r>
              <a:t>?</a:t>
            </a:r>
          </a:p>
        </p:txBody>
      </p:sp>
      <p:sp>
        <p:nvSpPr>
          <p:cNvPr id="461" name="Then we can count ourselves as born again into the last Adam’s family"/>
          <p:cNvSpPr txBox="1"/>
          <p:nvPr/>
        </p:nvSpPr>
        <p:spPr>
          <a:xfrm>
            <a:off x="1530416" y="10659533"/>
            <a:ext cx="20882901" cy="30732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solidFill>
                  <a:srgbClr val="FF9900"/>
                </a:solidFill>
                <a:latin typeface="Avenir Next Demi Bold"/>
                <a:ea typeface="Avenir Next Demi Bold"/>
                <a:cs typeface="Avenir Next Demi Bold"/>
                <a:sym typeface="Avenir Next Demi Bold"/>
              </a:defRPr>
            </a:pPr>
            <a:r>
              <a:rPr>
                <a:solidFill>
                  <a:srgbClr val="FFFFFF"/>
                </a:solidFill>
              </a:rPr>
              <a:t>Then we can</a:t>
            </a:r>
            <a:r>
              <a:rPr>
                <a:solidFill>
                  <a:srgbClr val="66CCFF"/>
                </a:solidFill>
              </a:rPr>
              <a:t> </a:t>
            </a:r>
            <a:r>
              <a:rPr b="1" i="1">
                <a:solidFill>
                  <a:srgbClr val="FFFB00"/>
                </a:solidFill>
                <a:latin typeface="Palatino"/>
                <a:ea typeface="Palatino"/>
                <a:cs typeface="Palatino"/>
                <a:sym typeface="Palatino"/>
              </a:rPr>
              <a:t>count ourselves as born again into the last Adam’s family</a:t>
            </a:r>
          </a:p>
        </p:txBody>
      </p:sp>
    </p:spTree>
  </p:cSld>
  <p:clrMapOvr>
    <a:masterClrMapping/>
  </p:clrMapOvr>
  <p:transition xmlns:p14="http://schemas.microsoft.com/office/powerpoint/2010/main" spd="med" advClick="1"/>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3" name="lesson08-15.jpeg" descr="lesson08-15.jpeg"/>
          <p:cNvPicPr>
            <a:picLocks noChangeAspect="0"/>
          </p:cNvPicPr>
          <p:nvPr>
            <p:ph type="pic" idx="21"/>
          </p:nvPr>
        </p:nvPicPr>
        <p:blipFill>
          <a:blip r:embed="rId2">
            <a:extLst/>
          </a:blip>
          <a:srcRect l="17000" t="1833" r="17000" b="1833"/>
          <a:stretch>
            <a:fillRect/>
          </a:stretch>
        </p:blipFill>
        <p:spPr>
          <a:xfrm>
            <a:off x="13576299" y="707429"/>
            <a:ext cx="7855877" cy="8588310"/>
          </a:xfrm>
          <a:prstGeom prst="rect">
            <a:avLst/>
          </a:prstGeom>
        </p:spPr>
      </p:pic>
      <p:sp>
        <p:nvSpPr>
          <p:cNvPr id="464" name="2 Corinthians 5:17 “Therefore if any man be in Christ,  he is a new creature: old things are passed away; behold, all things are become new.”"/>
          <p:cNvSpPr txBox="1"/>
          <p:nvPr>
            <p:ph type="body" sz="half" idx="1"/>
          </p:nvPr>
        </p:nvSpPr>
        <p:spPr>
          <a:xfrm>
            <a:off x="1485900" y="1270000"/>
            <a:ext cx="11262718" cy="9296400"/>
          </a:xfrm>
          <a:prstGeom prst="rect">
            <a:avLst/>
          </a:prstGeom>
        </p:spPr>
        <p:txBody>
          <a:bodyPr anchor="t"/>
          <a:lstStyle/>
          <a:p>
            <a:pPr marL="0" indent="0" defTabSz="1828800">
              <a:spcBef>
                <a:spcPts val="0"/>
              </a:spcBef>
              <a:buSzTx/>
              <a:buNone/>
              <a:defRPr sz="6400">
                <a:latin typeface="Avenir Next Demi Bold"/>
                <a:ea typeface="Avenir Next Demi Bold"/>
                <a:cs typeface="Avenir Next Demi Bold"/>
                <a:sym typeface="Avenir Next Demi Bold"/>
              </a:defRPr>
            </a:pPr>
            <a:r>
              <a:rPr sz="4800">
                <a:latin typeface="Palatino"/>
                <a:ea typeface="Palatino"/>
                <a:cs typeface="Palatino"/>
                <a:sym typeface="Palatino"/>
              </a:rPr>
              <a:t>2 Corinthians 5:17</a:t>
            </a:r>
            <a:r>
              <a:t> “Therefore </a:t>
            </a:r>
            <a:r>
              <a:rPr b="1" i="1">
                <a:solidFill>
                  <a:srgbClr val="FFFB00"/>
                </a:solidFill>
                <a:latin typeface="Palatino"/>
                <a:ea typeface="Palatino"/>
                <a:cs typeface="Palatino"/>
                <a:sym typeface="Palatino"/>
              </a:rPr>
              <a:t>if any man be in Christ</a:t>
            </a:r>
            <a:r>
              <a:t>,  he is a </a:t>
            </a:r>
            <a:r>
              <a:rPr b="1" i="1">
                <a:solidFill>
                  <a:srgbClr val="FFFB00"/>
                </a:solidFill>
                <a:latin typeface="Palatino"/>
                <a:ea typeface="Palatino"/>
                <a:cs typeface="Palatino"/>
                <a:sym typeface="Palatino"/>
              </a:rPr>
              <a:t>new creature</a:t>
            </a:r>
            <a:r>
              <a:rPr b="1" i="1">
                <a:latin typeface="Palatino"/>
                <a:ea typeface="Palatino"/>
                <a:cs typeface="Palatino"/>
                <a:sym typeface="Palatino"/>
              </a:rPr>
              <a:t>: </a:t>
            </a:r>
            <a:r>
              <a:rPr b="1" i="1">
                <a:solidFill>
                  <a:srgbClr val="FFFB00"/>
                </a:solidFill>
                <a:latin typeface="Palatino"/>
                <a:ea typeface="Palatino"/>
                <a:cs typeface="Palatino"/>
                <a:sym typeface="Palatino"/>
              </a:rPr>
              <a:t>old things are passed away</a:t>
            </a:r>
            <a:r>
              <a:t>;</a:t>
            </a:r>
            <a:r>
              <a:t> behold, </a:t>
            </a:r>
            <a:r>
              <a:rPr b="1" i="1">
                <a:solidFill>
                  <a:srgbClr val="FFFB00"/>
                </a:solidFill>
                <a:latin typeface="Palatino"/>
                <a:ea typeface="Palatino"/>
                <a:cs typeface="Palatino"/>
                <a:sym typeface="Palatino"/>
              </a:rPr>
              <a:t>all things</a:t>
            </a:r>
            <a:r>
              <a:t> are become </a:t>
            </a:r>
            <a:r>
              <a:t>new</a:t>
            </a:r>
            <a:r>
              <a:t>.”</a:t>
            </a:r>
          </a:p>
        </p:txBody>
      </p:sp>
      <p:sp>
        <p:nvSpPr>
          <p:cNvPr id="465" name="Is our life the same as it was before, or is there a  complete change? The life of a Christian is not a modification or an improvement of the old,  but brand new one!"/>
          <p:cNvSpPr txBox="1"/>
          <p:nvPr/>
        </p:nvSpPr>
        <p:spPr>
          <a:xfrm>
            <a:off x="1547349" y="9897533"/>
            <a:ext cx="20882902" cy="41515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737360">
              <a:defRPr sz="6080">
                <a:latin typeface="Avenir Next Demi Bold"/>
                <a:ea typeface="Avenir Next Demi Bold"/>
                <a:cs typeface="Avenir Next Demi Bold"/>
                <a:sym typeface="Avenir Next Demi Bold"/>
              </a:defRPr>
            </a:pPr>
            <a:r>
              <a:t>Is our life the same as it was before, or is there a  complete change? The life of a Christian is </a:t>
            </a:r>
            <a:r>
              <a:rPr b="1" i="1">
                <a:solidFill>
                  <a:srgbClr val="FFFB00"/>
                </a:solidFill>
                <a:latin typeface="Palatino"/>
                <a:ea typeface="Palatino"/>
                <a:cs typeface="Palatino"/>
                <a:sym typeface="Palatino"/>
              </a:rPr>
              <a:t>not a modification</a:t>
            </a:r>
            <a:r>
              <a:rPr>
                <a:solidFill>
                  <a:srgbClr val="FFFB00"/>
                </a:solidFill>
              </a:rPr>
              <a:t> </a:t>
            </a:r>
            <a:r>
              <a:t>or</a:t>
            </a:r>
            <a:r>
              <a:rPr>
                <a:solidFill>
                  <a:srgbClr val="FFFB00"/>
                </a:solidFill>
              </a:rPr>
              <a:t> </a:t>
            </a:r>
            <a:r>
              <a:rPr b="1" i="1">
                <a:solidFill>
                  <a:srgbClr val="FFFB00"/>
                </a:solidFill>
                <a:latin typeface="Palatino"/>
                <a:ea typeface="Palatino"/>
                <a:cs typeface="Palatino"/>
                <a:sym typeface="Palatino"/>
              </a:rPr>
              <a:t>an improvement of the old</a:t>
            </a:r>
            <a:r>
              <a:t>,  but </a:t>
            </a:r>
            <a:r>
              <a:rPr b="1" i="1">
                <a:solidFill>
                  <a:srgbClr val="FFFB00"/>
                </a:solidFill>
                <a:latin typeface="Palatino"/>
                <a:ea typeface="Palatino"/>
                <a:cs typeface="Palatino"/>
                <a:sym typeface="Palatino"/>
              </a:rPr>
              <a:t>brand new one</a:t>
            </a:r>
            <a:r>
              <a:t>!</a:t>
            </a:r>
          </a:p>
        </p:txBody>
      </p:sp>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7" name="lesson08-15.jpeg" descr="lesson08-15.jpeg"/>
          <p:cNvPicPr>
            <a:picLocks noChangeAspect="0"/>
          </p:cNvPicPr>
          <p:nvPr>
            <p:ph type="pic" idx="21"/>
          </p:nvPr>
        </p:nvPicPr>
        <p:blipFill>
          <a:blip r:embed="rId2">
            <a:extLst/>
          </a:blip>
          <a:srcRect l="17000" t="1833" r="17000" b="1833"/>
          <a:stretch>
            <a:fillRect/>
          </a:stretch>
        </p:blipFill>
        <p:spPr>
          <a:xfrm>
            <a:off x="13576299" y="707429"/>
            <a:ext cx="7855877" cy="8588310"/>
          </a:xfrm>
          <a:prstGeom prst="rect">
            <a:avLst/>
          </a:prstGeom>
        </p:spPr>
      </p:pic>
      <p:sp>
        <p:nvSpPr>
          <p:cNvPr id="468" name="When we are truly born again the restoration process begins, taking us back to Adam before the fall—in God’s image."/>
          <p:cNvSpPr txBox="1"/>
          <p:nvPr>
            <p:ph type="body" sz="half" idx="1"/>
          </p:nvPr>
        </p:nvSpPr>
        <p:spPr>
          <a:xfrm>
            <a:off x="1485900" y="1270000"/>
            <a:ext cx="11262718" cy="9296400"/>
          </a:xfrm>
          <a:prstGeom prst="rect">
            <a:avLst/>
          </a:prstGeom>
        </p:spPr>
        <p:txBody>
          <a:bodyPr anchor="t"/>
          <a:lstStyle/>
          <a:p>
            <a:pPr marL="0" indent="0" defTabSz="1828800">
              <a:spcBef>
                <a:spcPts val="0"/>
              </a:spcBef>
              <a:buSzTx/>
              <a:buNone/>
              <a:defRPr sz="6400">
                <a:latin typeface="Avenir Next Demi Bold"/>
                <a:ea typeface="Avenir Next Demi Bold"/>
                <a:cs typeface="Avenir Next Demi Bold"/>
                <a:sym typeface="Avenir Next Demi Bold"/>
              </a:defRPr>
            </a:pPr>
            <a:r>
              <a:t>When we are </a:t>
            </a:r>
            <a:r>
              <a:rPr b="1" i="1">
                <a:solidFill>
                  <a:srgbClr val="FFFB00"/>
                </a:solidFill>
                <a:latin typeface="Palatino"/>
                <a:ea typeface="Palatino"/>
                <a:cs typeface="Palatino"/>
                <a:sym typeface="Palatino"/>
              </a:rPr>
              <a:t>truly born again</a:t>
            </a:r>
            <a:r>
              <a:rPr b="1" i="1">
                <a:latin typeface="Palatino"/>
                <a:ea typeface="Palatino"/>
                <a:cs typeface="Palatino"/>
                <a:sym typeface="Palatino"/>
              </a:rPr>
              <a:t> </a:t>
            </a:r>
            <a:r>
              <a:t>the</a:t>
            </a:r>
            <a:r>
              <a:rPr b="1" i="1">
                <a:latin typeface="Palatino"/>
                <a:ea typeface="Palatino"/>
                <a:cs typeface="Palatino"/>
                <a:sym typeface="Palatino"/>
              </a:rPr>
              <a:t> </a:t>
            </a:r>
            <a:r>
              <a:rPr b="1" i="1">
                <a:solidFill>
                  <a:srgbClr val="FFFB00"/>
                </a:solidFill>
                <a:latin typeface="Palatino"/>
                <a:ea typeface="Palatino"/>
                <a:cs typeface="Palatino"/>
                <a:sym typeface="Palatino"/>
              </a:rPr>
              <a:t>restoration</a:t>
            </a:r>
            <a:r>
              <a:t> process begins</a:t>
            </a:r>
            <a:r>
              <a:t>, taking us </a:t>
            </a:r>
            <a:r>
              <a:t>back to Adam </a:t>
            </a:r>
            <a:r>
              <a:rPr b="1" i="1">
                <a:latin typeface="Avenir Next Regular"/>
                <a:ea typeface="Avenir Next Regular"/>
                <a:cs typeface="Avenir Next Regular"/>
                <a:sym typeface="Avenir Next Regular"/>
              </a:rPr>
              <a:t>before the fall—in God’s image</a:t>
            </a:r>
            <a:r>
              <a:t>.</a:t>
            </a:r>
          </a:p>
        </p:txBody>
      </p:sp>
      <p:sp>
        <p:nvSpPr>
          <p:cNvPr id="469" name="Colossians 3:10 “And have put on the new man, which is renewed in knowledge after the image of him that created him” We have to be renewed in “knowledge”."/>
          <p:cNvSpPr txBox="1"/>
          <p:nvPr/>
        </p:nvSpPr>
        <p:spPr>
          <a:xfrm>
            <a:off x="1547349" y="9897533"/>
            <a:ext cx="20882902" cy="42221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Colossians 3:10</a:t>
            </a:r>
            <a:r>
              <a:rPr>
                <a:solidFill>
                  <a:srgbClr val="FFFF66"/>
                </a:solidFill>
              </a:rPr>
              <a:t> </a:t>
            </a:r>
            <a:r>
              <a:t>“And have </a:t>
            </a:r>
            <a:r>
              <a:rPr b="1" i="1">
                <a:solidFill>
                  <a:srgbClr val="FFFB00"/>
                </a:solidFill>
                <a:latin typeface="Palatino"/>
                <a:ea typeface="Palatino"/>
                <a:cs typeface="Palatino"/>
                <a:sym typeface="Palatino"/>
              </a:rPr>
              <a:t>put on the new man</a:t>
            </a:r>
            <a:r>
              <a:t>, which is </a:t>
            </a:r>
            <a:r>
              <a:rPr b="1" i="1">
                <a:solidFill>
                  <a:srgbClr val="FFFB00"/>
                </a:solidFill>
                <a:latin typeface="Palatino"/>
                <a:ea typeface="Palatino"/>
                <a:cs typeface="Palatino"/>
                <a:sym typeface="Palatino"/>
              </a:rPr>
              <a:t>renewed in knowledge</a:t>
            </a:r>
            <a:r>
              <a:t> after the image of him</a:t>
            </a:r>
            <a:r>
              <a:t> that </a:t>
            </a:r>
            <a:r>
              <a:t>created him</a:t>
            </a:r>
            <a:r>
              <a:t>” </a:t>
            </a:r>
            <a:r>
              <a:t>We have to be </a:t>
            </a:r>
            <a:r>
              <a:rPr b="1" i="1">
                <a:solidFill>
                  <a:srgbClr val="FFFB00"/>
                </a:solidFill>
                <a:latin typeface="Palatino"/>
                <a:ea typeface="Palatino"/>
                <a:cs typeface="Palatino"/>
                <a:sym typeface="Palatino"/>
              </a:rPr>
              <a:t>renewed in “knowledge”</a:t>
            </a:r>
            <a:r>
              <a:t>. </a:t>
            </a:r>
          </a:p>
        </p:txBody>
      </p:sp>
    </p:spTree>
  </p:cSld>
  <p:clrMapOvr>
    <a:masterClrMapping/>
  </p:clrMapOvr>
  <p:transition xmlns:p14="http://schemas.microsoft.com/office/powerpoint/2010/main" spd="med" advClick="1"/>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1" name="lesson08-15.jpeg" descr="lesson08-15.jpeg"/>
          <p:cNvPicPr>
            <a:picLocks noChangeAspect="0"/>
          </p:cNvPicPr>
          <p:nvPr>
            <p:ph type="pic" idx="21"/>
          </p:nvPr>
        </p:nvPicPr>
        <p:blipFill>
          <a:blip r:embed="rId2">
            <a:extLst/>
          </a:blip>
          <a:srcRect l="17000" t="1833" r="17000" b="1833"/>
          <a:stretch>
            <a:fillRect/>
          </a:stretch>
        </p:blipFill>
        <p:spPr>
          <a:xfrm>
            <a:off x="13576299" y="707429"/>
            <a:ext cx="7855877" cy="8588310"/>
          </a:xfrm>
          <a:prstGeom prst="rect">
            <a:avLst/>
          </a:prstGeom>
        </p:spPr>
      </p:pic>
      <p:sp>
        <p:nvSpPr>
          <p:cNvPr id="472" name="We have to be renewed in “knowledge”."/>
          <p:cNvSpPr txBox="1"/>
          <p:nvPr>
            <p:ph type="body" sz="half" idx="1"/>
          </p:nvPr>
        </p:nvSpPr>
        <p:spPr>
          <a:xfrm>
            <a:off x="1485900" y="1270000"/>
            <a:ext cx="11262718" cy="9296400"/>
          </a:xfrm>
          <a:prstGeom prst="rect">
            <a:avLst/>
          </a:prstGeom>
        </p:spPr>
        <p:txBody>
          <a:bodyPr anchor="t"/>
          <a:lstStyle/>
          <a:p>
            <a:pPr marL="0" indent="0" defTabSz="1828800">
              <a:spcBef>
                <a:spcPts val="0"/>
              </a:spcBef>
              <a:buSzTx/>
              <a:buNone/>
              <a:defRPr sz="6400">
                <a:latin typeface="Avenir Next Demi Bold"/>
                <a:ea typeface="Avenir Next Demi Bold"/>
                <a:cs typeface="Avenir Next Demi Bold"/>
                <a:sym typeface="Avenir Next Demi Bold"/>
              </a:defRPr>
            </a:pPr>
            <a:r>
              <a:t>We have to be </a:t>
            </a:r>
            <a:r>
              <a:rPr b="1" i="1">
                <a:solidFill>
                  <a:srgbClr val="FFFB00"/>
                </a:solidFill>
                <a:latin typeface="Palatino"/>
                <a:ea typeface="Palatino"/>
                <a:cs typeface="Palatino"/>
                <a:sym typeface="Palatino"/>
              </a:rPr>
              <a:t>renewed in “knowledge”</a:t>
            </a:r>
            <a:r>
              <a:rPr b="1" i="1">
                <a:latin typeface="Palatino"/>
                <a:ea typeface="Palatino"/>
                <a:cs typeface="Palatino"/>
                <a:sym typeface="Palatino"/>
              </a:rPr>
              <a:t>.</a:t>
            </a:r>
          </a:p>
        </p:txBody>
      </p:sp>
      <p:sp>
        <p:nvSpPr>
          <p:cNvPr id="473" name="Remember Adam lost it all when he ate of  the tree of “knowledge” of good and evil?"/>
          <p:cNvSpPr txBox="1"/>
          <p:nvPr/>
        </p:nvSpPr>
        <p:spPr>
          <a:xfrm>
            <a:off x="1547349" y="9897533"/>
            <a:ext cx="20882902" cy="42221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defTabSz="1828800">
              <a:defRPr b="1" sz="6400">
                <a:latin typeface="Arial"/>
                <a:ea typeface="Arial"/>
                <a:cs typeface="Arial"/>
                <a:sym typeface="Arial"/>
              </a:defRPr>
            </a:pPr>
            <a:r>
              <a:rPr b="0">
                <a:latin typeface="Avenir Next Demi Bold"/>
                <a:ea typeface="Avenir Next Demi Bold"/>
                <a:cs typeface="Avenir Next Demi Bold"/>
                <a:sym typeface="Avenir Next Demi Bold"/>
              </a:rPr>
              <a:t>Remember Adam</a:t>
            </a:r>
            <a:r>
              <a:t> </a:t>
            </a:r>
            <a:r>
              <a:rPr i="1">
                <a:solidFill>
                  <a:srgbClr val="FFFB00"/>
                </a:solidFill>
                <a:latin typeface="Palatino"/>
                <a:ea typeface="Palatino"/>
                <a:cs typeface="Palatino"/>
                <a:sym typeface="Palatino"/>
              </a:rPr>
              <a:t>lost it all</a:t>
            </a:r>
            <a:r>
              <a:t> </a:t>
            </a:r>
            <a:r>
              <a:rPr b="0">
                <a:latin typeface="Avenir Next Demi Bold"/>
                <a:ea typeface="Avenir Next Demi Bold"/>
                <a:cs typeface="Avenir Next Demi Bold"/>
                <a:sym typeface="Avenir Next Demi Bold"/>
              </a:rPr>
              <a:t>when he ate of  the tree of</a:t>
            </a:r>
            <a:r>
              <a:t> “</a:t>
            </a:r>
            <a:r>
              <a:rPr i="1">
                <a:solidFill>
                  <a:srgbClr val="FFFB00"/>
                </a:solidFill>
                <a:latin typeface="Palatino"/>
                <a:ea typeface="Palatino"/>
                <a:cs typeface="Palatino"/>
                <a:sym typeface="Palatino"/>
              </a:rPr>
              <a:t>knowledge</a:t>
            </a:r>
            <a:r>
              <a:rPr b="0">
                <a:latin typeface="Avenir Next Demi Bold"/>
                <a:ea typeface="Avenir Next Demi Bold"/>
                <a:cs typeface="Avenir Next Demi Bold"/>
                <a:sym typeface="Avenir Next Demi Bold"/>
              </a:rPr>
              <a:t>”</a:t>
            </a:r>
            <a:r>
              <a:rPr>
                <a:latin typeface="Avenir Next Regular"/>
                <a:ea typeface="Avenir Next Regular"/>
                <a:cs typeface="Avenir Next Regular"/>
                <a:sym typeface="Avenir Next Regular"/>
              </a:rPr>
              <a:t> </a:t>
            </a:r>
            <a:r>
              <a:rPr b="0">
                <a:latin typeface="Avenir Next Demi Bold"/>
                <a:ea typeface="Avenir Next Demi Bold"/>
                <a:cs typeface="Avenir Next Demi Bold"/>
                <a:sym typeface="Avenir Next Demi Bold"/>
              </a:rPr>
              <a:t>of good and evil?</a:t>
            </a:r>
          </a:p>
        </p:txBody>
      </p:sp>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5" name="Jesus%20and%20the%20law.jpeg" descr="Jesus%20and%20the%20law.jpeg"/>
          <p:cNvPicPr>
            <a:picLocks noChangeAspect="0"/>
          </p:cNvPicPr>
          <p:nvPr>
            <p:ph type="pic" idx="21"/>
          </p:nvPr>
        </p:nvPicPr>
        <p:blipFill>
          <a:blip r:embed="rId2">
            <a:extLst/>
          </a:blip>
          <a:srcRect l="22409" t="0" r="22409" b="0"/>
          <a:stretch>
            <a:fillRect/>
          </a:stretch>
        </p:blipFill>
        <p:spPr>
          <a:xfrm>
            <a:off x="15032565" y="2658070"/>
            <a:ext cx="6398618" cy="8399728"/>
          </a:xfrm>
          <a:prstGeom prst="rect">
            <a:avLst/>
          </a:prstGeom>
        </p:spPr>
      </p:pic>
      <p:sp>
        <p:nvSpPr>
          <p:cNvPr id="476" name="Hosea 4:6 “My people are destroyed for lack of knowledge: because thou hast rejected knowledge, I will also reject thee, that thou shalt be no priest to me: seeing thou hast forgotten the law of thy God, I will also forget thy children"/>
          <p:cNvSpPr txBox="1"/>
          <p:nvPr>
            <p:ph type="body" sz="half" idx="1"/>
          </p:nvPr>
        </p:nvSpPr>
        <p:spPr>
          <a:xfrm>
            <a:off x="1621366" y="2098807"/>
            <a:ext cx="11262718" cy="10999788"/>
          </a:xfrm>
          <a:prstGeom prst="rect">
            <a:avLst/>
          </a:prstGeom>
        </p:spPr>
        <p:txBody>
          <a:bodyPr anchor="t"/>
          <a:lstStyle/>
          <a:p>
            <a:pPr marL="0" indent="0" defTabSz="1828800">
              <a:spcBef>
                <a:spcPts val="0"/>
              </a:spcBef>
              <a:buSzTx/>
              <a:buNone/>
              <a:defRPr sz="6400">
                <a:latin typeface="Avenir Next Demi Bold"/>
                <a:ea typeface="Avenir Next Demi Bold"/>
                <a:cs typeface="Avenir Next Demi Bold"/>
                <a:sym typeface="Avenir Next Demi Bold"/>
              </a:defRPr>
            </a:pPr>
            <a:r>
              <a:rPr sz="4800">
                <a:latin typeface="Palatino"/>
                <a:ea typeface="Palatino"/>
                <a:cs typeface="Palatino"/>
                <a:sym typeface="Palatino"/>
              </a:rPr>
              <a:t>Hosea 4:6</a:t>
            </a:r>
            <a:r>
              <a:t> “My people are </a:t>
            </a:r>
            <a:r>
              <a:rPr b="1" i="1">
                <a:solidFill>
                  <a:srgbClr val="FFFB00"/>
                </a:solidFill>
                <a:latin typeface="Palatino"/>
                <a:ea typeface="Palatino"/>
                <a:cs typeface="Palatino"/>
                <a:sym typeface="Palatino"/>
              </a:rPr>
              <a:t>destroyed for lack of knowledge</a:t>
            </a:r>
            <a:r>
              <a:t>: because thou hast </a:t>
            </a:r>
            <a:r>
              <a:rPr b="1" i="1">
                <a:solidFill>
                  <a:srgbClr val="FFFB00"/>
                </a:solidFill>
                <a:latin typeface="Palatino"/>
                <a:ea typeface="Palatino"/>
                <a:cs typeface="Palatino"/>
                <a:sym typeface="Palatino"/>
              </a:rPr>
              <a:t>rejected knowledge</a:t>
            </a:r>
            <a:r>
              <a:t>,</a:t>
            </a:r>
            <a:r>
              <a:rPr>
                <a:solidFill>
                  <a:srgbClr val="CC00FF"/>
                </a:solidFill>
              </a:rPr>
              <a:t> </a:t>
            </a:r>
            <a:r>
              <a:t>I will also reject thee, that thou shalt be no priest to me: seeing thou hast </a:t>
            </a:r>
            <a:r>
              <a:rPr b="1" i="1">
                <a:solidFill>
                  <a:srgbClr val="FFFB00"/>
                </a:solidFill>
                <a:latin typeface="Palatino"/>
                <a:ea typeface="Palatino"/>
                <a:cs typeface="Palatino"/>
                <a:sym typeface="Palatino"/>
              </a:rPr>
              <a:t>forgotten the law of thy God</a:t>
            </a:r>
            <a:r>
              <a:t>, I will also forget thy children</a:t>
            </a:r>
          </a:p>
        </p:txBody>
      </p:sp>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8" name="Jesus%20and%20the%20law.jpeg" descr="Jesus%20and%20the%20law.jpeg"/>
          <p:cNvPicPr>
            <a:picLocks noChangeAspect="0"/>
          </p:cNvPicPr>
          <p:nvPr>
            <p:ph type="pic" idx="21"/>
          </p:nvPr>
        </p:nvPicPr>
        <p:blipFill>
          <a:blip r:embed="rId2">
            <a:extLst/>
          </a:blip>
          <a:srcRect l="22409" t="0" r="22409" b="0"/>
          <a:stretch>
            <a:fillRect/>
          </a:stretch>
        </p:blipFill>
        <p:spPr>
          <a:xfrm>
            <a:off x="15032565" y="2658070"/>
            <a:ext cx="6398618" cy="8399728"/>
          </a:xfrm>
          <a:prstGeom prst="rect">
            <a:avLst/>
          </a:prstGeom>
        </p:spPr>
      </p:pic>
      <p:sp>
        <p:nvSpPr>
          <p:cNvPr id="479" name="God wants us to get the knowledge back, The  knowledge of God that comes from obeying His law."/>
          <p:cNvSpPr txBox="1"/>
          <p:nvPr>
            <p:ph type="body" sz="half" idx="1"/>
          </p:nvPr>
        </p:nvSpPr>
        <p:spPr>
          <a:xfrm>
            <a:off x="1621366" y="2098807"/>
            <a:ext cx="11262718" cy="10999788"/>
          </a:xfrm>
          <a:prstGeom prst="rect">
            <a:avLst/>
          </a:prstGeom>
        </p:spPr>
        <p:txBody>
          <a:bodyPr anchor="t"/>
          <a:lstStyle/>
          <a:p>
            <a:pPr marL="0" indent="0" defTabSz="1828800">
              <a:spcBef>
                <a:spcPts val="0"/>
              </a:spcBef>
              <a:buSzTx/>
              <a:buNone/>
              <a:defRPr sz="6400">
                <a:latin typeface="Avenir Next Demi Bold"/>
                <a:ea typeface="Avenir Next Demi Bold"/>
                <a:cs typeface="Avenir Next Demi Bold"/>
                <a:sym typeface="Avenir Next Demi Bold"/>
              </a:defRPr>
            </a:pPr>
            <a:r>
              <a:t>God wants us to </a:t>
            </a:r>
            <a:r>
              <a:rPr b="1" i="1">
                <a:solidFill>
                  <a:srgbClr val="FFFB00"/>
                </a:solidFill>
                <a:latin typeface="Palatino"/>
                <a:ea typeface="Palatino"/>
                <a:cs typeface="Palatino"/>
                <a:sym typeface="Palatino"/>
              </a:rPr>
              <a:t>get the knowledge back</a:t>
            </a:r>
            <a:r>
              <a:t>, The  knowledge of God that comes from </a:t>
            </a:r>
            <a:r>
              <a:rPr b="1" i="1">
                <a:solidFill>
                  <a:srgbClr val="FFFB00"/>
                </a:solidFill>
                <a:latin typeface="Palatino"/>
                <a:ea typeface="Palatino"/>
                <a:cs typeface="Palatino"/>
                <a:sym typeface="Palatino"/>
              </a:rPr>
              <a:t>obeying His law</a:t>
            </a:r>
            <a:r>
              <a:rPr b="1" i="1">
                <a:latin typeface="Palatino"/>
                <a:ea typeface="Palatino"/>
                <a:cs typeface="Palatino"/>
                <a:sym typeface="Palatino"/>
              </a:rPr>
              <a:t>.</a:t>
            </a:r>
          </a:p>
        </p:txBody>
      </p:sp>
    </p:spTree>
  </p:cSld>
  <p:clrMapOvr>
    <a:masterClrMapping/>
  </p:clrMapOvr>
  <p:transition xmlns:p14="http://schemas.microsoft.com/office/powerpoint/2010/main" spd="med" advClick="1"/>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1" name="As Christ was born of the Spirit at His birth, we are to be born again of the Spirit to begin a new life."/>
          <p:cNvSpPr txBox="1"/>
          <p:nvPr>
            <p:ph type="title"/>
          </p:nvPr>
        </p:nvSpPr>
        <p:spPr>
          <a:xfrm>
            <a:off x="1689100" y="837406"/>
            <a:ext cx="21005800" cy="2730699"/>
          </a:xfrm>
          <a:prstGeom prst="rect">
            <a:avLst/>
          </a:prstGeom>
        </p:spPr>
        <p:txBody>
          <a:bodyPr anchor="t"/>
          <a:lstStyle/>
          <a:p>
            <a:pPr algn="l" defTabSz="1828800">
              <a:defRPr sz="6400">
                <a:solidFill>
                  <a:srgbClr val="FFFB00"/>
                </a:solidFill>
                <a:latin typeface="Avenir Next Demi Bold"/>
                <a:ea typeface="Avenir Next Demi Bold"/>
                <a:cs typeface="Avenir Next Demi Bold"/>
                <a:sym typeface="Avenir Next Demi Bold"/>
              </a:defRPr>
            </a:pPr>
            <a:r>
              <a:t>As Christ was </a:t>
            </a:r>
            <a:r>
              <a:rPr b="1" i="1">
                <a:latin typeface="Palatino"/>
                <a:ea typeface="Palatino"/>
                <a:cs typeface="Palatino"/>
                <a:sym typeface="Palatino"/>
              </a:rPr>
              <a:t>born of the Spirit</a:t>
            </a:r>
            <a:r>
              <a:t> at His </a:t>
            </a:r>
            <a:r>
              <a:rPr b="1" i="1">
                <a:latin typeface="Palatino"/>
                <a:ea typeface="Palatino"/>
                <a:cs typeface="Palatino"/>
                <a:sym typeface="Palatino"/>
              </a:rPr>
              <a:t>birth</a:t>
            </a:r>
            <a:r>
              <a:t>, we are to be </a:t>
            </a:r>
            <a:r>
              <a:rPr b="1" i="1">
                <a:latin typeface="Palatino"/>
                <a:ea typeface="Palatino"/>
                <a:cs typeface="Palatino"/>
                <a:sym typeface="Palatino"/>
              </a:rPr>
              <a:t>born again</a:t>
            </a:r>
            <a:r>
              <a:t> of the Spirit to begin a new life.</a:t>
            </a:r>
          </a:p>
        </p:txBody>
      </p:sp>
      <p:sp>
        <p:nvSpPr>
          <p:cNvPr id="482" name="John 3:6 “That which is born of the flesh is flesh; and that which is born of the Spirit is spirit.”"/>
          <p:cNvSpPr txBox="1"/>
          <p:nvPr/>
        </p:nvSpPr>
        <p:spPr>
          <a:xfrm>
            <a:off x="1689100" y="10734940"/>
            <a:ext cx="21005800" cy="2636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John 3:6</a:t>
            </a:r>
            <a:r>
              <a:t> “That which is born of the flesh is flesh; and that which is </a:t>
            </a:r>
            <a:r>
              <a:rPr b="1" i="1">
                <a:solidFill>
                  <a:srgbClr val="FFFB00"/>
                </a:solidFill>
                <a:latin typeface="Palatino"/>
                <a:ea typeface="Palatino"/>
                <a:cs typeface="Palatino"/>
                <a:sym typeface="Palatino"/>
              </a:rPr>
              <a:t>born of the Spirit</a:t>
            </a:r>
            <a:r>
              <a:t> is spirit.”</a:t>
            </a:r>
          </a:p>
        </p:txBody>
      </p:sp>
      <p:pic>
        <p:nvPicPr>
          <p:cNvPr id="483" name="image.png" descr="image.png"/>
          <p:cNvPicPr>
            <a:picLocks noChangeAspect="1"/>
          </p:cNvPicPr>
          <p:nvPr/>
        </p:nvPicPr>
        <p:blipFill>
          <a:blip r:embed="rId2">
            <a:extLst/>
          </a:blip>
          <a:stretch>
            <a:fillRect/>
          </a:stretch>
        </p:blipFill>
        <p:spPr>
          <a:xfrm>
            <a:off x="7543800" y="4450886"/>
            <a:ext cx="9296400" cy="4403726"/>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154" name="The last Adam was miraculously created by God again—He had no earthly father."/>
          <p:cNvSpPr txBox="1"/>
          <p:nvPr/>
        </p:nvSpPr>
        <p:spPr>
          <a:xfrm>
            <a:off x="1333500" y="4064000"/>
            <a:ext cx="217170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t>The last Adam was </a:t>
            </a:r>
            <a:r>
              <a:rPr b="1" i="1">
                <a:solidFill>
                  <a:srgbClr val="FFFB00"/>
                </a:solidFill>
                <a:latin typeface="Palatino"/>
                <a:ea typeface="Palatino"/>
                <a:cs typeface="Palatino"/>
                <a:sym typeface="Palatino"/>
              </a:rPr>
              <a:t>miraculously created</a:t>
            </a:r>
            <a:r>
              <a:rPr>
                <a:solidFill>
                  <a:srgbClr val="FFFB00"/>
                </a:solidFill>
              </a:rPr>
              <a:t> </a:t>
            </a:r>
            <a:r>
              <a:t>by God again—He had </a:t>
            </a:r>
            <a:r>
              <a:rPr b="1" i="1">
                <a:solidFill>
                  <a:srgbClr val="FFFB00"/>
                </a:solidFill>
                <a:latin typeface="Palatino"/>
                <a:ea typeface="Palatino"/>
                <a:cs typeface="Palatino"/>
                <a:sym typeface="Palatino"/>
              </a:rPr>
              <a:t>no earthly father.</a:t>
            </a:r>
          </a:p>
        </p:txBody>
      </p:sp>
      <p:sp>
        <p:nvSpPr>
          <p:cNvPr id="155" name="Unlike us, both the Adams were supernaturally created."/>
          <p:cNvSpPr txBox="1"/>
          <p:nvPr>
            <p:ph type="body" idx="4294967295"/>
          </p:nvPr>
        </p:nvSpPr>
        <p:spPr>
          <a:xfrm>
            <a:off x="1333500" y="406400"/>
            <a:ext cx="21717000" cy="9296400"/>
          </a:xfrm>
          <a:prstGeom prst="rect">
            <a:avLst/>
          </a:prstGeom>
        </p:spPr>
        <p:txBody>
          <a:bodyPr anchor="t"/>
          <a:lstStyle/>
          <a:p>
            <a:pPr marL="914400" indent="-914400">
              <a:buClr>
                <a:schemeClr val="accent4">
                  <a:satOff val="21150"/>
                  <a:lumOff val="-15995"/>
                </a:schemeClr>
              </a:buClr>
              <a:buSzPct val="100000"/>
              <a:buAutoNum type="alphaUcPeriod" startAt="1"/>
              <a:defRPr sz="6400">
                <a:latin typeface="Avenir Next Demi Bold"/>
                <a:ea typeface="Avenir Next Demi Bold"/>
                <a:cs typeface="Avenir Next Demi Bold"/>
                <a:sym typeface="Avenir Next Demi Bold"/>
              </a:defRPr>
            </a:pPr>
            <a:r>
              <a:t> Unlike us, both the Adams were </a:t>
            </a:r>
            <a:r>
              <a:rPr b="1" i="1">
                <a:solidFill>
                  <a:srgbClr val="FFFB00"/>
                </a:solidFill>
                <a:latin typeface="Palatino"/>
                <a:ea typeface="Palatino"/>
                <a:cs typeface="Palatino"/>
                <a:sym typeface="Palatino"/>
              </a:rPr>
              <a:t>supernaturally created</a:t>
            </a:r>
            <a:r>
              <a:rPr>
                <a:solidFill>
                  <a:srgbClr val="FFFB00"/>
                </a:solidFill>
              </a:rPr>
              <a:t>.</a:t>
            </a:r>
          </a:p>
        </p:txBody>
      </p:sp>
      <p:pic>
        <p:nvPicPr>
          <p:cNvPr id="156" name="GoodSalt-rhpas0018.jpg" descr="GoodSalt-rhpas0018.jpg"/>
          <p:cNvPicPr>
            <a:picLocks noChangeAspect="1"/>
          </p:cNvPicPr>
          <p:nvPr/>
        </p:nvPicPr>
        <p:blipFill>
          <a:blip r:embed="rId2">
            <a:extLst/>
          </a:blip>
          <a:stretch>
            <a:fillRect/>
          </a:stretch>
        </p:blipFill>
        <p:spPr>
          <a:xfrm>
            <a:off x="9457283" y="3048000"/>
            <a:ext cx="5469434" cy="7620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56"/>
                                        </p:tgtEl>
                                        <p:attrNameLst>
                                          <p:attrName>style.visibility</p:attrName>
                                        </p:attrNameLst>
                                      </p:cBhvr>
                                      <p:to>
                                        <p:strVal val="visible"/>
                                      </p:to>
                                    </p:set>
                                    <p:animEffect filter="fade" transition="in">
                                      <p:cBhvr>
                                        <p:cTn id="7" dur="1000"/>
                                        <p:tgtEl>
                                          <p:spTgt spid="156"/>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154"/>
                                        </p:tgtEl>
                                        <p:attrNameLst>
                                          <p:attrName>style.visibility</p:attrName>
                                        </p:attrNameLst>
                                      </p:cBhvr>
                                      <p:to>
                                        <p:strVal val="visible"/>
                                      </p:to>
                                    </p:set>
                                    <p:animEffect filter="fade" transition="in">
                                      <p:cBhvr>
                                        <p:cTn id="11" dur="1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6" grpId="1"/>
      <p:bldP build="whole" bldLvl="1" animBg="1" rev="0" advAuto="0" spid="154" grpId="2"/>
    </p:bldLst>
  </p:timing>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5" name="Joining the last Adam’s family is a Spirit filled life—a life of obedience to the law of God."/>
          <p:cNvSpPr txBox="1"/>
          <p:nvPr>
            <p:ph type="title"/>
          </p:nvPr>
        </p:nvSpPr>
        <p:spPr>
          <a:xfrm>
            <a:off x="1689100" y="837406"/>
            <a:ext cx="21005800" cy="2730699"/>
          </a:xfrm>
          <a:prstGeom prst="rect">
            <a:avLst/>
          </a:prstGeom>
        </p:spPr>
        <p:txBody>
          <a:bodyPr anchor="t"/>
          <a:lstStyle/>
          <a:p>
            <a:pPr algn="l" defTabSz="1828800">
              <a:defRPr sz="6400">
                <a:solidFill>
                  <a:srgbClr val="FFFB00"/>
                </a:solidFill>
                <a:latin typeface="Avenir Next Demi Bold"/>
                <a:ea typeface="Avenir Next Demi Bold"/>
                <a:cs typeface="Avenir Next Demi Bold"/>
                <a:sym typeface="Avenir Next Demi Bold"/>
              </a:defRPr>
            </a:pPr>
            <a:r>
              <a:rPr>
                <a:solidFill>
                  <a:srgbClr val="FFFFFF"/>
                </a:solidFill>
              </a:rPr>
              <a:t>Joining the last Adam’s family is</a:t>
            </a:r>
            <a:r>
              <a:t> </a:t>
            </a:r>
            <a:r>
              <a:rPr b="1" i="1">
                <a:latin typeface="Palatino"/>
                <a:ea typeface="Palatino"/>
                <a:cs typeface="Palatino"/>
                <a:sym typeface="Palatino"/>
              </a:rPr>
              <a:t>a Spirit filled life</a:t>
            </a:r>
            <a:r>
              <a:rPr>
                <a:solidFill>
                  <a:srgbClr val="FFFFFF"/>
                </a:solidFill>
              </a:rPr>
              <a:t>—a life of</a:t>
            </a:r>
            <a:r>
              <a:rPr>
                <a:solidFill>
                  <a:srgbClr val="99CC00"/>
                </a:solidFill>
              </a:rPr>
              <a:t> </a:t>
            </a:r>
            <a:r>
              <a:rPr b="1" i="1">
                <a:solidFill>
                  <a:srgbClr val="FFFF00"/>
                </a:solidFill>
                <a:latin typeface="Palatino"/>
                <a:ea typeface="Palatino"/>
                <a:cs typeface="Palatino"/>
                <a:sym typeface="Palatino"/>
              </a:rPr>
              <a:t>obedience to the law</a:t>
            </a:r>
            <a:r>
              <a:rPr b="1" i="1">
                <a:latin typeface="Palatino"/>
                <a:ea typeface="Palatino"/>
                <a:cs typeface="Palatino"/>
                <a:sym typeface="Palatino"/>
              </a:rPr>
              <a:t> </a:t>
            </a:r>
            <a:r>
              <a:rPr>
                <a:solidFill>
                  <a:srgbClr val="FFFFFF"/>
                </a:solidFill>
              </a:rPr>
              <a:t>of God.</a:t>
            </a:r>
          </a:p>
        </p:txBody>
      </p:sp>
      <p:sp>
        <p:nvSpPr>
          <p:cNvPr id="486" name="Ezekiel 36:26, 27 “A new heart also will I give you,  and a new spirit will I put within you:… And I will put my spirit within you, and cause you to walk in my statutes, and ye shall keep my judgments, and do them.”"/>
          <p:cNvSpPr txBox="1"/>
          <p:nvPr/>
        </p:nvSpPr>
        <p:spPr>
          <a:xfrm>
            <a:off x="1689100" y="8427045"/>
            <a:ext cx="21005800" cy="51359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Ezekiel 36:26, 27</a:t>
            </a:r>
            <a:r>
              <a:t> “</a:t>
            </a:r>
            <a:r>
              <a:rPr b="1" i="1">
                <a:solidFill>
                  <a:srgbClr val="FFFB00"/>
                </a:solidFill>
                <a:latin typeface="Palatino"/>
                <a:ea typeface="Palatino"/>
                <a:cs typeface="Palatino"/>
                <a:sym typeface="Palatino"/>
              </a:rPr>
              <a:t>A new heart</a:t>
            </a:r>
            <a:r>
              <a:t> also will I give you,  and a </a:t>
            </a:r>
            <a:r>
              <a:rPr b="1" i="1">
                <a:solidFill>
                  <a:srgbClr val="FFFB00"/>
                </a:solidFill>
                <a:latin typeface="Palatino"/>
                <a:ea typeface="Palatino"/>
                <a:cs typeface="Palatino"/>
                <a:sym typeface="Palatino"/>
              </a:rPr>
              <a:t>new spirit</a:t>
            </a:r>
            <a:r>
              <a:t> will I put within you:… And I will put my </a:t>
            </a:r>
            <a:r>
              <a:rPr b="1" i="1">
                <a:solidFill>
                  <a:srgbClr val="FFFB00"/>
                </a:solidFill>
                <a:latin typeface="Palatino"/>
                <a:ea typeface="Palatino"/>
                <a:cs typeface="Palatino"/>
                <a:sym typeface="Palatino"/>
              </a:rPr>
              <a:t>spirit within you</a:t>
            </a:r>
            <a:r>
              <a:t>, and </a:t>
            </a:r>
            <a:r>
              <a:rPr b="1" i="1">
                <a:solidFill>
                  <a:srgbClr val="FFFB00"/>
                </a:solidFill>
                <a:latin typeface="Palatino"/>
                <a:ea typeface="Palatino"/>
                <a:cs typeface="Palatino"/>
                <a:sym typeface="Palatino"/>
              </a:rPr>
              <a:t>cause you to walk in my statutes</a:t>
            </a:r>
            <a:r>
              <a:t>, and ye shall </a:t>
            </a:r>
            <a:r>
              <a:rPr b="1" i="1">
                <a:solidFill>
                  <a:srgbClr val="FFFB00"/>
                </a:solidFill>
                <a:latin typeface="Palatino"/>
                <a:ea typeface="Palatino"/>
                <a:cs typeface="Palatino"/>
                <a:sym typeface="Palatino"/>
              </a:rPr>
              <a:t>keep my judgments</a:t>
            </a:r>
            <a:r>
              <a:t>, and </a:t>
            </a:r>
            <a:r>
              <a:rPr b="1" i="1">
                <a:solidFill>
                  <a:srgbClr val="FFFB00"/>
                </a:solidFill>
                <a:latin typeface="Palatino"/>
                <a:ea typeface="Palatino"/>
                <a:cs typeface="Palatino"/>
                <a:sym typeface="Palatino"/>
              </a:rPr>
              <a:t>do them</a:t>
            </a:r>
            <a:r>
              <a:t>.”</a:t>
            </a:r>
          </a:p>
        </p:txBody>
      </p:sp>
      <p:pic>
        <p:nvPicPr>
          <p:cNvPr id="487" name="image.png" descr="image.png"/>
          <p:cNvPicPr>
            <a:picLocks noChangeAspect="1"/>
          </p:cNvPicPr>
          <p:nvPr/>
        </p:nvPicPr>
        <p:blipFill>
          <a:blip r:embed="rId2">
            <a:extLst/>
          </a:blip>
          <a:stretch>
            <a:fillRect/>
          </a:stretch>
        </p:blipFill>
        <p:spPr>
          <a:xfrm>
            <a:off x="8077200" y="3572933"/>
            <a:ext cx="13258800" cy="4419601"/>
          </a:xfrm>
          <a:prstGeom prst="rect">
            <a:avLst/>
          </a:prstGeom>
          <a:ln w="12700">
            <a:miter lim="400000"/>
          </a:ln>
        </p:spPr>
      </p:pic>
      <p:pic>
        <p:nvPicPr>
          <p:cNvPr id="488" name="image.png" descr="image.png"/>
          <p:cNvPicPr>
            <a:picLocks noChangeAspect="1"/>
          </p:cNvPicPr>
          <p:nvPr/>
        </p:nvPicPr>
        <p:blipFill>
          <a:blip r:embed="rId3">
            <a:extLst/>
          </a:blip>
          <a:stretch>
            <a:fillRect/>
          </a:stretch>
        </p:blipFill>
        <p:spPr>
          <a:xfrm>
            <a:off x="3048000" y="3572933"/>
            <a:ext cx="9296400" cy="4403726"/>
          </a:xfrm>
          <a:prstGeom prst="rect">
            <a:avLst/>
          </a:prstGeom>
          <a:ln w="12700">
            <a:miter lim="400000"/>
          </a:ln>
        </p:spPr>
      </p:pic>
    </p:spTree>
  </p:cSld>
  <p:clrMapOvr>
    <a:masterClrMapping/>
  </p:clrMapOvr>
  <p:transition xmlns:p14="http://schemas.microsoft.com/office/powerpoint/2010/main" spd="med" advClick="1"/>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0" name="Hebrews 10:15-17 “Whereof the Holy Ghost also is a Witness  to us: for after that he had said before, This is the covenant that I will make with them  after those days, saith the Lord, I will put my  laws into their hearts, and in their minds will I writ"/>
          <p:cNvSpPr txBox="1"/>
          <p:nvPr>
            <p:ph type="title"/>
          </p:nvPr>
        </p:nvSpPr>
        <p:spPr>
          <a:xfrm>
            <a:off x="1689100" y="837406"/>
            <a:ext cx="21005800" cy="7616627"/>
          </a:xfrm>
          <a:prstGeom prst="rect">
            <a:avLst/>
          </a:prstGeom>
        </p:spPr>
        <p:txBody>
          <a:bodyPr anchor="t"/>
          <a:lstStyle/>
          <a:p>
            <a:pPr algn="l" defTabSz="1828800">
              <a:defRPr sz="6400">
                <a:solidFill>
                  <a:srgbClr val="FFFB00"/>
                </a:solidFill>
                <a:latin typeface="Avenir Next Demi Bold"/>
                <a:ea typeface="Avenir Next Demi Bold"/>
                <a:cs typeface="Avenir Next Demi Bold"/>
                <a:sym typeface="Avenir Next Demi Bold"/>
              </a:defRPr>
            </a:pPr>
            <a:r>
              <a:rPr sz="4800">
                <a:solidFill>
                  <a:srgbClr val="FFFFFF"/>
                </a:solidFill>
                <a:latin typeface="Palatino"/>
                <a:ea typeface="Palatino"/>
                <a:cs typeface="Palatino"/>
                <a:sym typeface="Palatino"/>
              </a:rPr>
              <a:t>Hebrews 10:15-17</a:t>
            </a:r>
            <a:r>
              <a:t> </a:t>
            </a:r>
            <a:r>
              <a:rPr>
                <a:solidFill>
                  <a:srgbClr val="FFFFFF"/>
                </a:solidFill>
              </a:rPr>
              <a:t>“Whereof the </a:t>
            </a:r>
            <a:r>
              <a:rPr b="1" i="1">
                <a:latin typeface="Palatino"/>
                <a:ea typeface="Palatino"/>
                <a:cs typeface="Palatino"/>
                <a:sym typeface="Palatino"/>
              </a:rPr>
              <a:t>Holy Ghost also is a Witness  to us</a:t>
            </a:r>
            <a:r>
              <a:rPr>
                <a:solidFill>
                  <a:srgbClr val="FFFFFF"/>
                </a:solidFill>
              </a:rPr>
              <a:t>:</a:t>
            </a:r>
            <a:r>
              <a:rPr>
                <a:solidFill>
                  <a:srgbClr val="FFFFFF"/>
                </a:solidFill>
              </a:rPr>
              <a:t> for after that he had said before,</a:t>
            </a:r>
            <a:r>
              <a:t> This is the covenant that I will make with them  after those days, saith the Lord,</a:t>
            </a:r>
            <a:r>
              <a:rPr b="1" i="1">
                <a:latin typeface="Palatino"/>
                <a:ea typeface="Palatino"/>
                <a:cs typeface="Palatino"/>
                <a:sym typeface="Palatino"/>
              </a:rPr>
              <a:t> I will put my  laws into their hearts,</a:t>
            </a:r>
            <a:r>
              <a:rPr b="1" i="1">
                <a:solidFill>
                  <a:srgbClr val="00FF00"/>
                </a:solidFill>
                <a:latin typeface="Palatino"/>
                <a:ea typeface="Palatino"/>
                <a:cs typeface="Palatino"/>
                <a:sym typeface="Palatino"/>
              </a:rPr>
              <a:t> </a:t>
            </a:r>
            <a:r>
              <a:t>and </a:t>
            </a:r>
            <a:r>
              <a:rPr b="1" i="1">
                <a:latin typeface="Palatino"/>
                <a:ea typeface="Palatino"/>
                <a:cs typeface="Palatino"/>
                <a:sym typeface="Palatino"/>
              </a:rPr>
              <a:t>in their minds will I write them</a:t>
            </a:r>
            <a:r>
              <a:t>;  And their sins and iniquities will I remember no more</a:t>
            </a:r>
            <a:r>
              <a:rPr>
                <a:latin typeface="Arial"/>
                <a:ea typeface="Arial"/>
                <a:cs typeface="Arial"/>
                <a:sym typeface="Arial"/>
              </a:rPr>
              <a:t> </a:t>
            </a:r>
          </a:p>
        </p:txBody>
      </p:sp>
      <p:pic>
        <p:nvPicPr>
          <p:cNvPr id="491" name="image.png" descr="image.png"/>
          <p:cNvPicPr>
            <a:picLocks noChangeAspect="1"/>
          </p:cNvPicPr>
          <p:nvPr/>
        </p:nvPicPr>
        <p:blipFill>
          <a:blip r:embed="rId2">
            <a:extLst/>
          </a:blip>
          <a:stretch>
            <a:fillRect/>
          </a:stretch>
        </p:blipFill>
        <p:spPr>
          <a:xfrm>
            <a:off x="8102600" y="8161866"/>
            <a:ext cx="13258800" cy="4419601"/>
          </a:xfrm>
          <a:prstGeom prst="rect">
            <a:avLst/>
          </a:prstGeom>
          <a:ln w="12700">
            <a:miter lim="400000"/>
          </a:ln>
        </p:spPr>
      </p:pic>
      <p:pic>
        <p:nvPicPr>
          <p:cNvPr id="492" name="image.png" descr="image.png"/>
          <p:cNvPicPr>
            <a:picLocks noChangeAspect="1"/>
          </p:cNvPicPr>
          <p:nvPr/>
        </p:nvPicPr>
        <p:blipFill>
          <a:blip r:embed="rId3">
            <a:extLst/>
          </a:blip>
          <a:stretch>
            <a:fillRect/>
          </a:stretch>
        </p:blipFill>
        <p:spPr>
          <a:xfrm>
            <a:off x="3022600" y="8169804"/>
            <a:ext cx="9296400" cy="4403726"/>
          </a:xfrm>
          <a:prstGeom prst="rect">
            <a:avLst/>
          </a:prstGeom>
          <a:ln w="12700">
            <a:miter lim="400000"/>
          </a:ln>
        </p:spPr>
      </p:pic>
    </p:spTree>
  </p:cSld>
  <p:clrMapOvr>
    <a:masterClrMapping/>
  </p:clrMapOvr>
  <p:transition xmlns:p14="http://schemas.microsoft.com/office/powerpoint/2010/main" spd="med" advClick="1"/>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4" name="For every truth of the Bible Satan has come up with a counterfeit. He has come up with a counterfeit of the “new life” and “new birth” and “born again” experiences as well."/>
          <p:cNvSpPr txBox="1"/>
          <p:nvPr>
            <p:ph type="title"/>
          </p:nvPr>
        </p:nvSpPr>
        <p:spPr>
          <a:xfrm>
            <a:off x="1689100" y="837406"/>
            <a:ext cx="21005800" cy="5158053"/>
          </a:xfrm>
          <a:prstGeom prst="rect">
            <a:avLst/>
          </a:prstGeom>
        </p:spPr>
        <p:txBody>
          <a:bodyPr anchor="t"/>
          <a:lstStyle/>
          <a:p>
            <a:pPr algn="l" defTabSz="1828800">
              <a:defRPr sz="6400">
                <a:solidFill>
                  <a:srgbClr val="FFFB00"/>
                </a:solidFill>
                <a:latin typeface="Avenir Next Demi Bold"/>
                <a:ea typeface="Avenir Next Demi Bold"/>
                <a:cs typeface="Avenir Next Demi Bold"/>
                <a:sym typeface="Avenir Next Demi Bold"/>
              </a:defRPr>
            </a:pPr>
            <a:r>
              <a:rPr>
                <a:solidFill>
                  <a:srgbClr val="FFFFFF"/>
                </a:solidFill>
              </a:rPr>
              <a:t>For</a:t>
            </a:r>
            <a:r>
              <a:t> </a:t>
            </a:r>
            <a:r>
              <a:rPr b="1" i="1">
                <a:latin typeface="Palatino"/>
                <a:ea typeface="Palatino"/>
                <a:cs typeface="Palatino"/>
                <a:sym typeface="Palatino"/>
              </a:rPr>
              <a:t>every truth</a:t>
            </a:r>
            <a:r>
              <a:t> </a:t>
            </a:r>
            <a:r>
              <a:rPr>
                <a:solidFill>
                  <a:srgbClr val="FFFFFF"/>
                </a:solidFill>
              </a:rPr>
              <a:t>of the Bible</a:t>
            </a:r>
            <a:r>
              <a:t> </a:t>
            </a:r>
            <a:r>
              <a:rPr b="1" i="1">
                <a:latin typeface="Palatino"/>
                <a:ea typeface="Palatino"/>
                <a:cs typeface="Palatino"/>
                <a:sym typeface="Palatino"/>
              </a:rPr>
              <a:t>Satan</a:t>
            </a:r>
            <a:r>
              <a:t> </a:t>
            </a:r>
            <a:r>
              <a:rPr>
                <a:solidFill>
                  <a:srgbClr val="FFFFFF"/>
                </a:solidFill>
              </a:rPr>
              <a:t>has come up with a</a:t>
            </a:r>
            <a:r>
              <a:t> </a:t>
            </a:r>
            <a:r>
              <a:rPr b="1" i="1" sz="7200">
                <a:latin typeface="Palatino"/>
                <a:ea typeface="Palatino"/>
                <a:cs typeface="Palatino"/>
                <a:sym typeface="Palatino"/>
              </a:rPr>
              <a:t>counterfeit</a:t>
            </a:r>
            <a:r>
              <a:rPr>
                <a:solidFill>
                  <a:srgbClr val="FFFFFF"/>
                </a:solidFill>
              </a:rPr>
              <a:t>.</a:t>
            </a:r>
            <a:r>
              <a:t> </a:t>
            </a:r>
            <a:r>
              <a:rPr>
                <a:solidFill>
                  <a:srgbClr val="FFFFFF"/>
                </a:solidFill>
              </a:rPr>
              <a:t>He has come up with a</a:t>
            </a:r>
            <a:r>
              <a:t> </a:t>
            </a:r>
            <a:r>
              <a:rPr b="1" i="1">
                <a:latin typeface="Palatino"/>
                <a:ea typeface="Palatino"/>
                <a:cs typeface="Palatino"/>
                <a:sym typeface="Palatino"/>
              </a:rPr>
              <a:t>counterfeit</a:t>
            </a:r>
            <a:r>
              <a:t> </a:t>
            </a:r>
            <a:r>
              <a:rPr>
                <a:solidFill>
                  <a:srgbClr val="FFFFFF"/>
                </a:solidFill>
              </a:rPr>
              <a:t>of the</a:t>
            </a:r>
            <a:r>
              <a:t> </a:t>
            </a:r>
            <a:r>
              <a:rPr b="1" i="1">
                <a:latin typeface="Palatino"/>
                <a:ea typeface="Palatino"/>
                <a:cs typeface="Palatino"/>
                <a:sym typeface="Palatino"/>
              </a:rPr>
              <a:t>“new life”</a:t>
            </a:r>
            <a:r>
              <a:t> </a:t>
            </a:r>
            <a:r>
              <a:rPr>
                <a:solidFill>
                  <a:srgbClr val="FFFFFF"/>
                </a:solidFill>
              </a:rPr>
              <a:t>and</a:t>
            </a:r>
            <a:r>
              <a:t> </a:t>
            </a:r>
            <a:r>
              <a:rPr b="1" i="1">
                <a:latin typeface="Palatino"/>
                <a:ea typeface="Palatino"/>
                <a:cs typeface="Palatino"/>
                <a:sym typeface="Palatino"/>
              </a:rPr>
              <a:t>“new birth”</a:t>
            </a:r>
            <a:r>
              <a:t> </a:t>
            </a:r>
            <a:r>
              <a:rPr>
                <a:solidFill>
                  <a:srgbClr val="FFFFFF"/>
                </a:solidFill>
              </a:rPr>
              <a:t>and</a:t>
            </a:r>
            <a:r>
              <a:t> </a:t>
            </a:r>
            <a:r>
              <a:rPr b="1" i="1">
                <a:latin typeface="Palatino"/>
                <a:ea typeface="Palatino"/>
                <a:cs typeface="Palatino"/>
                <a:sym typeface="Palatino"/>
              </a:rPr>
              <a:t>“born again”</a:t>
            </a:r>
            <a:r>
              <a:t> </a:t>
            </a:r>
            <a:r>
              <a:rPr>
                <a:solidFill>
                  <a:srgbClr val="FFFFFF"/>
                </a:solidFill>
              </a:rPr>
              <a:t>experiences as well.</a:t>
            </a:r>
          </a:p>
        </p:txBody>
      </p:sp>
      <p:pic>
        <p:nvPicPr>
          <p:cNvPr id="495" name="0504089" descr="0504089"/>
          <p:cNvPicPr>
            <a:picLocks noChangeAspect="1"/>
          </p:cNvPicPr>
          <p:nvPr/>
        </p:nvPicPr>
        <p:blipFill>
          <a:blip r:embed="rId2">
            <a:extLst/>
          </a:blip>
          <a:stretch>
            <a:fillRect/>
          </a:stretch>
        </p:blipFill>
        <p:spPr>
          <a:xfrm>
            <a:off x="5373393" y="6122987"/>
            <a:ext cx="13637214" cy="6136747"/>
          </a:xfrm>
          <a:prstGeom prst="rect">
            <a:avLst/>
          </a:prstGeom>
          <a:ln w="12700">
            <a:miter lim="400000"/>
          </a:ln>
        </p:spPr>
      </p:pic>
    </p:spTree>
  </p:cSld>
  <p:clrMapOvr>
    <a:masterClrMapping/>
  </p:clrMapOvr>
  <p:transition xmlns:p14="http://schemas.microsoft.com/office/powerpoint/2010/main" spd="med" advClick="1"/>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7" name="There are many who talk about being born again, having a new life, but they still live the same old life, with some modifications only. They claim to have the Holy Spirit and new birth experience but have not the law of God in their heart or minds. Rathe"/>
          <p:cNvSpPr txBox="1"/>
          <p:nvPr>
            <p:ph type="title"/>
          </p:nvPr>
        </p:nvSpPr>
        <p:spPr>
          <a:xfrm>
            <a:off x="1689100" y="837406"/>
            <a:ext cx="21005800" cy="5158053"/>
          </a:xfrm>
          <a:prstGeom prst="rect">
            <a:avLst/>
          </a:prstGeom>
        </p:spPr>
        <p:txBody>
          <a:bodyPr anchor="t"/>
          <a:lstStyle/>
          <a:p>
            <a:pPr algn="l" defTabSz="1609344">
              <a:defRPr sz="5632">
                <a:latin typeface="Avenir Next Demi Bold"/>
                <a:ea typeface="Avenir Next Demi Bold"/>
                <a:cs typeface="Avenir Next Demi Bold"/>
                <a:sym typeface="Avenir Next Demi Bold"/>
              </a:defRPr>
            </a:pPr>
            <a:r>
              <a:t>There are many who talk about being born again, having a new life, but they </a:t>
            </a:r>
            <a:r>
              <a:rPr b="1" i="1">
                <a:solidFill>
                  <a:srgbClr val="FFFB00"/>
                </a:solidFill>
                <a:latin typeface="Palatino"/>
                <a:ea typeface="Palatino"/>
                <a:cs typeface="Palatino"/>
                <a:sym typeface="Palatino"/>
              </a:rPr>
              <a:t>still live the same old life</a:t>
            </a:r>
            <a:r>
              <a:t>, with </a:t>
            </a:r>
            <a:r>
              <a:rPr b="1" i="1">
                <a:solidFill>
                  <a:srgbClr val="FFFB00"/>
                </a:solidFill>
                <a:latin typeface="Palatino"/>
                <a:ea typeface="Palatino"/>
                <a:cs typeface="Palatino"/>
                <a:sym typeface="Palatino"/>
              </a:rPr>
              <a:t>some modifications</a:t>
            </a:r>
            <a:r>
              <a:t> only. They claim to have the Holy Spirit and new birth experience but have </a:t>
            </a:r>
            <a:r>
              <a:rPr b="1" i="1">
                <a:solidFill>
                  <a:srgbClr val="FFFB00"/>
                </a:solidFill>
                <a:latin typeface="Palatino"/>
                <a:ea typeface="Palatino"/>
                <a:cs typeface="Palatino"/>
                <a:sym typeface="Palatino"/>
              </a:rPr>
              <a:t>not the law of God</a:t>
            </a:r>
            <a:r>
              <a:t> in their </a:t>
            </a:r>
            <a:r>
              <a:rPr b="1" i="1">
                <a:solidFill>
                  <a:srgbClr val="FFFB00"/>
                </a:solidFill>
                <a:latin typeface="Palatino"/>
                <a:ea typeface="Palatino"/>
                <a:cs typeface="Palatino"/>
                <a:sym typeface="Palatino"/>
              </a:rPr>
              <a:t>heart or minds</a:t>
            </a:r>
            <a:r>
              <a:t>. Rather they </a:t>
            </a:r>
            <a:r>
              <a:rPr b="1" i="1">
                <a:solidFill>
                  <a:srgbClr val="FFFB00"/>
                </a:solidFill>
                <a:latin typeface="Palatino"/>
                <a:ea typeface="Palatino"/>
                <a:cs typeface="Palatino"/>
                <a:sym typeface="Palatino"/>
              </a:rPr>
              <a:t>speak against the law</a:t>
            </a:r>
            <a:r>
              <a:t> of God!</a:t>
            </a:r>
            <a:r>
              <a:rPr>
                <a:latin typeface="Arial"/>
                <a:ea typeface="Arial"/>
                <a:cs typeface="Arial"/>
                <a:sym typeface="Arial"/>
              </a:rPr>
              <a:t> </a:t>
            </a:r>
          </a:p>
        </p:txBody>
      </p:sp>
      <p:pic>
        <p:nvPicPr>
          <p:cNvPr id="498" name="J058" descr="J058"/>
          <p:cNvPicPr>
            <a:picLocks noChangeAspect="1"/>
          </p:cNvPicPr>
          <p:nvPr/>
        </p:nvPicPr>
        <p:blipFill>
          <a:blip r:embed="rId2">
            <a:extLst/>
          </a:blip>
          <a:stretch>
            <a:fillRect/>
          </a:stretch>
        </p:blipFill>
        <p:spPr>
          <a:xfrm>
            <a:off x="5008429" y="7511476"/>
            <a:ext cx="14367142" cy="4789047"/>
          </a:xfrm>
          <a:prstGeom prst="rect">
            <a:avLst/>
          </a:prstGeom>
          <a:ln w="12700">
            <a:miter lim="400000"/>
          </a:ln>
        </p:spPr>
      </p:pic>
    </p:spTree>
  </p:cSld>
  <p:clrMapOvr>
    <a:masterClrMapping/>
  </p:clrMapOvr>
  <p:transition xmlns:p14="http://schemas.microsoft.com/office/powerpoint/2010/main" spd="med" advClick="1"/>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0" name="This is not surprising. The Bible and the Holy Spirit has warned us about it."/>
          <p:cNvSpPr txBox="1"/>
          <p:nvPr>
            <p:ph type="title"/>
          </p:nvPr>
        </p:nvSpPr>
        <p:spPr>
          <a:xfrm>
            <a:off x="1689100" y="837406"/>
            <a:ext cx="21005800" cy="2730699"/>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t>This is not surprising. The Bible and the Holy Spirit has </a:t>
            </a:r>
            <a:r>
              <a:rPr b="1" i="1">
                <a:solidFill>
                  <a:srgbClr val="FFFB00"/>
                </a:solidFill>
                <a:latin typeface="Palatino"/>
                <a:ea typeface="Palatino"/>
                <a:cs typeface="Palatino"/>
                <a:sym typeface="Palatino"/>
              </a:rPr>
              <a:t>warned us</a:t>
            </a:r>
            <a:r>
              <a:t> about it.</a:t>
            </a:r>
          </a:p>
        </p:txBody>
      </p:sp>
      <p:sp>
        <p:nvSpPr>
          <p:cNvPr id="501" name="1 Timothy 4:1 “Now the Spirit speaketh expressly, that in the latter times some shall  depart from the faith, giving heed to seducing spirits, and doctrines of devils;  Speaking lies in hypocrisy; having their conscience seared with a hot iron”"/>
          <p:cNvSpPr txBox="1"/>
          <p:nvPr/>
        </p:nvSpPr>
        <p:spPr>
          <a:xfrm>
            <a:off x="1689100" y="7535267"/>
            <a:ext cx="21005800" cy="583631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1 Timothy 4:1</a:t>
            </a:r>
            <a:r>
              <a:t> “Now the </a:t>
            </a:r>
            <a:r>
              <a:rPr b="1" i="1">
                <a:solidFill>
                  <a:srgbClr val="FFFB00"/>
                </a:solidFill>
                <a:latin typeface="Palatino"/>
                <a:ea typeface="Palatino"/>
                <a:cs typeface="Palatino"/>
                <a:sym typeface="Palatino"/>
              </a:rPr>
              <a:t>Spirit speaketh expressly</a:t>
            </a:r>
            <a:r>
              <a:t>, that in the </a:t>
            </a:r>
            <a:r>
              <a:rPr b="1" i="1">
                <a:solidFill>
                  <a:srgbClr val="FFFB00"/>
                </a:solidFill>
                <a:latin typeface="Palatino"/>
                <a:ea typeface="Palatino"/>
                <a:cs typeface="Palatino"/>
                <a:sym typeface="Palatino"/>
              </a:rPr>
              <a:t>latter times</a:t>
            </a:r>
            <a:r>
              <a:t> some shall  </a:t>
            </a:r>
            <a:r>
              <a:rPr b="1" i="1">
                <a:solidFill>
                  <a:srgbClr val="FFFB00"/>
                </a:solidFill>
                <a:latin typeface="Palatino"/>
                <a:ea typeface="Palatino"/>
                <a:cs typeface="Palatino"/>
                <a:sym typeface="Palatino"/>
              </a:rPr>
              <a:t>depart from the faith</a:t>
            </a:r>
            <a:r>
              <a:t>, giving heed to</a:t>
            </a:r>
            <a:r>
              <a:rPr>
                <a:solidFill>
                  <a:srgbClr val="FFFB00"/>
                </a:solidFill>
              </a:rPr>
              <a:t> </a:t>
            </a:r>
            <a:r>
              <a:rPr b="1" i="1">
                <a:solidFill>
                  <a:srgbClr val="FFFB00"/>
                </a:solidFill>
                <a:latin typeface="Palatino"/>
                <a:ea typeface="Palatino"/>
                <a:cs typeface="Palatino"/>
                <a:sym typeface="Palatino"/>
              </a:rPr>
              <a:t>seducing spirits</a:t>
            </a:r>
            <a:r>
              <a:t>, and </a:t>
            </a:r>
            <a:r>
              <a:rPr b="1" i="1">
                <a:solidFill>
                  <a:srgbClr val="FFFB00"/>
                </a:solidFill>
                <a:latin typeface="Palatino"/>
                <a:ea typeface="Palatino"/>
                <a:cs typeface="Palatino"/>
                <a:sym typeface="Palatino"/>
              </a:rPr>
              <a:t>doctrines of devils</a:t>
            </a:r>
            <a:r>
              <a:t>;  </a:t>
            </a:r>
            <a:r>
              <a:rPr b="1" i="1">
                <a:solidFill>
                  <a:srgbClr val="FFFB00"/>
                </a:solidFill>
                <a:latin typeface="Palatino"/>
                <a:ea typeface="Palatino"/>
                <a:cs typeface="Palatino"/>
                <a:sym typeface="Palatino"/>
              </a:rPr>
              <a:t>Speaking lies</a:t>
            </a:r>
            <a:r>
              <a:rPr b="1" i="1">
                <a:latin typeface="Palatino"/>
                <a:ea typeface="Palatino"/>
                <a:cs typeface="Palatino"/>
                <a:sym typeface="Palatino"/>
              </a:rPr>
              <a:t> </a:t>
            </a:r>
            <a:r>
              <a:t>in </a:t>
            </a:r>
            <a:r>
              <a:rPr b="1" i="1">
                <a:solidFill>
                  <a:srgbClr val="FFFB00"/>
                </a:solidFill>
                <a:latin typeface="Palatino"/>
                <a:ea typeface="Palatino"/>
                <a:cs typeface="Palatino"/>
                <a:sym typeface="Palatino"/>
              </a:rPr>
              <a:t>hypocrisy</a:t>
            </a:r>
            <a:r>
              <a:t>; having their </a:t>
            </a:r>
            <a:r>
              <a:rPr b="1" i="1">
                <a:solidFill>
                  <a:srgbClr val="FFFB00"/>
                </a:solidFill>
                <a:latin typeface="Palatino"/>
                <a:ea typeface="Palatino"/>
                <a:cs typeface="Palatino"/>
                <a:sym typeface="Palatino"/>
              </a:rPr>
              <a:t>conscience seared</a:t>
            </a:r>
            <a:r>
              <a:t> with a hot iron”</a:t>
            </a:r>
          </a:p>
        </p:txBody>
      </p:sp>
      <p:pic>
        <p:nvPicPr>
          <p:cNvPr id="502" name="480_sheepscloth1" descr="480_sheepscloth1"/>
          <p:cNvPicPr>
            <a:picLocks noChangeAspect="1"/>
          </p:cNvPicPr>
          <p:nvPr/>
        </p:nvPicPr>
        <p:blipFill>
          <a:blip r:embed="rId2">
            <a:extLst/>
          </a:blip>
          <a:stretch>
            <a:fillRect/>
          </a:stretch>
        </p:blipFill>
        <p:spPr>
          <a:xfrm>
            <a:off x="12547600" y="2167466"/>
            <a:ext cx="7620000" cy="5219701"/>
          </a:xfrm>
          <a:prstGeom prst="rect">
            <a:avLst/>
          </a:prstGeom>
          <a:ln w="12700">
            <a:miter lim="400000"/>
          </a:ln>
        </p:spPr>
      </p:pic>
    </p:spTree>
  </p:cSld>
  <p:clrMapOvr>
    <a:masterClrMapping/>
  </p:clrMapOvr>
  <p:transition xmlns:p14="http://schemas.microsoft.com/office/powerpoint/2010/main" spd="med" advClick="1"/>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4" name="0" descr="0"/>
          <p:cNvPicPr>
            <a:picLocks noChangeAspect="0"/>
          </p:cNvPicPr>
          <p:nvPr/>
        </p:nvPicPr>
        <p:blipFill>
          <a:blip r:embed="rId2">
            <a:extLst/>
          </a:blip>
          <a:stretch>
            <a:fillRect/>
          </a:stretch>
        </p:blipFill>
        <p:spPr>
          <a:xfrm>
            <a:off x="14122400" y="355599"/>
            <a:ext cx="8660938" cy="5253568"/>
          </a:xfrm>
          <a:prstGeom prst="rect">
            <a:avLst/>
          </a:prstGeom>
          <a:ln w="12700">
            <a:miter lim="400000"/>
          </a:ln>
        </p:spPr>
      </p:pic>
      <p:sp>
        <p:nvSpPr>
          <p:cNvPr id="505" name="This is a world-wide counterfeit movement just before the coming of Jesus."/>
          <p:cNvSpPr txBox="1"/>
          <p:nvPr>
            <p:ph type="title"/>
          </p:nvPr>
        </p:nvSpPr>
        <p:spPr>
          <a:xfrm>
            <a:off x="1655233" y="1294606"/>
            <a:ext cx="12678835" cy="3948047"/>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t>This is a </a:t>
            </a:r>
            <a:r>
              <a:rPr b="1" i="1">
                <a:solidFill>
                  <a:srgbClr val="FFFB00"/>
                </a:solidFill>
                <a:latin typeface="Palatino"/>
                <a:ea typeface="Palatino"/>
                <a:cs typeface="Palatino"/>
                <a:sym typeface="Palatino"/>
              </a:rPr>
              <a:t>world-wide counterfeit movement</a:t>
            </a:r>
            <a:r>
              <a:t> just before the </a:t>
            </a:r>
            <a:r>
              <a:rPr b="1" i="1">
                <a:solidFill>
                  <a:srgbClr val="FFFB00"/>
                </a:solidFill>
                <a:latin typeface="Palatino"/>
                <a:ea typeface="Palatino"/>
                <a:cs typeface="Palatino"/>
                <a:sym typeface="Palatino"/>
              </a:rPr>
              <a:t>coming of Jesus</a:t>
            </a:r>
            <a:r>
              <a:t>. </a:t>
            </a:r>
          </a:p>
        </p:txBody>
      </p:sp>
      <p:sp>
        <p:nvSpPr>
          <p:cNvPr id="506" name="Revelation 16:14, 15 “For they are the spirits of devils, working miracles, which go forth unto the kings of the earth and of the whole world, to gather them to the battle of that great day of  God Almighty. Behold, I come as a thief. Blessed is he that "/>
          <p:cNvSpPr txBox="1"/>
          <p:nvPr/>
        </p:nvSpPr>
        <p:spPr>
          <a:xfrm>
            <a:off x="1689100" y="5692048"/>
            <a:ext cx="21005800" cy="86168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latin typeface="Avenir Next Demi Bold"/>
                <a:ea typeface="Avenir Next Demi Bold"/>
                <a:cs typeface="Avenir Next Demi Bold"/>
                <a:sym typeface="Avenir Next Demi Bold"/>
              </a:defRPr>
            </a:pPr>
            <a:r>
              <a:rPr sz="4800">
                <a:latin typeface="Palatino"/>
                <a:ea typeface="Palatino"/>
                <a:cs typeface="Palatino"/>
                <a:sym typeface="Palatino"/>
              </a:rPr>
              <a:t>Revelation 16:14, 15</a:t>
            </a:r>
            <a:r>
              <a:t> “For they are the </a:t>
            </a:r>
            <a:r>
              <a:rPr b="1" i="1">
                <a:solidFill>
                  <a:srgbClr val="FFFB00"/>
                </a:solidFill>
                <a:latin typeface="Palatino"/>
                <a:ea typeface="Palatino"/>
                <a:cs typeface="Palatino"/>
                <a:sym typeface="Palatino"/>
              </a:rPr>
              <a:t>spirits of devils</a:t>
            </a:r>
            <a:r>
              <a:t>, working </a:t>
            </a:r>
            <a:r>
              <a:rPr b="1" i="1">
                <a:solidFill>
                  <a:srgbClr val="FFFB00"/>
                </a:solidFill>
                <a:latin typeface="Palatino"/>
                <a:ea typeface="Palatino"/>
                <a:cs typeface="Palatino"/>
                <a:sym typeface="Palatino"/>
              </a:rPr>
              <a:t>miracles</a:t>
            </a:r>
            <a:r>
              <a:t>, which go forth unto the </a:t>
            </a:r>
            <a:r>
              <a:rPr b="1" i="1">
                <a:solidFill>
                  <a:srgbClr val="FFFB00"/>
                </a:solidFill>
                <a:latin typeface="Palatino"/>
                <a:ea typeface="Palatino"/>
                <a:cs typeface="Palatino"/>
                <a:sym typeface="Palatino"/>
              </a:rPr>
              <a:t>kings of the earth</a:t>
            </a:r>
            <a:r>
              <a:t> and of the </a:t>
            </a:r>
            <a:r>
              <a:rPr b="1" i="1">
                <a:solidFill>
                  <a:srgbClr val="FFFB00"/>
                </a:solidFill>
                <a:latin typeface="Palatino"/>
                <a:ea typeface="Palatino"/>
                <a:cs typeface="Palatino"/>
                <a:sym typeface="Palatino"/>
              </a:rPr>
              <a:t>whole world</a:t>
            </a:r>
            <a:r>
              <a:t>, to gather them to the </a:t>
            </a:r>
            <a:r>
              <a:rPr b="1" i="1">
                <a:solidFill>
                  <a:srgbClr val="FFFB00"/>
                </a:solidFill>
                <a:latin typeface="Palatino"/>
                <a:ea typeface="Palatino"/>
                <a:cs typeface="Palatino"/>
                <a:sym typeface="Palatino"/>
              </a:rPr>
              <a:t>battle</a:t>
            </a:r>
            <a:r>
              <a:t> of that great day of  God Almighty. Behold, </a:t>
            </a:r>
            <a:r>
              <a:rPr b="1" i="1">
                <a:solidFill>
                  <a:srgbClr val="FFFB00"/>
                </a:solidFill>
                <a:latin typeface="Palatino"/>
                <a:ea typeface="Palatino"/>
                <a:cs typeface="Palatino"/>
                <a:sym typeface="Palatino"/>
              </a:rPr>
              <a:t>I come as a thief</a:t>
            </a:r>
            <a:r>
              <a:t>. Blessed is he that watcheth, and keepeth his garments,  lest he walk </a:t>
            </a:r>
            <a:r>
              <a:rPr b="1" i="1">
                <a:solidFill>
                  <a:srgbClr val="FFFB00"/>
                </a:solidFill>
                <a:latin typeface="Palatino"/>
                <a:ea typeface="Palatino"/>
                <a:cs typeface="Palatino"/>
                <a:sym typeface="Palatino"/>
              </a:rPr>
              <a:t>naked</a:t>
            </a:r>
            <a:r>
              <a:t>, and they see his </a:t>
            </a:r>
            <a:r>
              <a:rPr b="1" i="1">
                <a:solidFill>
                  <a:srgbClr val="FFFB00"/>
                </a:solidFill>
                <a:latin typeface="Palatino"/>
                <a:ea typeface="Palatino"/>
                <a:cs typeface="Palatino"/>
                <a:sym typeface="Palatino"/>
              </a:rPr>
              <a:t>shame</a:t>
            </a:r>
            <a:r>
              <a:t>.”</a:t>
            </a:r>
          </a:p>
        </p:txBody>
      </p:sp>
    </p:spTree>
  </p:cSld>
  <p:clrMapOvr>
    <a:masterClrMapping/>
  </p:clrMapOvr>
  <p:transition xmlns:p14="http://schemas.microsoft.com/office/powerpoint/2010/main" spd="med" advClick="1"/>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8" name="The first Adam found himself naked after being deceived of the devil in the Garden of Eden."/>
          <p:cNvSpPr txBox="1"/>
          <p:nvPr>
            <p:ph type="title"/>
          </p:nvPr>
        </p:nvSpPr>
        <p:spPr>
          <a:xfrm>
            <a:off x="1689100" y="837406"/>
            <a:ext cx="21005800" cy="5158053"/>
          </a:xfrm>
          <a:prstGeom prst="rect">
            <a:avLst/>
          </a:prstGeom>
        </p:spPr>
        <p:txBody>
          <a:bodyPr anchor="t"/>
          <a:lstStyle/>
          <a:p>
            <a:pPr algn="l" defTabSz="1828800">
              <a:defRPr sz="6400">
                <a:latin typeface="Avenir Next Demi Bold"/>
                <a:ea typeface="Avenir Next Demi Bold"/>
                <a:cs typeface="Avenir Next Demi Bold"/>
                <a:sym typeface="Avenir Next Demi Bold"/>
              </a:defRPr>
            </a:pPr>
            <a:r>
              <a:t>The </a:t>
            </a:r>
            <a:r>
              <a:rPr b="1" i="1">
                <a:solidFill>
                  <a:srgbClr val="FFFB00"/>
                </a:solidFill>
                <a:latin typeface="Palatino"/>
                <a:ea typeface="Palatino"/>
                <a:cs typeface="Palatino"/>
                <a:sym typeface="Palatino"/>
              </a:rPr>
              <a:t>first Adam</a:t>
            </a:r>
            <a:r>
              <a:t> found himself </a:t>
            </a:r>
            <a:r>
              <a:rPr b="1" i="1">
                <a:solidFill>
                  <a:srgbClr val="FFFB00"/>
                </a:solidFill>
                <a:latin typeface="Palatino"/>
                <a:ea typeface="Palatino"/>
                <a:cs typeface="Palatino"/>
                <a:sym typeface="Palatino"/>
              </a:rPr>
              <a:t>naked</a:t>
            </a:r>
            <a:r>
              <a:rPr>
                <a:solidFill>
                  <a:srgbClr val="00FF00"/>
                </a:solidFill>
              </a:rPr>
              <a:t> </a:t>
            </a:r>
            <a:r>
              <a:t>after being </a:t>
            </a:r>
            <a:r>
              <a:rPr b="1" i="1">
                <a:solidFill>
                  <a:srgbClr val="FFFB00"/>
                </a:solidFill>
                <a:latin typeface="Palatino"/>
                <a:ea typeface="Palatino"/>
                <a:cs typeface="Palatino"/>
                <a:sym typeface="Palatino"/>
              </a:rPr>
              <a:t>deceived of the devil</a:t>
            </a:r>
            <a:r>
              <a:t> in the Garden of Eden.</a:t>
            </a:r>
            <a:r>
              <a:rPr>
                <a:latin typeface="Arial"/>
                <a:ea typeface="Arial"/>
                <a:cs typeface="Arial"/>
                <a:sym typeface="Arial"/>
              </a:rPr>
              <a:t> </a:t>
            </a:r>
          </a:p>
        </p:txBody>
      </p:sp>
      <p:pic>
        <p:nvPicPr>
          <p:cNvPr id="509" name="0504069X2" descr="0504069X2"/>
          <p:cNvPicPr>
            <a:picLocks noChangeAspect="1"/>
          </p:cNvPicPr>
          <p:nvPr/>
        </p:nvPicPr>
        <p:blipFill>
          <a:blip r:embed="rId2">
            <a:extLst/>
          </a:blip>
          <a:stretch>
            <a:fillRect/>
          </a:stretch>
        </p:blipFill>
        <p:spPr>
          <a:xfrm>
            <a:off x="2878666" y="3386666"/>
            <a:ext cx="18288001" cy="9753601"/>
          </a:xfrm>
          <a:prstGeom prst="rect">
            <a:avLst/>
          </a:prstGeom>
          <a:ln w="12700">
            <a:miter lim="400000"/>
          </a:ln>
        </p:spPr>
      </p:pic>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1" name="The same state of deception is taking place again in a world-wide scale. Thinking that they are spirit-filled, and born again, all of these counterfeiters will find themselves “naked” at the end."/>
          <p:cNvSpPr txBox="1"/>
          <p:nvPr>
            <p:ph type="body" sz="half" idx="1"/>
          </p:nvPr>
        </p:nvSpPr>
        <p:spPr>
          <a:xfrm>
            <a:off x="986366" y="524933"/>
            <a:ext cx="11775614" cy="9296401"/>
          </a:xfrm>
          <a:prstGeom prst="rect">
            <a:avLst/>
          </a:prstGeom>
        </p:spPr>
        <p:txBody>
          <a:bodyPr anchor="t"/>
          <a:lstStyle/>
          <a:p>
            <a:pPr marL="0" indent="0" defTabSz="1828800">
              <a:spcBef>
                <a:spcPts val="0"/>
              </a:spcBef>
              <a:buSzTx/>
              <a:buNone/>
              <a:defRPr sz="6400">
                <a:latin typeface="Avenir Next Demi Bold"/>
                <a:ea typeface="Avenir Next Demi Bold"/>
                <a:cs typeface="Avenir Next Demi Bold"/>
                <a:sym typeface="Avenir Next Demi Bold"/>
              </a:defRPr>
            </a:pPr>
            <a:r>
              <a:t>The </a:t>
            </a:r>
            <a:r>
              <a:rPr b="1" i="1">
                <a:latin typeface="Palatino"/>
                <a:ea typeface="Palatino"/>
                <a:cs typeface="Palatino"/>
                <a:sym typeface="Palatino"/>
              </a:rPr>
              <a:t>same state of deception</a:t>
            </a:r>
            <a:r>
              <a:t> is taking place again in a </a:t>
            </a:r>
            <a:r>
              <a:rPr b="1" i="1">
                <a:solidFill>
                  <a:srgbClr val="FFFB00"/>
                </a:solidFill>
                <a:latin typeface="Palatino"/>
                <a:ea typeface="Palatino"/>
                <a:cs typeface="Palatino"/>
                <a:sym typeface="Palatino"/>
              </a:rPr>
              <a:t>world-wide scale</a:t>
            </a:r>
            <a:r>
              <a:t>. Thinking that they are </a:t>
            </a:r>
            <a:r>
              <a:rPr b="1" i="1">
                <a:solidFill>
                  <a:srgbClr val="FFFB00"/>
                </a:solidFill>
                <a:latin typeface="Palatino"/>
                <a:ea typeface="Palatino"/>
                <a:cs typeface="Palatino"/>
                <a:sym typeface="Palatino"/>
              </a:rPr>
              <a:t>spirit-filled, and born again</a:t>
            </a:r>
            <a:r>
              <a:t>, all of these </a:t>
            </a:r>
            <a:r>
              <a:rPr b="1" i="1">
                <a:solidFill>
                  <a:srgbClr val="FFFB00"/>
                </a:solidFill>
                <a:latin typeface="Palatino"/>
                <a:ea typeface="Palatino"/>
                <a:cs typeface="Palatino"/>
                <a:sym typeface="Palatino"/>
              </a:rPr>
              <a:t>counterfeiters</a:t>
            </a:r>
            <a:r>
              <a:t> will find themselves “</a:t>
            </a:r>
            <a:r>
              <a:rPr b="1" i="1">
                <a:solidFill>
                  <a:srgbClr val="FFFB00"/>
                </a:solidFill>
                <a:latin typeface="Palatino"/>
                <a:ea typeface="Palatino"/>
                <a:cs typeface="Palatino"/>
                <a:sym typeface="Palatino"/>
              </a:rPr>
              <a:t>naked</a:t>
            </a:r>
            <a:r>
              <a:t>” at the end.</a:t>
            </a:r>
          </a:p>
        </p:txBody>
      </p:sp>
      <p:sp>
        <p:nvSpPr>
          <p:cNvPr id="512" name="Rev 16:13 “Blessed is he that watcheth, and keepeth his garments,  lest he walk naked, and they see his shame.”"/>
          <p:cNvSpPr txBox="1"/>
          <p:nvPr/>
        </p:nvSpPr>
        <p:spPr>
          <a:xfrm>
            <a:off x="1530416" y="10659533"/>
            <a:ext cx="20882901" cy="30732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1828800">
              <a:defRPr sz="6400">
                <a:solidFill>
                  <a:srgbClr val="FF9900"/>
                </a:solidFill>
                <a:latin typeface="Avenir Next Demi Bold"/>
                <a:ea typeface="Avenir Next Demi Bold"/>
                <a:cs typeface="Avenir Next Demi Bold"/>
                <a:sym typeface="Avenir Next Demi Bold"/>
              </a:defRPr>
            </a:pPr>
            <a:r>
              <a:rPr sz="4800">
                <a:solidFill>
                  <a:srgbClr val="FFFFFF"/>
                </a:solidFill>
                <a:latin typeface="Palatino"/>
                <a:ea typeface="Palatino"/>
                <a:cs typeface="Palatino"/>
                <a:sym typeface="Palatino"/>
              </a:rPr>
              <a:t>Rev 16:13</a:t>
            </a:r>
            <a:r>
              <a:t> </a:t>
            </a:r>
            <a:r>
              <a:rPr>
                <a:solidFill>
                  <a:srgbClr val="FFFFFF"/>
                </a:solidFill>
              </a:rPr>
              <a:t>“Blessed is he that watcheth, and keepeth his garments,  lest he walk</a:t>
            </a:r>
            <a:r>
              <a:t> </a:t>
            </a:r>
            <a:r>
              <a:rPr b="1" i="1">
                <a:solidFill>
                  <a:srgbClr val="FFFB00"/>
                </a:solidFill>
                <a:latin typeface="Palatino"/>
                <a:ea typeface="Palatino"/>
                <a:cs typeface="Palatino"/>
                <a:sym typeface="Palatino"/>
              </a:rPr>
              <a:t>naked</a:t>
            </a:r>
            <a:r>
              <a:rPr>
                <a:solidFill>
                  <a:srgbClr val="FFFFFF"/>
                </a:solidFill>
              </a:rPr>
              <a:t>, and they see his</a:t>
            </a:r>
            <a:r>
              <a:t> </a:t>
            </a:r>
            <a:r>
              <a:rPr b="1" i="1">
                <a:solidFill>
                  <a:srgbClr val="FFFB00"/>
                </a:solidFill>
                <a:latin typeface="Palatino"/>
                <a:ea typeface="Palatino"/>
                <a:cs typeface="Palatino"/>
                <a:sym typeface="Palatino"/>
              </a:rPr>
              <a:t>shame</a:t>
            </a:r>
            <a:r>
              <a:rPr>
                <a:solidFill>
                  <a:srgbClr val="FFFFFF"/>
                </a:solidFill>
              </a:rPr>
              <a:t>.”</a:t>
            </a:r>
          </a:p>
        </p:txBody>
      </p:sp>
      <p:pic>
        <p:nvPicPr>
          <p:cNvPr id="513" name="0516021" descr="0516021"/>
          <p:cNvPicPr>
            <a:picLocks noChangeAspect="0"/>
          </p:cNvPicPr>
          <p:nvPr/>
        </p:nvPicPr>
        <p:blipFill>
          <a:blip r:embed="rId2">
            <a:extLst/>
          </a:blip>
          <a:stretch>
            <a:fillRect/>
          </a:stretch>
        </p:blipFill>
        <p:spPr>
          <a:xfrm>
            <a:off x="13326533" y="1388533"/>
            <a:ext cx="10121901" cy="7061201"/>
          </a:xfrm>
          <a:prstGeom prst="rect">
            <a:avLst/>
          </a:prstGeom>
          <a:ln w="12700">
            <a:miter lim="400000"/>
          </a:ln>
        </p:spPr>
      </p:pic>
    </p:spTree>
  </p:cSld>
  <p:clrMapOvr>
    <a:masterClrMapping/>
  </p:clrMapOvr>
  <p:transition xmlns:p14="http://schemas.microsoft.com/office/powerpoint/2010/main" spd="med" advClick="1"/>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15" name="0520138" descr="0520138"/>
          <p:cNvPicPr>
            <a:picLocks noChangeAspect="0"/>
          </p:cNvPicPr>
          <p:nvPr/>
        </p:nvPicPr>
        <p:blipFill>
          <a:blip r:embed="rId2">
            <a:extLst/>
          </a:blip>
          <a:stretch>
            <a:fillRect/>
          </a:stretch>
        </p:blipFill>
        <p:spPr>
          <a:xfrm>
            <a:off x="103587" y="0"/>
            <a:ext cx="24280413" cy="13716000"/>
          </a:xfrm>
          <a:prstGeom prst="rect">
            <a:avLst/>
          </a:prstGeom>
          <a:ln w="12700">
            <a:miter lim="400000"/>
          </a:ln>
        </p:spPr>
      </p:pic>
      <p:pic>
        <p:nvPicPr>
          <p:cNvPr id="516" name="0520138" descr="0520138"/>
          <p:cNvPicPr>
            <a:picLocks noChangeAspect="0"/>
          </p:cNvPicPr>
          <p:nvPr/>
        </p:nvPicPr>
        <p:blipFill>
          <a:blip r:embed="rId2">
            <a:extLst/>
          </a:blip>
          <a:stretch>
            <a:fillRect/>
          </a:stretch>
        </p:blipFill>
        <p:spPr>
          <a:xfrm>
            <a:off x="-2116422" y="-1"/>
            <a:ext cx="24280414" cy="13716001"/>
          </a:xfrm>
          <a:prstGeom prst="rect">
            <a:avLst/>
          </a:prstGeom>
          <a:ln w="12700">
            <a:miter lim="400000"/>
          </a:ln>
        </p:spPr>
      </p:pic>
      <p:sp>
        <p:nvSpPr>
          <p:cNvPr id="517" name="Before it is too late, let us make our stand [belief] clear, and…"/>
          <p:cNvSpPr txBox="1"/>
          <p:nvPr/>
        </p:nvSpPr>
        <p:spPr>
          <a:xfrm>
            <a:off x="17394130" y="1083506"/>
            <a:ext cx="6019814" cy="804378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6400">
                <a:latin typeface="Avenir Next Demi Bold"/>
                <a:ea typeface="Avenir Next Demi Bold"/>
                <a:cs typeface="Avenir Next Demi Bold"/>
                <a:sym typeface="Avenir Next Demi Bold"/>
              </a:defRPr>
            </a:pPr>
            <a:r>
              <a:t>Before it is </a:t>
            </a:r>
            <a:r>
              <a:rPr b="1" i="1">
                <a:solidFill>
                  <a:srgbClr val="FFFB00"/>
                </a:solidFill>
                <a:latin typeface="Palatino"/>
                <a:ea typeface="Palatino"/>
                <a:cs typeface="Palatino"/>
                <a:sym typeface="Palatino"/>
              </a:rPr>
              <a:t>too late</a:t>
            </a:r>
            <a:r>
              <a:t>, let us make </a:t>
            </a:r>
            <a:r>
              <a:rPr b="1" i="1">
                <a:solidFill>
                  <a:srgbClr val="FFFB00"/>
                </a:solidFill>
                <a:latin typeface="Palatino"/>
                <a:ea typeface="Palatino"/>
                <a:cs typeface="Palatino"/>
                <a:sym typeface="Palatino"/>
              </a:rPr>
              <a:t>our stand </a:t>
            </a:r>
            <a:r>
              <a:rPr>
                <a:solidFill>
                  <a:schemeClr val="accent2">
                    <a:satOff val="-13916"/>
                    <a:lumOff val="13989"/>
                  </a:schemeClr>
                </a:solidFill>
                <a:latin typeface="Palatino"/>
                <a:ea typeface="Palatino"/>
                <a:cs typeface="Palatino"/>
                <a:sym typeface="Palatino"/>
              </a:rPr>
              <a:t>[belief]</a:t>
            </a:r>
            <a:r>
              <a:rPr b="1" i="1">
                <a:solidFill>
                  <a:srgbClr val="FFFB00"/>
                </a:solidFill>
                <a:latin typeface="Palatino"/>
                <a:ea typeface="Palatino"/>
                <a:cs typeface="Palatino"/>
                <a:sym typeface="Palatino"/>
              </a:rPr>
              <a:t> clear</a:t>
            </a:r>
            <a:r>
              <a:t>, and </a:t>
            </a:r>
          </a:p>
          <a:p>
            <a:pPr>
              <a:defRPr sz="6400">
                <a:latin typeface="Avenir Next Demi Bold"/>
                <a:ea typeface="Avenir Next Demi Bold"/>
                <a:cs typeface="Avenir Next Demi Bold"/>
                <a:sym typeface="Avenir Next Demi Bold"/>
              </a:defRPr>
            </a:pPr>
            <a:r>
              <a:rPr b="1" i="1">
                <a:solidFill>
                  <a:srgbClr val="FFFB00"/>
                </a:solidFill>
                <a:latin typeface="Palatino"/>
                <a:ea typeface="Palatino"/>
                <a:cs typeface="Palatino"/>
                <a:sym typeface="Palatino"/>
              </a:rPr>
              <a:t>our destiny </a:t>
            </a:r>
            <a:r>
              <a:rPr>
                <a:solidFill>
                  <a:schemeClr val="accent2">
                    <a:satOff val="-13916"/>
                    <a:lumOff val="13989"/>
                  </a:schemeClr>
                </a:solidFill>
                <a:latin typeface="Palatino"/>
                <a:ea typeface="Palatino"/>
                <a:cs typeface="Palatino"/>
                <a:sym typeface="Palatino"/>
              </a:rPr>
              <a:t>[future]</a:t>
            </a:r>
            <a:r>
              <a:rPr b="1" i="1">
                <a:solidFill>
                  <a:srgbClr val="FFFB00"/>
                </a:solidFill>
                <a:latin typeface="Palatino"/>
                <a:ea typeface="Palatino"/>
                <a:cs typeface="Palatino"/>
                <a:sym typeface="Palatino"/>
              </a:rPr>
              <a:t> secure</a:t>
            </a:r>
            <a:r>
              <a:t>.</a:t>
            </a:r>
          </a:p>
        </p:txBody>
      </p:sp>
    </p:spTree>
  </p:cSld>
  <p:clrMapOvr>
    <a:masterClrMapping/>
  </p:clrMapOvr>
  <p:transition xmlns:p14="http://schemas.microsoft.com/office/powerpoint/2010/main" spd="med" advClick="1"/>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9" name="To Which Adam do You want to belong?"/>
          <p:cNvSpPr txBox="1"/>
          <p:nvPr>
            <p:ph type="ctrTitle"/>
          </p:nvPr>
        </p:nvSpPr>
        <p:spPr>
          <a:xfrm>
            <a:off x="1778000" y="637182"/>
            <a:ext cx="20828000" cy="3624796"/>
          </a:xfrm>
          <a:prstGeom prst="rect">
            <a:avLst/>
          </a:prstGeom>
        </p:spPr>
        <p:txBody>
          <a:bodyPr lIns="0" tIns="0" rIns="0" bIns="0" anchor="t">
            <a:noAutofit/>
          </a:bodyPr>
          <a:lstStyle/>
          <a:p>
            <a:pPr>
              <a:defRPr cap="small" spc="559">
                <a:latin typeface="Avenir Next Heavy"/>
                <a:ea typeface="Avenir Next Heavy"/>
                <a:cs typeface="Avenir Next Heavy"/>
                <a:sym typeface="Avenir Next Heavy"/>
              </a:defRPr>
            </a:pPr>
            <a:r>
              <a:t>To </a:t>
            </a:r>
            <a:r>
              <a:rPr>
                <a:solidFill>
                  <a:srgbClr val="FFFB00"/>
                </a:solidFill>
              </a:rPr>
              <a:t>Which Adam</a:t>
            </a:r>
            <a:r>
              <a:t> do</a:t>
            </a:r>
            <a:r>
              <a:rPr>
                <a:solidFill>
                  <a:srgbClr val="8EFA00"/>
                </a:solidFill>
              </a:rPr>
              <a:t> </a:t>
            </a:r>
            <a:r>
              <a:rPr>
                <a:solidFill>
                  <a:srgbClr val="FFFB00"/>
                </a:solidFill>
              </a:rPr>
              <a:t>You want </a:t>
            </a:r>
            <a:r>
              <a:t>to</a:t>
            </a:r>
            <a:r>
              <a:rPr>
                <a:solidFill>
                  <a:srgbClr val="8EFA00"/>
                </a:solidFill>
              </a:rPr>
              <a:t> </a:t>
            </a:r>
            <a:r>
              <a:rPr>
                <a:solidFill>
                  <a:srgbClr val="FFFB00"/>
                </a:solidFill>
              </a:rPr>
              <a:t>belong</a:t>
            </a:r>
            <a:r>
              <a:t>?</a:t>
            </a:r>
          </a:p>
        </p:txBody>
      </p:sp>
      <p:grpSp>
        <p:nvGrpSpPr>
          <p:cNvPr id="522" name="Group"/>
          <p:cNvGrpSpPr/>
          <p:nvPr/>
        </p:nvGrpSpPr>
        <p:grpSpPr>
          <a:xfrm>
            <a:off x="1462616" y="4686300"/>
            <a:ext cx="21458767" cy="7810500"/>
            <a:chOff x="0" y="0"/>
            <a:chExt cx="21458766" cy="7810500"/>
          </a:xfrm>
        </p:grpSpPr>
        <p:pic>
          <p:nvPicPr>
            <p:cNvPr id="520" name="0609080" descr="0609080"/>
            <p:cNvPicPr>
              <a:picLocks noChangeAspect="1"/>
            </p:cNvPicPr>
            <p:nvPr/>
          </p:nvPicPr>
          <p:blipFill>
            <a:blip r:embed="rId2">
              <a:extLst/>
            </a:blip>
            <a:stretch>
              <a:fillRect/>
            </a:stretch>
          </p:blipFill>
          <p:spPr>
            <a:xfrm>
              <a:off x="0" y="0"/>
              <a:ext cx="10761134" cy="7810500"/>
            </a:xfrm>
            <a:prstGeom prst="rect">
              <a:avLst/>
            </a:prstGeom>
            <a:ln w="12700" cap="flat">
              <a:noFill/>
              <a:miter lim="400000"/>
            </a:ln>
            <a:effectLst/>
          </p:spPr>
        </p:pic>
        <p:pic>
          <p:nvPicPr>
            <p:cNvPr id="521" name="0514120" descr="0514120"/>
            <p:cNvPicPr>
              <a:picLocks noChangeAspect="1"/>
            </p:cNvPicPr>
            <p:nvPr/>
          </p:nvPicPr>
          <p:blipFill>
            <a:blip r:embed="rId3">
              <a:extLst/>
            </a:blip>
            <a:stretch>
              <a:fillRect/>
            </a:stretch>
          </p:blipFill>
          <p:spPr>
            <a:xfrm>
              <a:off x="11044766" y="0"/>
              <a:ext cx="10414001" cy="7810500"/>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19"/>
                                        </p:tgtEl>
                                        <p:attrNameLst>
                                          <p:attrName>style.visibility</p:attrName>
                                        </p:attrNameLst>
                                      </p:cBhvr>
                                      <p:to>
                                        <p:strVal val="visible"/>
                                      </p:to>
                                    </p:set>
                                    <p:animEffect filter="fade" transition="in">
                                      <p:cBhvr>
                                        <p:cTn id="7" dur="1500"/>
                                        <p:tgtEl>
                                          <p:spTgt spid="5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19"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Rectangle"/>
          <p:cNvSpPr/>
          <p:nvPr/>
        </p:nvSpPr>
        <p:spPr>
          <a:xfrm>
            <a:off x="1143033" y="372533"/>
            <a:ext cx="1117667" cy="1270001"/>
          </a:xfrm>
          <a:prstGeom prst="rect">
            <a:avLst/>
          </a:prstGeom>
          <a:solidFill>
            <a:srgbClr val="FFD479"/>
          </a:solidFill>
          <a:ln w="12700">
            <a:miter lim="400000"/>
          </a:ln>
        </p:spPr>
        <p:txBody>
          <a:bodyPr lIns="50800" tIns="50800" rIns="50800" bIns="50800" anchor="ctr"/>
          <a:lstStyle/>
          <a:p>
            <a:pPr>
              <a:defRPr sz="3600"/>
            </a:pPr>
          </a:p>
        </p:txBody>
      </p:sp>
      <p:sp>
        <p:nvSpPr>
          <p:cNvPr id="159" name="Luke 3:38 KJV “ … Adam, which was the son of God.”"/>
          <p:cNvSpPr txBox="1"/>
          <p:nvPr/>
        </p:nvSpPr>
        <p:spPr>
          <a:xfrm>
            <a:off x="1333500" y="4064000"/>
            <a:ext cx="217170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spcBef>
                <a:spcPts val="5900"/>
              </a:spcBef>
              <a:defRPr sz="6400">
                <a:latin typeface="Avenir Next Demi Bold"/>
                <a:ea typeface="Avenir Next Demi Bold"/>
                <a:cs typeface="Avenir Next Demi Bold"/>
                <a:sym typeface="Avenir Next Demi Bold"/>
              </a:defRPr>
            </a:pPr>
            <a:r>
              <a:rPr sz="4800">
                <a:latin typeface="Palatino"/>
                <a:ea typeface="Palatino"/>
                <a:cs typeface="Palatino"/>
                <a:sym typeface="Palatino"/>
              </a:rPr>
              <a:t>Luke 3:38 KJV</a:t>
            </a:r>
            <a:r>
              <a:t> “ … </a:t>
            </a:r>
            <a:r>
              <a:rPr b="1" i="1">
                <a:solidFill>
                  <a:srgbClr val="00F900"/>
                </a:solidFill>
                <a:latin typeface="Palatino"/>
                <a:ea typeface="Palatino"/>
                <a:cs typeface="Palatino"/>
                <a:sym typeface="Palatino"/>
              </a:rPr>
              <a:t>Adam</a:t>
            </a:r>
            <a:r>
              <a:t>, which was the </a:t>
            </a:r>
            <a:r>
              <a:rPr b="1" i="1">
                <a:solidFill>
                  <a:srgbClr val="FFFB00"/>
                </a:solidFill>
                <a:latin typeface="Palatino"/>
                <a:ea typeface="Palatino"/>
                <a:cs typeface="Palatino"/>
                <a:sym typeface="Palatino"/>
              </a:rPr>
              <a:t>son of God.</a:t>
            </a:r>
            <a:r>
              <a:t>”</a:t>
            </a:r>
          </a:p>
        </p:txBody>
      </p:sp>
      <p:sp>
        <p:nvSpPr>
          <p:cNvPr id="160" name="Both had a common title—the “son of God.”"/>
          <p:cNvSpPr txBox="1"/>
          <p:nvPr>
            <p:ph type="body" idx="4294967295"/>
          </p:nvPr>
        </p:nvSpPr>
        <p:spPr>
          <a:xfrm>
            <a:off x="1333500" y="406400"/>
            <a:ext cx="21717000" cy="9296400"/>
          </a:xfrm>
          <a:prstGeom prst="rect">
            <a:avLst/>
          </a:prstGeom>
        </p:spPr>
        <p:txBody>
          <a:bodyPr anchor="t"/>
          <a:lstStyle/>
          <a:p>
            <a:pPr marL="914400" indent="-914400">
              <a:buClr>
                <a:schemeClr val="accent4">
                  <a:satOff val="21150"/>
                  <a:lumOff val="-15995"/>
                </a:schemeClr>
              </a:buClr>
              <a:buSzPct val="100000"/>
              <a:buAutoNum type="alphaUcPeriod" startAt="2"/>
              <a:defRPr sz="6400">
                <a:latin typeface="Avenir Next Demi Bold"/>
                <a:ea typeface="Avenir Next Demi Bold"/>
                <a:cs typeface="Avenir Next Demi Bold"/>
                <a:sym typeface="Avenir Next Demi Bold"/>
              </a:defRPr>
            </a:pPr>
            <a:r>
              <a:t> Both had a </a:t>
            </a:r>
            <a:r>
              <a:rPr b="1" i="1">
                <a:solidFill>
                  <a:srgbClr val="00F900"/>
                </a:solidFill>
                <a:latin typeface="Palatino"/>
                <a:ea typeface="Palatino"/>
                <a:cs typeface="Palatino"/>
                <a:sym typeface="Palatino"/>
              </a:rPr>
              <a:t>common title</a:t>
            </a:r>
            <a:r>
              <a:t>—the “</a:t>
            </a:r>
            <a:r>
              <a:rPr b="1" i="1">
                <a:solidFill>
                  <a:srgbClr val="FFFB00"/>
                </a:solidFill>
                <a:latin typeface="Palatino"/>
                <a:ea typeface="Palatino"/>
                <a:cs typeface="Palatino"/>
                <a:sym typeface="Palatino"/>
              </a:rPr>
              <a:t>son of God.</a:t>
            </a:r>
            <a:r>
              <a:t>”</a:t>
            </a:r>
          </a:p>
        </p:txBody>
      </p:sp>
      <p:pic>
        <p:nvPicPr>
          <p:cNvPr id="161" name="0608239" descr="0608239"/>
          <p:cNvPicPr>
            <a:picLocks noChangeAspect="1"/>
          </p:cNvPicPr>
          <p:nvPr/>
        </p:nvPicPr>
        <p:blipFill>
          <a:blip r:embed="rId2">
            <a:extLst/>
          </a:blip>
          <a:stretch>
            <a:fillRect/>
          </a:stretch>
        </p:blipFill>
        <p:spPr>
          <a:xfrm>
            <a:off x="5660571" y="3048000"/>
            <a:ext cx="13062858" cy="762000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4" name="The End"/>
          <p:cNvSpPr txBox="1"/>
          <p:nvPr>
            <p:ph type="ctrTitle"/>
          </p:nvPr>
        </p:nvSpPr>
        <p:spPr>
          <a:xfrm>
            <a:off x="1778000" y="1079698"/>
            <a:ext cx="20828000" cy="3613660"/>
          </a:xfrm>
          <a:prstGeom prst="rect">
            <a:avLst/>
          </a:prstGeom>
        </p:spPr>
        <p:txBody>
          <a:bodyPr lIns="0" tIns="0" rIns="0" bIns="0" anchor="ctr">
            <a:noAutofit/>
          </a:bodyPr>
          <a:lstStyle>
            <a:lvl1pPr>
              <a:defRPr b="1" cap="all" spc="559">
                <a:effectLst>
                  <a:outerShdw sx="100000" sy="100000" kx="0" ky="0" algn="b" rotWithShape="0" blurRad="127000" dist="127000" dir="18900000">
                    <a:srgbClr val="A6AAA8"/>
                  </a:outerShdw>
                </a:effectLst>
                <a:latin typeface="Palatino"/>
                <a:ea typeface="Palatino"/>
                <a:cs typeface="Palatino"/>
                <a:sym typeface="Palatino"/>
              </a:defRPr>
            </a:lvl1pPr>
          </a:lstStyle>
          <a:p>
            <a:pPr/>
            <a:r>
              <a:t>The End</a:t>
            </a:r>
          </a:p>
        </p:txBody>
      </p:sp>
      <p:grpSp>
        <p:nvGrpSpPr>
          <p:cNvPr id="527" name="Group"/>
          <p:cNvGrpSpPr/>
          <p:nvPr/>
        </p:nvGrpSpPr>
        <p:grpSpPr>
          <a:xfrm>
            <a:off x="1462616" y="4686300"/>
            <a:ext cx="21458767" cy="7810500"/>
            <a:chOff x="0" y="0"/>
            <a:chExt cx="21458766" cy="7810500"/>
          </a:xfrm>
        </p:grpSpPr>
        <p:pic>
          <p:nvPicPr>
            <p:cNvPr id="525" name="0609080" descr="0609080"/>
            <p:cNvPicPr>
              <a:picLocks noChangeAspect="1"/>
            </p:cNvPicPr>
            <p:nvPr/>
          </p:nvPicPr>
          <p:blipFill>
            <a:blip r:embed="rId2">
              <a:extLst/>
            </a:blip>
            <a:stretch>
              <a:fillRect/>
            </a:stretch>
          </p:blipFill>
          <p:spPr>
            <a:xfrm>
              <a:off x="0" y="0"/>
              <a:ext cx="10761134" cy="7810500"/>
            </a:xfrm>
            <a:prstGeom prst="rect">
              <a:avLst/>
            </a:prstGeom>
            <a:ln w="12700" cap="flat">
              <a:noFill/>
              <a:miter lim="400000"/>
            </a:ln>
            <a:effectLst/>
          </p:spPr>
        </p:pic>
        <p:pic>
          <p:nvPicPr>
            <p:cNvPr id="526" name="0514120" descr="0514120"/>
            <p:cNvPicPr>
              <a:picLocks noChangeAspect="1"/>
            </p:cNvPicPr>
            <p:nvPr/>
          </p:nvPicPr>
          <p:blipFill>
            <a:blip r:embed="rId3">
              <a:extLst/>
            </a:blip>
            <a:stretch>
              <a:fillRect/>
            </a:stretch>
          </p:blipFill>
          <p:spPr>
            <a:xfrm>
              <a:off x="11044766" y="0"/>
              <a:ext cx="10414001" cy="7810500"/>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524"/>
                                        </p:tgtEl>
                                        <p:attrNameLst>
                                          <p:attrName>style.visibility</p:attrName>
                                        </p:attrNameLst>
                                      </p:cBhvr>
                                      <p:to>
                                        <p:strVal val="visible"/>
                                      </p:to>
                                    </p:set>
                                    <p:animEffect filter="fade" transition="in">
                                      <p:cBhvr>
                                        <p:cTn id="7" dur="1500"/>
                                        <p:tgtEl>
                                          <p:spTgt spid="5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24" grpId="1"/>
    </p:bldLst>
  </p:timing>
</p:sld>
</file>

<file path=ppt/theme/_rels/theme1.xml.rels><?xml version="1.0" encoding="UTF-8"?>
<Relationships xmlns="http://schemas.openxmlformats.org/package/2006/relationships"><Relationship Id="rId1" Type="http://schemas.openxmlformats.org/officeDocument/2006/relationships/image" Target="../media/image1.png"/></Relationships>

</file>

<file path=ppt/theme/_rels/theme2.xml.rels><?xml version="1.0" encoding="UTF-8"?>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