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8" name="Shape 148"/>
          <p:cNvSpPr/>
          <p:nvPr>
            <p:ph type="sldImg"/>
          </p:nvPr>
        </p:nvSpPr>
        <p:spPr>
          <a:xfrm>
            <a:off x="1143000" y="685800"/>
            <a:ext cx="4572000" cy="3429000"/>
          </a:xfrm>
          <a:prstGeom prst="rect">
            <a:avLst/>
          </a:prstGeom>
        </p:spPr>
        <p:txBody>
          <a:bodyPr/>
          <a:lstStyle/>
          <a:p>
            <a:pPr/>
          </a:p>
        </p:txBody>
      </p:sp>
      <p:sp>
        <p:nvSpPr>
          <p:cNvPr id="149" name="Shape 14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Author and Date"/>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12" name="Presentation Title"/>
          <p:cNvSpPr txBox="1"/>
          <p:nvPr>
            <p:ph type="title" hasCustomPrompt="1"/>
          </p:nvPr>
        </p:nvSpPr>
        <p:spPr>
          <a:xfrm>
            <a:off x="1206496" y="2574991"/>
            <a:ext cx="21971004" cy="4648201"/>
          </a:xfrm>
          <a:prstGeom prst="rect">
            <a:avLst/>
          </a:prstGeom>
        </p:spPr>
        <p:txBody>
          <a:bodyPr anchor="b"/>
          <a:lstStyle>
            <a:lvl1pPr>
              <a:defRPr spc="-232" sz="11600"/>
            </a:lvl1pPr>
          </a:lstStyle>
          <a:p>
            <a:pPr/>
            <a:r>
              <a:t>Presentation Title</a:t>
            </a:r>
          </a:p>
        </p:txBody>
      </p:sp>
      <p:sp>
        <p:nvSpPr>
          <p:cNvPr id="13" name="Body Level One…"/>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98" name="Body Level One…"/>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06" name="Body Level One…"/>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07" name="Fact information"/>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Fact information</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5" name="Attribution"/>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Attribution</a:t>
            </a:r>
          </a:p>
        </p:txBody>
      </p:sp>
      <p:sp>
        <p:nvSpPr>
          <p:cNvPr id="116" name="Body Level One…"/>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“Notable Quote”</a:t>
            </a:r>
          </a:p>
          <a:p>
            <a:pPr lvl="1"/>
            <a:r>
              <a:t/>
            </a:r>
          </a:p>
          <a:p>
            <a:pPr lvl="2"/>
            <a:r>
              <a:t/>
            </a:r>
          </a:p>
          <a:p>
            <a:pPr lvl="3"/>
            <a:r>
              <a:t/>
            </a:r>
          </a:p>
          <a:p>
            <a:pPr lvl="4"/>
            <a:r>
              <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24" name="Bowl of salad with fried rice, boiled eggs, and chopsticks"/>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25" name="Bowl with salmon cakes, salad, and hummus "/>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26" name="Bowl of pappardelle pasta with parsley butter, roasted hazelnuts, and shaved parmesan cheese"/>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34" name="bowl of salad with fried rice, boiled eggs, and chopsticks"/>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35"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Avocados and limes"/>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Author and Date"/>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24" name="Body Level One…"/>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Bowl with salmon cakes, salad, and hummus"/>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33" name="Slide Title"/>
          <p:cNvSpPr txBox="1"/>
          <p:nvPr>
            <p:ph type="title" hasCustomPrompt="1"/>
          </p:nvPr>
        </p:nvSpPr>
        <p:spPr>
          <a:xfrm>
            <a:off x="1206500" y="1270000"/>
            <a:ext cx="9779000" cy="5882273"/>
          </a:xfrm>
          <a:prstGeom prst="rect">
            <a:avLst/>
          </a:prstGeom>
        </p:spPr>
        <p:txBody>
          <a:bodyPr anchor="b"/>
          <a:lstStyle/>
          <a:p>
            <a:pPr/>
            <a:r>
              <a:t>Slide Title</a:t>
            </a:r>
          </a:p>
        </p:txBody>
      </p:sp>
      <p:sp>
        <p:nvSpPr>
          <p:cNvPr id="34" name="Body Level One…"/>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5"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prstGeom prst="rect">
            <a:avLst/>
          </a:prstGeom>
        </p:spPr>
        <p:txBody>
          <a:bodyPr/>
          <a:lstStyle/>
          <a:p>
            <a:pPr/>
            <a:r>
              <a:t>Slide Title</a:t>
            </a:r>
          </a:p>
        </p:txBody>
      </p:sp>
      <p:sp>
        <p:nvSpPr>
          <p:cNvPr id="43" name="Slide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44"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numCol="2" spcCol="1098550"/>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Subtitle"/>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61" name="Body Level One…"/>
          <p:cNvSpPr txBox="1"/>
          <p:nvPr>
            <p:ph type="body" sz="half" idx="1" hasCustomPrompt="1"/>
          </p:nvPr>
        </p:nvSpPr>
        <p:spPr>
          <a:xfrm>
            <a:off x="1206500" y="4248504"/>
            <a:ext cx="9779000" cy="8256630"/>
          </a:xfrm>
          <a:prstGeom prst="rect">
            <a:avLst/>
          </a:prstGeom>
        </p:spPr>
        <p:txBody>
          <a:bodyPr/>
          <a:lstStyle/>
          <a:p>
            <a:pPr/>
            <a:r>
              <a:t>Slide bullet text</a:t>
            </a:r>
          </a:p>
          <a:p>
            <a:pPr lvl="1"/>
            <a:r>
              <a:t/>
            </a:r>
          </a:p>
          <a:p>
            <a:pPr lvl="2"/>
            <a:r>
              <a:t/>
            </a:r>
          </a:p>
          <a:p>
            <a:pPr lvl="3"/>
            <a:r>
              <a:t/>
            </a:r>
          </a:p>
          <a:p>
            <a:pPr lvl="4"/>
            <a:r>
              <a:t/>
            </a:r>
          </a:p>
        </p:txBody>
      </p:sp>
      <p:sp>
        <p:nvSpPr>
          <p:cNvPr id="62" name="Bowl of pappardelle pasta with parsley butter, roasted hazelnuts, and shaved parmesan cheese"/>
          <p:cNvSpPr/>
          <p:nvPr>
            <p:ph type="pic" idx="22"/>
          </p:nvPr>
        </p:nvSpPr>
        <p:spPr>
          <a:xfrm>
            <a:off x="12192000" y="-407266"/>
            <a:ext cx="10916874" cy="14555832"/>
          </a:xfrm>
          <a:prstGeom prst="rect">
            <a:avLst/>
          </a:prstGeom>
        </p:spPr>
        <p:txBody>
          <a:bodyPr lIns="91439" tIns="45719" rIns="91439" bIns="45719">
            <a:noAutofit/>
          </a:bodyPr>
          <a:lstStyle/>
          <a:p>
            <a:pPr/>
          </a:p>
        </p:txBody>
      </p:sp>
      <p:sp>
        <p:nvSpPr>
          <p:cNvPr id="63" name="Slide Title"/>
          <p:cNvSpPr txBox="1"/>
          <p:nvPr>
            <p:ph type="title" hasCustomPrompt="1"/>
          </p:nvPr>
        </p:nvSpPr>
        <p:spPr>
          <a:xfrm>
            <a:off x="1206500" y="1079500"/>
            <a:ext cx="9779000" cy="1435100"/>
          </a:xfrm>
          <a:prstGeom prst="rect">
            <a:avLst/>
          </a:prstGeom>
        </p:spPr>
        <p:txBody>
          <a:bodyPr/>
          <a:lstStyle/>
          <a:p>
            <a:pPr/>
            <a:r>
              <a:t>Slide Title</a:t>
            </a: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71" name="Section Title"/>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72"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9" name="Slide Title"/>
          <p:cNvSpPr txBox="1"/>
          <p:nvPr>
            <p:ph type="title" hasCustomPrompt="1"/>
          </p:nvPr>
        </p:nvSpPr>
        <p:spPr>
          <a:xfrm>
            <a:off x="1206500" y="1079500"/>
            <a:ext cx="21971000" cy="1434949"/>
          </a:xfrm>
          <a:prstGeom prst="rect">
            <a:avLst/>
          </a:prstGeom>
        </p:spPr>
        <p:txBody>
          <a:bodyPr/>
          <a:lstStyle/>
          <a:p>
            <a:pPr/>
            <a:r>
              <a:t>Slide Title</a:t>
            </a:r>
          </a:p>
        </p:txBody>
      </p:sp>
      <p:sp>
        <p:nvSpPr>
          <p:cNvPr id="80" name="Slide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Agenda Title"/>
          <p:cNvSpPr txBox="1"/>
          <p:nvPr>
            <p:ph type="title" hasCustomPrompt="1"/>
          </p:nvPr>
        </p:nvSpPr>
        <p:spPr>
          <a:xfrm>
            <a:off x="1206500" y="1079500"/>
            <a:ext cx="21971000" cy="1435100"/>
          </a:xfrm>
          <a:prstGeom prst="rect">
            <a:avLst/>
          </a:prstGeom>
        </p:spPr>
        <p:txBody>
          <a:bodyPr/>
          <a:lstStyle/>
          <a:p>
            <a:pPr/>
            <a:r>
              <a:t>Agenda Title</a:t>
            </a:r>
          </a:p>
        </p:txBody>
      </p:sp>
      <p:sp>
        <p:nvSpPr>
          <p:cNvPr id="89" name="Agenda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Agenda Subtitle</a:t>
            </a:r>
          </a:p>
        </p:txBody>
      </p:sp>
      <p:sp>
        <p:nvSpPr>
          <p:cNvPr id="90" name="Body Level One…"/>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Agenda Topics</a:t>
            </a:r>
          </a:p>
          <a:p>
            <a:pPr lvl="1"/>
            <a:r>
              <a:t/>
            </a:r>
          </a:p>
          <a:p>
            <a:pPr lvl="2"/>
            <a:r>
              <a:t/>
            </a:r>
          </a:p>
          <a:p>
            <a:pPr lvl="3"/>
            <a:r>
              <a:t/>
            </a:r>
          </a:p>
          <a:p>
            <a:pPr lvl="4"/>
            <a:r>
              <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Slide Title"/>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Title</a:t>
            </a:r>
          </a:p>
        </p:txBody>
      </p:sp>
      <p:sp>
        <p:nvSpPr>
          <p:cNvPr id="3" name="Body Level One…"/>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bullet text</a:t>
            </a:r>
          </a:p>
          <a:p>
            <a:pPr lvl="1"/>
            <a:r>
              <a:t/>
            </a:r>
          </a:p>
          <a:p>
            <a:pPr lvl="2"/>
            <a:r>
              <a:t/>
            </a:r>
          </a:p>
          <a:p>
            <a:pPr lvl="3"/>
            <a:r>
              <a:t/>
            </a:r>
          </a:p>
          <a:p>
            <a:pPr lvl="4"/>
            <a:r>
              <a:t/>
            </a:r>
          </a:p>
        </p:txBody>
      </p:sp>
      <p:sp>
        <p:nvSpPr>
          <p:cNvPr id="4" name="Slide Number"/>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51" name="Close-up of an orange flower surrounded by large tropical leaves" descr="Close-up of an orange flower surrounded by large tropical leaves"/>
          <p:cNvPicPr>
            <a:picLocks noChangeAspect="1"/>
          </p:cNvPicPr>
          <p:nvPr>
            <p:ph type="pic" idx="21"/>
          </p:nvPr>
        </p:nvPicPr>
        <p:blipFill>
          <a:blip r:embed="rId2">
            <a:extLst/>
          </a:blip>
          <a:srcRect l="0" t="0" r="0" b="14162"/>
          <a:stretch>
            <a:fillRect/>
          </a:stretch>
        </p:blipFill>
        <p:spPr>
          <a:xfrm>
            <a:off x="12192000" y="1270000"/>
            <a:ext cx="10922000" cy="11176000"/>
          </a:xfrm>
          <a:prstGeom prst="rect">
            <a:avLst/>
          </a:prstGeom>
        </p:spPr>
      </p:pic>
      <p:sp>
        <p:nvSpPr>
          <p:cNvPr id="152" name="Mount of Transfiguration"/>
          <p:cNvSpPr txBox="1"/>
          <p:nvPr>
            <p:ph type="title"/>
          </p:nvPr>
        </p:nvSpPr>
        <p:spPr>
          <a:prstGeom prst="rect">
            <a:avLst/>
          </a:prstGeom>
        </p:spPr>
        <p:txBody>
          <a:bodyPr/>
          <a:lstStyle>
            <a:lvl1pPr algn="ctr">
              <a:defRPr b="0" spc="-215" sz="10800">
                <a:solidFill>
                  <a:srgbClr val="FFFFFF"/>
                </a:solidFill>
                <a:latin typeface="Avenir Next Demi Bold"/>
                <a:ea typeface="Avenir Next Demi Bold"/>
                <a:cs typeface="Avenir Next Demi Bold"/>
                <a:sym typeface="Avenir Next Demi Bold"/>
              </a:defRPr>
            </a:lvl1pPr>
          </a:lstStyle>
          <a:p>
            <a:pPr/>
            <a:r>
              <a:t>Mount of Transfiguration</a:t>
            </a:r>
          </a:p>
        </p:txBody>
      </p:sp>
      <p:sp>
        <p:nvSpPr>
          <p:cNvPr id="153" name="Matthew 17:1-8…"/>
          <p:cNvSpPr txBox="1"/>
          <p:nvPr>
            <p:ph type="body" sz="quarter" idx="1"/>
          </p:nvPr>
        </p:nvSpPr>
        <p:spPr>
          <a:prstGeom prst="rect">
            <a:avLst/>
          </a:prstGeom>
        </p:spPr>
        <p:txBody>
          <a:bodyPr anchor="ctr"/>
          <a:lstStyle/>
          <a:p>
            <a:pPr algn="ctr">
              <a:defRPr b="0" i="1" sz="6400">
                <a:solidFill>
                  <a:srgbClr val="FFFFFF"/>
                </a:solidFill>
                <a:latin typeface="Avenir Next Regular"/>
                <a:ea typeface="Avenir Next Regular"/>
                <a:cs typeface="Avenir Next Regular"/>
                <a:sym typeface="Avenir Next Regular"/>
              </a:defRPr>
            </a:pPr>
            <a:r>
              <a:t>Matthew 17:1-8</a:t>
            </a:r>
          </a:p>
          <a:p>
            <a:pPr algn="ctr">
              <a:defRPr b="0" i="1" sz="6400">
                <a:solidFill>
                  <a:srgbClr val="FFFFFF"/>
                </a:solidFill>
                <a:latin typeface="Avenir Next Regular"/>
                <a:ea typeface="Avenir Next Regular"/>
                <a:cs typeface="Avenir Next Regular"/>
                <a:sym typeface="Avenir Next Regular"/>
              </a:defRPr>
            </a:pPr>
            <a:r>
              <a:t>Mark 9:2-8</a:t>
            </a:r>
          </a:p>
          <a:p>
            <a:pPr algn="ctr">
              <a:defRPr b="0" i="1" sz="6400">
                <a:solidFill>
                  <a:srgbClr val="FFFFFF"/>
                </a:solidFill>
                <a:latin typeface="Avenir Next Regular"/>
                <a:ea typeface="Avenir Next Regular"/>
                <a:cs typeface="Avenir Next Regular"/>
                <a:sym typeface="Avenir Next Regular"/>
              </a:defRPr>
            </a:pPr>
            <a:r>
              <a:t>Luke 9:28-36</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5" name="Purpose"/>
          <p:cNvSpPr txBox="1"/>
          <p:nvPr>
            <p:ph type="title"/>
          </p:nvPr>
        </p:nvSpPr>
        <p:spPr>
          <a:xfrm>
            <a:off x="1206500" y="1084923"/>
            <a:ext cx="21971000" cy="1762049"/>
          </a:xfrm>
          <a:prstGeom prst="rect">
            <a:avLst/>
          </a:prstGeom>
        </p:spPr>
        <p:txBody>
          <a:bodyPr/>
          <a:lstStyle>
            <a:lvl1pPr defTabSz="2096971">
              <a:defRPr spc="-192" sz="9632">
                <a:solidFill>
                  <a:srgbClr val="FFFFFF"/>
                </a:solidFill>
                <a:latin typeface="Avenir Next Regular"/>
                <a:ea typeface="Avenir Next Regular"/>
                <a:cs typeface="Avenir Next Regular"/>
                <a:sym typeface="Avenir Next Regular"/>
              </a:defRPr>
            </a:lvl1pPr>
          </a:lstStyle>
          <a:p>
            <a:pPr/>
            <a:r>
              <a:t>Purpose</a:t>
            </a:r>
          </a:p>
        </p:txBody>
      </p:sp>
      <p:sp>
        <p:nvSpPr>
          <p:cNvPr id="156" name="While Satan was laying his plans, Jesus was carefully opening to His disciples the sufferings through which He must pass—that He would be crucified and that He would rise again the third day. But their understanding seemed dull, and they could not compre"/>
          <p:cNvSpPr txBox="1"/>
          <p:nvPr>
            <p:ph type="body" idx="1"/>
          </p:nvPr>
        </p:nvSpPr>
        <p:spPr>
          <a:xfrm>
            <a:off x="1206500" y="4519353"/>
            <a:ext cx="21971000" cy="11079462"/>
          </a:xfrm>
          <a:prstGeom prst="rect">
            <a:avLst/>
          </a:prstGeom>
        </p:spPr>
        <p:txBody>
          <a:bodyPr/>
          <a:lstStyle/>
          <a:p>
            <a:pPr defTabSz="457200">
              <a:spcBef>
                <a:spcPts val="4000"/>
              </a:spcBef>
              <a:defRPr spc="0" sz="6400">
                <a:solidFill>
                  <a:srgbClr val="FFFFFF"/>
                </a:solidFill>
                <a:latin typeface="Avenir Next Regular"/>
                <a:ea typeface="Avenir Next Regular"/>
                <a:cs typeface="Avenir Next Regular"/>
                <a:sym typeface="Avenir Next Regular"/>
              </a:defRPr>
            </a:pPr>
            <a:r>
              <a:t>While Satan was laying his plans, Jesus was carefully opening to His disciples the sufferings through which He must pass—that He would be crucified and that He would rise again the third day. But their understanding seemed dull, and they could not comprehend what He told them.</a:t>
            </a:r>
          </a:p>
          <a:p>
            <a:pPr defTabSz="457200">
              <a:spcBef>
                <a:spcPts val="4000"/>
              </a:spcBef>
              <a:defRPr spc="0" sz="6400">
                <a:solidFill>
                  <a:srgbClr val="FFFFFF"/>
                </a:solidFill>
                <a:latin typeface="Avenir Next Regular"/>
                <a:ea typeface="Avenir Next Regular"/>
                <a:cs typeface="Avenir Next Regular"/>
                <a:sym typeface="Avenir Next Regular"/>
              </a:defRPr>
            </a:pPr>
            <a:r>
              <a:t>The faith of the disciples was greatly strengthened at the transfiguration, when they were permitted to behold</a:t>
            </a:r>
          </a:p>
        </p:txBody>
      </p:sp>
      <p:sp>
        <p:nvSpPr>
          <p:cNvPr id="157" name="To strengthen disciples’ hope and faith"/>
          <p:cNvSpPr txBox="1"/>
          <p:nvPr/>
        </p:nvSpPr>
        <p:spPr>
          <a:xfrm>
            <a:off x="1206500" y="2776852"/>
            <a:ext cx="21971000" cy="1214824"/>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gn="l" defTabSz="825500">
              <a:defRPr sz="6400">
                <a:solidFill>
                  <a:srgbClr val="FFFFFF"/>
                </a:solidFill>
                <a:latin typeface="Avenir Next Regular"/>
                <a:ea typeface="Avenir Next Regular"/>
                <a:cs typeface="Avenir Next Regular"/>
                <a:sym typeface="Avenir Next Regular"/>
              </a:defRPr>
            </a:lvl1pPr>
          </a:lstStyle>
          <a:p>
            <a:pPr/>
            <a:r>
              <a:t>To strengthen disciples’ hope and faith</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9" name="Christ's glory and to hear the voice from heaven testifying to His divine character. God chose to give the followers of Jesus strong proof that He was the promised Messiah, that in their bitter sorrow and disappointment at His crucifixion, they would not"/>
          <p:cNvSpPr txBox="1"/>
          <p:nvPr>
            <p:ph type="body" idx="1"/>
          </p:nvPr>
        </p:nvSpPr>
        <p:spPr>
          <a:xfrm>
            <a:off x="1206500" y="1016525"/>
            <a:ext cx="21971000" cy="15004273"/>
          </a:xfrm>
          <a:prstGeom prst="rect">
            <a:avLst/>
          </a:prstGeom>
        </p:spPr>
        <p:txBody>
          <a:bodyPr/>
          <a:lstStyle>
            <a:lvl1pPr defTabSz="457200">
              <a:spcBef>
                <a:spcPts val="4000"/>
              </a:spcBef>
              <a:defRPr spc="0" sz="6400">
                <a:solidFill>
                  <a:srgbClr val="FFFFFF"/>
                </a:solidFill>
                <a:latin typeface="Avenir Next Regular"/>
                <a:ea typeface="Avenir Next Regular"/>
                <a:cs typeface="Avenir Next Regular"/>
                <a:sym typeface="Avenir Next Regular"/>
              </a:defRPr>
            </a:lvl1pPr>
          </a:lstStyle>
          <a:p>
            <a:pPr/>
            <a:r>
              <a:t>Christ's glory and to hear the voice from heaven testifying to His divine character. God chose to give the followers of Jesus strong proof that He was the promised Messiah, that in their bitter sorrow and disappointment at His crucifixion, they would not entirely cast away  their confidence. At the transfiguration the Lord sent Moses and Elijah to talk with Jesus concerning His sufferings and death. Instead of choosing angels to converse with His Son, God chose those who had themselves experienced the trials of earth.</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1" name="Moses"/>
          <p:cNvSpPr txBox="1"/>
          <p:nvPr>
            <p:ph type="title"/>
          </p:nvPr>
        </p:nvSpPr>
        <p:spPr>
          <a:xfrm>
            <a:off x="1206500" y="1079500"/>
            <a:ext cx="21971000" cy="2288854"/>
          </a:xfrm>
          <a:prstGeom prst="rect">
            <a:avLst/>
          </a:prstGeom>
        </p:spPr>
        <p:txBody>
          <a:bodyPr/>
          <a:lstStyle>
            <a:lvl1pPr>
              <a:defRPr spc="-224" sz="11200">
                <a:solidFill>
                  <a:srgbClr val="FFFFFF"/>
                </a:solidFill>
                <a:latin typeface="Avenir Next Regular"/>
                <a:ea typeface="Avenir Next Regular"/>
                <a:cs typeface="Avenir Next Regular"/>
                <a:sym typeface="Avenir Next Regular"/>
              </a:defRPr>
            </a:lvl1pPr>
          </a:lstStyle>
          <a:p>
            <a:pPr/>
            <a:r>
              <a:t>Moses</a:t>
            </a:r>
          </a:p>
        </p:txBody>
      </p:sp>
      <p:sp>
        <p:nvSpPr>
          <p:cNvPr id="162" name="Moses passed under the dominion of death, but he was not to remain in the tomb. Christ Himself called him forth to life. Satan the tempter had claimed the body of Moses because of sin; but Christ the Saviour brought him forth from the grave. Jude 9…"/>
          <p:cNvSpPr txBox="1"/>
          <p:nvPr>
            <p:ph type="body" idx="1"/>
          </p:nvPr>
        </p:nvSpPr>
        <p:spPr>
          <a:prstGeom prst="rect">
            <a:avLst/>
          </a:prstGeom>
        </p:spPr>
        <p:txBody>
          <a:bodyPr/>
          <a:lstStyle/>
          <a:p>
            <a:pPr marL="1155700" indent="-1155700" defTabSz="2218888">
              <a:spcBef>
                <a:spcPts val="5400"/>
              </a:spcBef>
              <a:defRPr sz="5824">
                <a:solidFill>
                  <a:srgbClr val="FFFFFF"/>
                </a:solidFill>
                <a:latin typeface="Avenir Next Medium"/>
                <a:ea typeface="Avenir Next Medium"/>
                <a:cs typeface="Avenir Next Medium"/>
                <a:sym typeface="Avenir Next Medium"/>
              </a:defRPr>
            </a:pPr>
            <a:r>
              <a:t>Moses passed under the dominion of death, but he was not to remain in the tomb. Christ Himself called him forth to life. Satan the tempter had claimed the body of Moses because of sin; but Christ the Saviour brought him forth from the grave. </a:t>
            </a:r>
            <a:r>
              <a:rPr>
                <a:latin typeface="Avenir Next Regular"/>
                <a:ea typeface="Avenir Next Regular"/>
                <a:cs typeface="Avenir Next Regular"/>
                <a:sym typeface="Avenir Next Regular"/>
              </a:rPr>
              <a:t>Jude 9</a:t>
            </a:r>
          </a:p>
          <a:p>
            <a:pPr marL="1155700" indent="-1155700" defTabSz="2218888">
              <a:spcBef>
                <a:spcPts val="5400"/>
              </a:spcBef>
              <a:defRPr sz="5824">
                <a:solidFill>
                  <a:srgbClr val="FFFFFF"/>
                </a:solidFill>
                <a:latin typeface="Avenir Next Medium"/>
                <a:ea typeface="Avenir Next Medium"/>
                <a:cs typeface="Avenir Next Medium"/>
                <a:sym typeface="Avenir Next Medium"/>
              </a:defRPr>
            </a:pPr>
            <a:r>
              <a:t>A witness to Christ’s victory over sin and death. He represented those who shall come forth from the grave at the resurrection of the just.</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4" name="Elijah"/>
          <p:cNvSpPr txBox="1"/>
          <p:nvPr>
            <p:ph type="title"/>
          </p:nvPr>
        </p:nvSpPr>
        <p:spPr>
          <a:xfrm>
            <a:off x="1206500" y="1079500"/>
            <a:ext cx="21971000" cy="2349993"/>
          </a:xfrm>
          <a:prstGeom prst="rect">
            <a:avLst/>
          </a:prstGeom>
        </p:spPr>
        <p:txBody>
          <a:bodyPr/>
          <a:lstStyle>
            <a:lvl1pPr>
              <a:defRPr spc="-224" sz="11200">
                <a:solidFill>
                  <a:srgbClr val="FFFFFF"/>
                </a:solidFill>
                <a:latin typeface="Avenir Next Regular"/>
                <a:ea typeface="Avenir Next Regular"/>
                <a:cs typeface="Avenir Next Regular"/>
                <a:sym typeface="Avenir Next Regular"/>
              </a:defRPr>
            </a:lvl1pPr>
          </a:lstStyle>
          <a:p>
            <a:pPr/>
            <a:r>
              <a:t>Elijah</a:t>
            </a:r>
          </a:p>
        </p:txBody>
      </p:sp>
      <p:sp>
        <p:nvSpPr>
          <p:cNvPr id="165" name="Elijah had been translated to heaven without seeing death.…"/>
          <p:cNvSpPr txBox="1"/>
          <p:nvPr>
            <p:ph type="body" idx="1"/>
          </p:nvPr>
        </p:nvSpPr>
        <p:spPr>
          <a:prstGeom prst="rect">
            <a:avLst/>
          </a:prstGeom>
        </p:spPr>
        <p:txBody>
          <a:bodyPr/>
          <a:lstStyle/>
          <a:p>
            <a:pPr marL="1193800" indent="-1193800" defTabSz="2292038">
              <a:spcBef>
                <a:spcPts val="5600"/>
              </a:spcBef>
              <a:defRPr sz="6016">
                <a:solidFill>
                  <a:srgbClr val="FFFFFF"/>
                </a:solidFill>
                <a:latin typeface="Avenir Next Medium"/>
                <a:ea typeface="Avenir Next Medium"/>
                <a:cs typeface="Avenir Next Medium"/>
                <a:sym typeface="Avenir Next Medium"/>
              </a:defRPr>
            </a:pPr>
            <a:r>
              <a:t>Elijah had been translated to heaven without seeing death.</a:t>
            </a:r>
          </a:p>
          <a:p>
            <a:pPr marL="1193800" indent="-1193800" defTabSz="2292038">
              <a:spcBef>
                <a:spcPts val="5600"/>
              </a:spcBef>
              <a:defRPr sz="6016">
                <a:solidFill>
                  <a:srgbClr val="FFFFFF"/>
                </a:solidFill>
                <a:latin typeface="Avenir Next Medium"/>
                <a:ea typeface="Avenir Next Medium"/>
                <a:cs typeface="Avenir Next Medium"/>
                <a:sym typeface="Avenir Next Medium"/>
              </a:defRPr>
            </a:pPr>
            <a:r>
              <a:t>Represented those who will be living upon the earth at Christ’s second coming, and who will be “changed in a moment, in the twinkling of an eye, at the last trump;” when “this mortal must put on immortality,” and “this corruptible must put on incorruption.” </a:t>
            </a:r>
            <a:r>
              <a:rPr i="1">
                <a:latin typeface="Avenir Next Regular"/>
                <a:ea typeface="Avenir Next Regular"/>
                <a:cs typeface="Avenir Next Regular"/>
                <a:sym typeface="Avenir Next Regular"/>
              </a:rPr>
              <a:t>1 Corinthians 15:51-53</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