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an orange flower surrounded by large tropical leaves"/>
          <p:cNvSpPr/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a red-eyed tree frog perched on a leaf"/>
          <p:cNvSpPr/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River flowing through a tropical forest"/>
          <p:cNvSpPr/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iver flowing through a tropical forest"/>
          <p:cNvSpPr/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/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/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/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gif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12351">
              <a:srgbClr val="000000"/>
            </a:gs>
            <a:gs pos="24405">
              <a:srgbClr val="09001F"/>
            </a:gs>
            <a:gs pos="42934">
              <a:srgbClr val="13003D"/>
            </a:gs>
            <a:gs pos="71091">
              <a:srgbClr val="894A1F"/>
            </a:gs>
            <a:gs pos="100000">
              <a:schemeClr val="accent4">
                <a:hueOff val="-624705"/>
                <a:lumOff val="1372"/>
              </a:schemeClr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2. Jesus in the Sanctuary"/>
          <p:cNvSpPr txBox="1"/>
          <p:nvPr>
            <p:ph type="ctrTitle"/>
          </p:nvPr>
        </p:nvSpPr>
        <p:spPr>
          <a:xfrm>
            <a:off x="1031778" y="1140278"/>
            <a:ext cx="22320444" cy="2916919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defRPr>
                <a:solidFill>
                  <a:srgbClr val="FFFF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2. Jesus in the Sanctuary</a:t>
            </a:r>
          </a:p>
        </p:txBody>
      </p:sp>
      <p:grpSp>
        <p:nvGrpSpPr>
          <p:cNvPr id="140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38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9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What happened at Christ’s death that graphically showed how the earthly sanctuary services had met their fulfillment and would now completely lose their validity?"/>
          <p:cNvSpPr txBox="1"/>
          <p:nvPr>
            <p:ph type="body" sz="quarter" idx="1"/>
          </p:nvPr>
        </p:nvSpPr>
        <p:spPr>
          <a:xfrm>
            <a:off x="1904740" y="1573763"/>
            <a:ext cx="21005801" cy="310185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9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happened at Christ’s death that graphically showed how the earthly sanctuary services had met their fulfillment and would now completely lose their validity?</a:t>
            </a:r>
          </a:p>
        </p:txBody>
      </p:sp>
      <p:sp>
        <p:nvSpPr>
          <p:cNvPr id="191" name="The temple veil was torn from top to bottom by an unseen hand."/>
          <p:cNvSpPr txBox="1"/>
          <p:nvPr/>
        </p:nvSpPr>
        <p:spPr>
          <a:xfrm>
            <a:off x="1904740" y="5080000"/>
            <a:ext cx="21005801" cy="618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temple veil was torn </a:t>
            </a:r>
            <a:r>
              <a:rPr u="sng"/>
              <a:t>from top to bottom</a:t>
            </a:r>
            <a:r>
              <a:t> by an unseen hand.</a:t>
            </a:r>
          </a:p>
        </p:txBody>
      </p:sp>
      <p:grpSp>
        <p:nvGrpSpPr>
          <p:cNvPr id="194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92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3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What is Christ’s relationship with the heavenly sanctuary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0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is Christ’s relationship with the heavenly sanctuary?</a:t>
            </a:r>
          </a:p>
        </p:txBody>
      </p:sp>
      <p:sp>
        <p:nvSpPr>
          <p:cNvPr id="197" name="Christ is our High Priest in the heavenly sanctuary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Christ is our High Priest in the heavenly sanctuary.</a:t>
            </a:r>
          </a:p>
        </p:txBody>
      </p:sp>
      <p:grpSp>
        <p:nvGrpSpPr>
          <p:cNvPr id="200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98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9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202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3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  <p:sp>
        <p:nvSpPr>
          <p:cNvPr id="205" name="Notice how the sanctuary message holds the key to understanding the book of Revelation.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Notice how the sanctuary message holds the key to understanding the book of Revelation.</a:t>
            </a:r>
          </a:p>
        </p:txBody>
      </p:sp>
      <p:sp>
        <p:nvSpPr>
          <p:cNvPr id="206" name="The seven churches—Christ’s great love for His people.…"/>
          <p:cNvSpPr txBox="1"/>
          <p:nvPr/>
        </p:nvSpPr>
        <p:spPr>
          <a:xfrm>
            <a:off x="1904740" y="4191000"/>
            <a:ext cx="19348296" cy="7585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2000250" indent="-857250" defTabSz="822959">
              <a:lnSpc>
                <a:spcPct val="110000"/>
              </a:lnSpc>
              <a:spcBef>
                <a:spcPts val="0"/>
              </a:spcBef>
              <a:buSzPct val="120000"/>
              <a:buChar char="•"/>
              <a:defRPr i="1" sz="576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seven churches—Christ’s great love for His people.</a:t>
            </a:r>
            <a:endParaRPr>
              <a:solidFill>
                <a:srgbClr val="FF0000"/>
              </a:solidFill>
            </a:endParaRPr>
          </a:p>
          <a:p>
            <a:pPr marL="2000250" indent="-857250" defTabSz="822959">
              <a:lnSpc>
                <a:spcPct val="110000"/>
              </a:lnSpc>
              <a:spcBef>
                <a:spcPts val="0"/>
              </a:spcBef>
              <a:buSzPct val="120000"/>
              <a:buChar char="•"/>
              <a:defRPr i="1" sz="576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seven seals—the majesty of God as Creator, and his right to send judgments on the earth.</a:t>
            </a:r>
          </a:p>
          <a:p>
            <a:pPr marL="2000250" indent="-857250" defTabSz="822959">
              <a:lnSpc>
                <a:spcPct val="110000"/>
              </a:lnSpc>
              <a:spcBef>
                <a:spcPts val="0"/>
              </a:spcBef>
              <a:buSzPct val="120000"/>
              <a:buChar char="•"/>
              <a:defRPr i="1" sz="576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seven trumpets—the ark of the covenant will play a significant role in the final events.</a:t>
            </a:r>
          </a:p>
          <a:p>
            <a:pPr marL="2000250" indent="-857250" defTabSz="822959">
              <a:lnSpc>
                <a:spcPct val="110000"/>
              </a:lnSpc>
              <a:spcBef>
                <a:spcPts val="0"/>
              </a:spcBef>
              <a:buSzPct val="120000"/>
              <a:buChar char="•"/>
              <a:defRPr i="1" sz="576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seven last plagues—God’s judgments emanate from the heavenly sanctuary.</a:t>
            </a:r>
          </a:p>
          <a:p>
            <a:pPr marL="2000250" indent="-857250" defTabSz="822959">
              <a:lnSpc>
                <a:spcPct val="110000"/>
              </a:lnSpc>
              <a:spcBef>
                <a:spcPts val="0"/>
              </a:spcBef>
              <a:buSzPct val="120000"/>
              <a:buChar char="•"/>
              <a:defRPr i="1" sz="576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Finally, no more temple!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44407">
              <a:srgbClr val="FFFFFF"/>
            </a:gs>
            <a:gs pos="100000">
              <a:srgbClr val="7F8080"/>
            </a:gs>
            <a:gs pos="100000">
              <a:srgbClr val="000000"/>
            </a:gs>
            <a:gs pos="100000">
              <a:srgbClr val="09001F"/>
            </a:gs>
            <a:gs pos="100000">
              <a:srgbClr val="13003D"/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ecrets and Mysteries of the Lost Ark:…"/>
          <p:cNvSpPr txBox="1"/>
          <p:nvPr>
            <p:ph type="title" idx="4294967295"/>
          </p:nvPr>
        </p:nvSpPr>
        <p:spPr>
          <a:xfrm>
            <a:off x="1689100" y="853232"/>
            <a:ext cx="21005800" cy="4939005"/>
          </a:xfrm>
          <a:prstGeom prst="rect">
            <a:avLst/>
          </a:prstGeom>
        </p:spPr>
        <p:txBody>
          <a:bodyPr/>
          <a:lstStyle/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Secrets and Mysteries of the Lost Ark:</a:t>
            </a:r>
          </a:p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Bible Adventure</a:t>
            </a:r>
          </a:p>
          <a:p>
            <a:pPr marL="342900" indent="-342900" defTabSz="914400">
              <a:lnSpc>
                <a:spcPct val="120000"/>
              </a:lnSpc>
              <a:spcBef>
                <a:spcPts val="600"/>
              </a:spcBef>
              <a:defRPr b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0"/>
              <a:t>by</a:t>
            </a:r>
            <a:r>
              <a:t> James R. Hoffer</a:t>
            </a:r>
          </a:p>
        </p:txBody>
      </p:sp>
      <p:sp>
        <p:nvSpPr>
          <p:cNvPr id="209" name="TextBox 4"/>
          <p:cNvSpPr txBox="1"/>
          <p:nvPr/>
        </p:nvSpPr>
        <p:spPr>
          <a:xfrm>
            <a:off x="2918608" y="7949594"/>
            <a:ext cx="4632961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© 2014, James R. Hoffer</a:t>
            </a:r>
          </a:p>
        </p:txBody>
      </p:sp>
      <p:pic>
        <p:nvPicPr>
          <p:cNvPr id="21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4609" y="9288943"/>
            <a:ext cx="3680960" cy="1961640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TextBox 6"/>
          <p:cNvSpPr txBox="1"/>
          <p:nvPr/>
        </p:nvSpPr>
        <p:spPr>
          <a:xfrm>
            <a:off x="1419405" y="11597583"/>
            <a:ext cx="7631367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Graphics courtesy of Bible Graphics Studio.</a:t>
            </a:r>
          </a:p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Used by permission.</a:t>
            </a:r>
          </a:p>
        </p:txBody>
      </p:sp>
      <p:pic>
        <p:nvPicPr>
          <p:cNvPr id="212" name="Picture 2" descr="Picture 2"/>
          <p:cNvPicPr>
            <a:picLocks noChangeAspect="1"/>
          </p:cNvPicPr>
          <p:nvPr/>
        </p:nvPicPr>
        <p:blipFill>
          <a:blip r:embed="rId3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Why is it important to understand the message of the sanctuary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Why is it important to understand the message of the sanctuary?</a:t>
            </a:r>
          </a:p>
        </p:txBody>
      </p:sp>
      <p:sp>
        <p:nvSpPr>
          <p:cNvPr id="143" name="It answers the “big questions” about the existence of evil and the problem of human suffering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 answers the “big questions” about the existence of evil and the problem of human suffering.</a:t>
            </a:r>
          </a:p>
        </p:txBody>
      </p:sp>
      <p:grpSp>
        <p:nvGrpSpPr>
          <p:cNvPr id="146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44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5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What was Jesus’ first encounter with the temple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was Jesus’ first encounter with the temple?</a:t>
            </a:r>
          </a:p>
        </p:txBody>
      </p:sp>
      <p:sp>
        <p:nvSpPr>
          <p:cNvPr id="149" name="His dedication as a baby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His dedication as a baby.</a:t>
            </a:r>
          </a:p>
        </p:txBody>
      </p:sp>
      <p:grpSp>
        <p:nvGrpSpPr>
          <p:cNvPr id="152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50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1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When did He next go to the temple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When did He next go to the temple?</a:t>
            </a:r>
          </a:p>
        </p:txBody>
      </p:sp>
      <p:sp>
        <p:nvSpPr>
          <p:cNvPr id="155" name="When He was a boy of 12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When He was a boy of 12.</a:t>
            </a:r>
          </a:p>
        </p:txBody>
      </p:sp>
      <p:grpSp>
        <p:nvGrpSpPr>
          <p:cNvPr id="158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56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7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What must He have thought when He observed the animal sacrifices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4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must He have thought when He observed the animal sacrifices?</a:t>
            </a:r>
          </a:p>
        </p:txBody>
      </p:sp>
      <p:sp>
        <p:nvSpPr>
          <p:cNvPr id="161" name="That He was the Lamb of God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That </a:t>
            </a:r>
            <a:r>
              <a:rPr u="sng"/>
              <a:t>He</a:t>
            </a:r>
            <a:r>
              <a:t> was the Lamb of God.</a:t>
            </a:r>
          </a:p>
        </p:txBody>
      </p:sp>
      <p:grpSp>
        <p:nvGrpSpPr>
          <p:cNvPr id="164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62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3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When was the sacrificial system introduced and for what purpose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5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When was the sacrificial system introduced and for what purpose?</a:t>
            </a:r>
          </a:p>
        </p:txBody>
      </p:sp>
      <p:sp>
        <p:nvSpPr>
          <p:cNvPr id="167" name="God Himself introduced the sacrificial system, at first by individuals and families; after the Exodus He enshrined it in the sanctuary services. The sacrifices were to symbolize that the penalty of sin is death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God Himself introduced the sacrificial system, at first by individuals and families; after the Exodus He enshrined it in the sanctuary services. The sacrifices were to symbolize that the penalty of sin is death.</a:t>
            </a:r>
          </a:p>
        </p:txBody>
      </p:sp>
      <p:grpSp>
        <p:nvGrpSpPr>
          <p:cNvPr id="170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68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9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Jesus was often found in the temple in Jerusalem during His ministry. How did He use the sanctuary services to explain something about Himself?"/>
          <p:cNvSpPr txBox="1"/>
          <p:nvPr>
            <p:ph type="body" sz="quarter" idx="1"/>
          </p:nvPr>
        </p:nvSpPr>
        <p:spPr>
          <a:xfrm>
            <a:off x="1904740" y="1573763"/>
            <a:ext cx="21005801" cy="310185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6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Jesus was often found in the temple in Jerusalem during His ministry. How did He use the sanctuary services to explain something about Himself?</a:t>
            </a:r>
          </a:p>
        </p:txBody>
      </p:sp>
      <p:sp>
        <p:nvSpPr>
          <p:cNvPr id="173" name="He was the water of life and the light of the world."/>
          <p:cNvSpPr txBox="1"/>
          <p:nvPr/>
        </p:nvSpPr>
        <p:spPr>
          <a:xfrm>
            <a:off x="1904740" y="5080000"/>
            <a:ext cx="21005801" cy="618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He was the water of life and the light of the world.</a:t>
            </a:r>
          </a:p>
        </p:txBody>
      </p:sp>
      <p:grpSp>
        <p:nvGrpSpPr>
          <p:cNvPr id="176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74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5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How does the sanctuary message reveal God’s true character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7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does the sanctuary message reveal God’s true character?</a:t>
            </a:r>
          </a:p>
        </p:txBody>
      </p:sp>
      <p:sp>
        <p:nvSpPr>
          <p:cNvPr id="179" name="The “great controversy” and the disposition of sin and Satan are fully portrayed and illustrated through the sanctuary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“great controversy” and the disposition of sin and Satan are fully portrayed and illustrated through the sanctuary.</a:t>
            </a:r>
          </a:p>
        </p:txBody>
      </p:sp>
      <p:grpSp>
        <p:nvGrpSpPr>
          <p:cNvPr id="182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80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1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What event in Christ’s ministry especially portrayed His respect for the sanctuary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8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event in Christ’s ministry especially portrayed His respect for the sanctuary?</a:t>
            </a:r>
          </a:p>
        </p:txBody>
      </p:sp>
      <p:sp>
        <p:nvSpPr>
          <p:cNvPr id="185" name="Casting out the money changers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Casting out the money changers.</a:t>
            </a:r>
          </a:p>
        </p:txBody>
      </p:sp>
      <p:grpSp>
        <p:nvGrpSpPr>
          <p:cNvPr id="188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86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7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