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2" name="Shape 14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an orange flower surrounded by large tropical leaves"/>
          <p:cNvSpPr/>
          <p:nvPr>
            <p:ph type="pic" sz="quarter" idx="21"/>
          </p:nvPr>
        </p:nvSpPr>
        <p:spPr>
          <a:xfrm>
            <a:off x="15292127" y="6870700"/>
            <a:ext cx="8341246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a red-eyed tree frog perched on a leaf"/>
          <p:cNvSpPr/>
          <p:nvPr>
            <p:ph type="pic" sz="quarter" idx="22"/>
          </p:nvPr>
        </p:nvSpPr>
        <p:spPr>
          <a:xfrm>
            <a:off x="14859000" y="952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River flowing through a tropical forest"/>
          <p:cNvSpPr/>
          <p:nvPr>
            <p:ph type="pic" idx="23"/>
          </p:nvPr>
        </p:nvSpPr>
        <p:spPr>
          <a:xfrm>
            <a:off x="651237" y="952500"/>
            <a:ext cx="15283726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iver flowing through a tropical forest"/>
          <p:cNvSpPr/>
          <p:nvPr>
            <p:ph type="pic" idx="21"/>
          </p:nvPr>
        </p:nvSpPr>
        <p:spPr>
          <a:xfrm>
            <a:off x="0" y="-2290234"/>
            <a:ext cx="24384000" cy="18296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ver flowing through a tropical forest"/>
          <p:cNvSpPr/>
          <p:nvPr>
            <p:ph type="pic" idx="21"/>
          </p:nvPr>
        </p:nvSpPr>
        <p:spPr>
          <a:xfrm>
            <a:off x="3125968" y="-1762099"/>
            <a:ext cx="18135601" cy="136079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lose-up of an orange flower surrounded by large tropical leaves"/>
          <p:cNvSpPr/>
          <p:nvPr>
            <p:ph type="pic" idx="21"/>
          </p:nvPr>
        </p:nvSpPr>
        <p:spPr>
          <a:xfrm>
            <a:off x="5803900" y="952500"/>
            <a:ext cx="17236029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lose-up of a red-eyed tree frog perched on a leaf"/>
          <p:cNvSpPr/>
          <p:nvPr>
            <p:ph type="pic" sz="half" idx="21"/>
          </p:nvPr>
        </p:nvSpPr>
        <p:spPr>
          <a:xfrm>
            <a:off x="87503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gif"/><Relationship Id="rId3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12351">
              <a:srgbClr val="000000"/>
            </a:gs>
            <a:gs pos="24405">
              <a:srgbClr val="09001F"/>
            </a:gs>
            <a:gs pos="42934">
              <a:srgbClr val="13003D"/>
            </a:gs>
            <a:gs pos="71091">
              <a:srgbClr val="894A1F"/>
            </a:gs>
            <a:gs pos="100000">
              <a:schemeClr val="accent4">
                <a:hueOff val="-624705"/>
                <a:lumOff val="1372"/>
              </a:schemeClr>
            </a:gs>
          </a:gsLst>
          <a:lin ang="2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12. The Ark of Safety"/>
          <p:cNvSpPr txBox="1"/>
          <p:nvPr>
            <p:ph type="ctrTitle"/>
          </p:nvPr>
        </p:nvSpPr>
        <p:spPr>
          <a:xfrm>
            <a:off x="1031778" y="1140278"/>
            <a:ext cx="22320444" cy="2916919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914400">
              <a:defRPr>
                <a:solidFill>
                  <a:srgbClr val="FFFF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12. The Ark of Safety</a:t>
            </a:r>
          </a:p>
        </p:txBody>
      </p:sp>
      <p:grpSp>
        <p:nvGrpSpPr>
          <p:cNvPr id="147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45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6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Does Jesus love the church?"/>
          <p:cNvSpPr txBox="1"/>
          <p:nvPr>
            <p:ph type="body" sz="quarter" idx="1"/>
          </p:nvPr>
        </p:nvSpPr>
        <p:spPr>
          <a:xfrm>
            <a:off x="1904740" y="1573763"/>
            <a:ext cx="21005801" cy="1414229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8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Does Jesus love the church?</a:t>
            </a:r>
          </a:p>
        </p:txBody>
      </p:sp>
      <p:sp>
        <p:nvSpPr>
          <p:cNvPr id="190" name="Yes—He died for it, and watches over it yet today."/>
          <p:cNvSpPr txBox="1"/>
          <p:nvPr/>
        </p:nvSpPr>
        <p:spPr>
          <a:xfrm>
            <a:off x="1904740" y="3111500"/>
            <a:ext cx="21005801" cy="618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Yes—He died for it, and watches over it yet today.</a:t>
            </a:r>
          </a:p>
        </p:txBody>
      </p:sp>
      <p:sp>
        <p:nvSpPr>
          <p:cNvPr id="191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  <p:pic>
        <p:nvPicPr>
          <p:cNvPr id="192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How was the early church set up, which serves as our pattern today?"/>
          <p:cNvSpPr txBox="1"/>
          <p:nvPr>
            <p:ph type="body" sz="quarter" idx="1"/>
          </p:nvPr>
        </p:nvSpPr>
        <p:spPr>
          <a:xfrm>
            <a:off x="1904740" y="1573763"/>
            <a:ext cx="21005801" cy="2064298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9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was the early church set up, which serves as our pattern today?</a:t>
            </a:r>
          </a:p>
        </p:txBody>
      </p:sp>
      <p:sp>
        <p:nvSpPr>
          <p:cNvPr id="195" name="Elders and deacons, and even council meetings."/>
          <p:cNvSpPr txBox="1"/>
          <p:nvPr/>
        </p:nvSpPr>
        <p:spPr>
          <a:xfrm>
            <a:off x="1904740" y="4191000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Elders and deacons, and even council meetings.</a:t>
            </a:r>
          </a:p>
        </p:txBody>
      </p:sp>
      <p:sp>
        <p:nvSpPr>
          <p:cNvPr id="196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  <p:pic>
        <p:nvPicPr>
          <p:cNvPr id="197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884271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  <p:sp>
        <p:nvSpPr>
          <p:cNvPr id="200" name="How were members added to the church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0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were members added to the church?</a:t>
            </a:r>
          </a:p>
        </p:txBody>
      </p:sp>
      <p:sp>
        <p:nvSpPr>
          <p:cNvPr id="201" name="Through baptism."/>
          <p:cNvSpPr txBox="1"/>
          <p:nvPr/>
        </p:nvSpPr>
        <p:spPr>
          <a:xfrm>
            <a:off x="1904740" y="31115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Through baptism.</a:t>
            </a:r>
          </a:p>
        </p:txBody>
      </p:sp>
      <p:pic>
        <p:nvPicPr>
          <p:cNvPr id="202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here were only eight people saved on Noah’s ark. What does Peter say is the antitype that now saves us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1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There were only eight people saved on Noah’s ark. What does Peter say is the antitype that now saves us?</a:t>
            </a:r>
          </a:p>
        </p:txBody>
      </p:sp>
      <p:sp>
        <p:nvSpPr>
          <p:cNvPr id="205" name="Symbolically, they were “baptized” as they passed through the waters.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Symbolically, they were “baptized” as they passed through the waters.</a:t>
            </a:r>
          </a:p>
        </p:txBody>
      </p:sp>
      <p:sp>
        <p:nvSpPr>
          <p:cNvPr id="206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  <p:pic>
        <p:nvPicPr>
          <p:cNvPr id="207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44407">
              <a:srgbClr val="FFFFFF"/>
            </a:gs>
            <a:gs pos="100000">
              <a:srgbClr val="7F8080"/>
            </a:gs>
            <a:gs pos="100000">
              <a:srgbClr val="000000"/>
            </a:gs>
            <a:gs pos="100000">
              <a:srgbClr val="09001F"/>
            </a:gs>
            <a:gs pos="100000">
              <a:srgbClr val="13003D"/>
            </a:gs>
          </a:gsLst>
          <a:lin ang="2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ecrets and Mysteries of the Lost Ark:…"/>
          <p:cNvSpPr txBox="1"/>
          <p:nvPr>
            <p:ph type="title" idx="4294967295"/>
          </p:nvPr>
        </p:nvSpPr>
        <p:spPr>
          <a:xfrm>
            <a:off x="1689100" y="853232"/>
            <a:ext cx="21005800" cy="4939005"/>
          </a:xfrm>
          <a:prstGeom prst="rect">
            <a:avLst/>
          </a:prstGeom>
        </p:spPr>
        <p:txBody>
          <a:bodyPr/>
          <a:lstStyle/>
          <a:p>
            <a:pPr marL="342900" indent="-342900" defTabSz="914400">
              <a:spcBef>
                <a:spcPts val="600"/>
              </a:spcBef>
              <a:defRPr b="1" i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Secrets and Mysteries of the Lost Ark:</a:t>
            </a:r>
          </a:p>
          <a:p>
            <a:pPr marL="342900" indent="-342900" defTabSz="914400">
              <a:spcBef>
                <a:spcPts val="600"/>
              </a:spcBef>
              <a:defRPr b="1" i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 Bible Adventure</a:t>
            </a:r>
          </a:p>
          <a:p>
            <a:pPr marL="342900" indent="-342900" defTabSz="914400">
              <a:lnSpc>
                <a:spcPct val="120000"/>
              </a:lnSpc>
              <a:spcBef>
                <a:spcPts val="600"/>
              </a:spcBef>
              <a:defRPr b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="0"/>
              <a:t>by</a:t>
            </a:r>
            <a:r>
              <a:t> James R. Hoffer</a:t>
            </a:r>
          </a:p>
        </p:txBody>
      </p:sp>
      <p:sp>
        <p:nvSpPr>
          <p:cNvPr id="210" name="TextBox 4"/>
          <p:cNvSpPr txBox="1"/>
          <p:nvPr/>
        </p:nvSpPr>
        <p:spPr>
          <a:xfrm>
            <a:off x="2918608" y="7949594"/>
            <a:ext cx="4632961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14350" indent="-514350" algn="ctr" defTabSz="914400">
              <a:spcBef>
                <a:spcPts val="0"/>
              </a:spcBef>
              <a:defRPr b="1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  <a:p>
            <a:pPr marL="514350" indent="-514350" algn="ctr" defTabSz="914400">
              <a:spcBef>
                <a:spcPts val="0"/>
              </a:spcBef>
              <a:defRPr b="1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© 2014, James R. Hoffer</a:t>
            </a:r>
          </a:p>
        </p:txBody>
      </p:sp>
      <p:pic>
        <p:nvPicPr>
          <p:cNvPr id="21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94609" y="9288943"/>
            <a:ext cx="3680960" cy="1961640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TextBox 6"/>
          <p:cNvSpPr txBox="1"/>
          <p:nvPr/>
        </p:nvSpPr>
        <p:spPr>
          <a:xfrm>
            <a:off x="1419405" y="11597583"/>
            <a:ext cx="7631367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914400">
              <a:spcBef>
                <a:spcPts val="0"/>
              </a:spcBef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Graphics courtesy of Bible Graphics Studio.</a:t>
            </a:r>
          </a:p>
          <a:p>
            <a:pPr algn="ctr" defTabSz="914400">
              <a:spcBef>
                <a:spcPts val="0"/>
              </a:spcBef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Used by permission.</a:t>
            </a:r>
          </a:p>
        </p:txBody>
      </p:sp>
      <p:pic>
        <p:nvPicPr>
          <p:cNvPr id="213" name="Picture 2" descr="Picture 2"/>
          <p:cNvPicPr>
            <a:picLocks noChangeAspect="1"/>
          </p:cNvPicPr>
          <p:nvPr/>
        </p:nvPicPr>
        <p:blipFill>
          <a:blip r:embed="rId3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What earthly system prevailed during the Dark Ages, and what means did it use to draw attention to itself and away from Christ?"/>
          <p:cNvSpPr txBox="1"/>
          <p:nvPr>
            <p:ph type="body" sz="half" idx="1"/>
          </p:nvPr>
        </p:nvSpPr>
        <p:spPr>
          <a:xfrm>
            <a:off x="1904740" y="1573763"/>
            <a:ext cx="21005801" cy="3194859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earthly system prevailed during the Dark Ages, and what means did it use to draw attention to itself and away from Christ?</a:t>
            </a:r>
          </a:p>
        </p:txBody>
      </p:sp>
      <p:sp>
        <p:nvSpPr>
          <p:cNvPr id="150" name="God gave a detailed design to Moses, and Moses directed the construction."/>
          <p:cNvSpPr txBox="1"/>
          <p:nvPr/>
        </p:nvSpPr>
        <p:spPr>
          <a:xfrm>
            <a:off x="1904740" y="507499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200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God gave a detailed design to Moses, and Moses directed the construction.</a:t>
            </a:r>
          </a:p>
        </p:txBody>
      </p:sp>
      <p:sp>
        <p:nvSpPr>
          <p:cNvPr id="151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  <p:pic>
        <p:nvPicPr>
          <p:cNvPr id="152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What are the main characteristics that help us identify this power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2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are the main characteristics that help us identify this power?</a:t>
            </a:r>
          </a:p>
        </p:txBody>
      </p:sp>
      <p:sp>
        <p:nvSpPr>
          <p:cNvPr id="156" name="Geographical and historical timing, self-exaltation against the Prince of the host, taking away the daily sacrifices, casting down the place of the sanctuary, casting down truth, persecuting the saints.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Geographical and historical timing, self-exaltation against the Prince of the host, taking away the daily sacrifices, casting down the place of the sanctuary, casting down truth, persecuting the saints.</a:t>
            </a:r>
          </a:p>
        </p:txBody>
      </p:sp>
      <p:sp>
        <p:nvSpPr>
          <p:cNvPr id="157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When would this false system be unmasked?"/>
          <p:cNvSpPr txBox="1"/>
          <p:nvPr>
            <p:ph type="body" sz="quarter" idx="1"/>
          </p:nvPr>
        </p:nvSpPr>
        <p:spPr>
          <a:xfrm>
            <a:off x="1904740" y="1573763"/>
            <a:ext cx="21005801" cy="1237064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3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When would this false system be unmasked?</a:t>
            </a:r>
          </a:p>
        </p:txBody>
      </p:sp>
      <p:sp>
        <p:nvSpPr>
          <p:cNvPr id="160" name="In connection with the events of 1844."/>
          <p:cNvSpPr txBox="1"/>
          <p:nvPr/>
        </p:nvSpPr>
        <p:spPr>
          <a:xfrm>
            <a:off x="1904740" y="3115768"/>
            <a:ext cx="21005801" cy="75352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In connection with the events of 1844.</a:t>
            </a:r>
          </a:p>
        </p:txBody>
      </p:sp>
      <p:sp>
        <p:nvSpPr>
          <p:cNvPr id="161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  <p:pic>
        <p:nvPicPr>
          <p:cNvPr id="162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Who is the Prince of the host?"/>
          <p:cNvSpPr txBox="1"/>
          <p:nvPr>
            <p:ph type="body" sz="quarter" idx="1"/>
          </p:nvPr>
        </p:nvSpPr>
        <p:spPr>
          <a:xfrm>
            <a:off x="1904740" y="1573763"/>
            <a:ext cx="21005801" cy="1237064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4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Who is the Prince of the host?</a:t>
            </a:r>
          </a:p>
        </p:txBody>
      </p:sp>
      <p:sp>
        <p:nvSpPr>
          <p:cNvPr id="165" name="Jesus, the very one whom Satan hates and whose ministry he tried to obscure."/>
          <p:cNvSpPr txBox="1"/>
          <p:nvPr/>
        </p:nvSpPr>
        <p:spPr>
          <a:xfrm>
            <a:off x="1904740" y="3111500"/>
            <a:ext cx="21005801" cy="75352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Jesus, the very one whom Satan hates and whose ministry he tried to obscure.</a:t>
            </a:r>
          </a:p>
        </p:txBody>
      </p:sp>
      <p:sp>
        <p:nvSpPr>
          <p:cNvPr id="166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In what specific ways did the little horn’s theology succeed in replacing Jesus’ ministry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5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In what specific ways did the little horn’s theology succeed in replacing Jesus’ ministry?</a:t>
            </a:r>
          </a:p>
        </p:txBody>
      </p:sp>
      <p:sp>
        <p:nvSpPr>
          <p:cNvPr id="171" name="A wrong priesthood.…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 wrong priesthood.</a:t>
            </a:r>
            <a:endParaRPr sz="28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 false mediatorial system.</a:t>
            </a:r>
            <a:endParaRPr sz="28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 false religious system—the mass and all its trappings.</a:t>
            </a:r>
          </a:p>
        </p:txBody>
      </p:sp>
      <p:sp>
        <p:nvSpPr>
          <p:cNvPr id="172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Salvation through the blood of Christ, and Christ’s mediation.…"/>
          <p:cNvSpPr txBox="1"/>
          <p:nvPr/>
        </p:nvSpPr>
        <p:spPr>
          <a:xfrm>
            <a:off x="1904740" y="4191267"/>
            <a:ext cx="21005801" cy="12839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Salvation through the blood of Christ, and Christ’s mediation.</a:t>
            </a:r>
            <a:endParaRPr sz="21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“great controversy” theme and the character of God.</a:t>
            </a:r>
            <a:endParaRPr sz="21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second coming of Christ and the state of man in death.</a:t>
            </a:r>
          </a:p>
        </p:txBody>
      </p:sp>
      <p:sp>
        <p:nvSpPr>
          <p:cNvPr id="176" name="What are some of the major Bible teachings given us in the sanctuary message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6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are some of the major Bible teachings given us in the sanctuary message?</a:t>
            </a:r>
          </a:p>
        </p:txBody>
      </p:sp>
      <p:sp>
        <p:nvSpPr>
          <p:cNvPr id="177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End-time prophecy, including the judgment hour message.…"/>
          <p:cNvSpPr txBox="1"/>
          <p:nvPr/>
        </p:nvSpPr>
        <p:spPr>
          <a:xfrm>
            <a:off x="1904740" y="4191000"/>
            <a:ext cx="21005801" cy="13444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4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End-time prophecy, including the judgment hour message.</a:t>
            </a:r>
            <a:endParaRPr sz="33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4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God’s covenant of love, and the 10 Commandments, including the Sabbath.</a:t>
            </a:r>
          </a:p>
          <a:p>
            <a:pPr algn="ctr" defTabSz="914400">
              <a:lnSpc>
                <a:spcPct val="110000"/>
              </a:lnSpc>
              <a:spcBef>
                <a:spcPts val="2000"/>
              </a:spcBef>
              <a:defRPr b="1" i="1" sz="6400" u="sng">
                <a:solidFill>
                  <a:srgbClr val="FF26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There is no church that teaches the sanctuary message other than the Seventh-day Adventist church!</a:t>
            </a:r>
          </a:p>
        </p:txBody>
      </p:sp>
      <p:sp>
        <p:nvSpPr>
          <p:cNvPr id="181" name="What are some of the major Bible teachings given us in the sanctuary message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6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are some of the major Bible teachings given us in the sanctuary message?</a:t>
            </a:r>
          </a:p>
        </p:txBody>
      </p:sp>
      <p:sp>
        <p:nvSpPr>
          <p:cNvPr id="182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Is “church” really a necessity in the believer’s life?"/>
          <p:cNvSpPr txBox="1"/>
          <p:nvPr>
            <p:ph type="body" sz="quarter" idx="1"/>
          </p:nvPr>
        </p:nvSpPr>
        <p:spPr>
          <a:xfrm>
            <a:off x="1904740" y="1573763"/>
            <a:ext cx="21005801" cy="1414229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7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Is “church” really a necessity in the believer’s life?</a:t>
            </a:r>
          </a:p>
        </p:txBody>
      </p:sp>
      <p:sp>
        <p:nvSpPr>
          <p:cNvPr id="185" name="Yes, absolutely. Christ Himself established the church."/>
          <p:cNvSpPr txBox="1"/>
          <p:nvPr/>
        </p:nvSpPr>
        <p:spPr>
          <a:xfrm>
            <a:off x="1904740" y="3111500"/>
            <a:ext cx="21005801" cy="618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Yes, absolutely. Christ Himself established the church.</a:t>
            </a:r>
          </a:p>
        </p:txBody>
      </p:sp>
      <p:sp>
        <p:nvSpPr>
          <p:cNvPr id="186" name="Secrets and Mysteries of the Lost Ark: A Bible Adventure"/>
          <p:cNvSpPr txBox="1"/>
          <p:nvPr>
            <p:ph type="title"/>
          </p:nvPr>
        </p:nvSpPr>
        <p:spPr>
          <a:xfrm>
            <a:off x="1904740" y="11655619"/>
            <a:ext cx="21005801" cy="2060381"/>
          </a:xfrm>
          <a:prstGeom prst="rect">
            <a:avLst/>
          </a:prstGeom>
        </p:spPr>
        <p:txBody>
          <a:bodyPr/>
          <a:lstStyle>
            <a:lvl1pPr marL="342900" indent="-342900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  <p:pic>
        <p:nvPicPr>
          <p:cNvPr id="187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5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