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12351">
              <a:srgbClr val="000000"/>
            </a:gs>
            <a:gs pos="24405">
              <a:srgbClr val="09001F"/>
            </a:gs>
            <a:gs pos="42934">
              <a:srgbClr val="13003D"/>
            </a:gs>
            <a:gs pos="71091">
              <a:srgbClr val="894A1F"/>
            </a:gs>
            <a:gs pos="100000">
              <a:schemeClr val="accent4">
                <a:hueOff val="-624705"/>
                <a:lumOff val="1372"/>
              </a:schemeClr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8. The Contents of the Ark"/>
          <p:cNvSpPr txBox="1"/>
          <p:nvPr>
            <p:ph type="ctrTitle"/>
          </p:nvPr>
        </p:nvSpPr>
        <p:spPr>
          <a:xfrm>
            <a:off x="1031778" y="1140278"/>
            <a:ext cx="22320444" cy="2916919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defRPr>
                <a:solidFill>
                  <a:srgbClr val="FFFF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8. The Contents of the Ark</a:t>
            </a:r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How did God present Himself to Moses?"/>
          <p:cNvSpPr txBox="1"/>
          <p:nvPr>
            <p:ph type="body" sz="quarter" idx="1"/>
          </p:nvPr>
        </p:nvSpPr>
        <p:spPr>
          <a:xfrm>
            <a:off x="1904740" y="1573763"/>
            <a:ext cx="21005801" cy="124540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9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did God present Himself to Moses?</a:t>
            </a:r>
          </a:p>
        </p:txBody>
      </p:sp>
      <p:sp>
        <p:nvSpPr>
          <p:cNvPr id="189" name="Merciful and gracious, longsuffering, abundant in goodness and truth—a perfect blend!"/>
          <p:cNvSpPr txBox="1"/>
          <p:nvPr/>
        </p:nvSpPr>
        <p:spPr>
          <a:xfrm>
            <a:off x="1904740" y="3111500"/>
            <a:ext cx="21005801" cy="6186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Merciful and gracious, longsuffering, abundant in goodness and truth—a perfect blend!</a:t>
            </a:r>
          </a:p>
        </p:txBody>
      </p:sp>
      <p:pic>
        <p:nvPicPr>
          <p:cNvPr id="19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What other important characteristic of God is highlighted in the Bible?"/>
          <p:cNvSpPr txBox="1"/>
          <p:nvPr>
            <p:ph type="body" sz="quarter" idx="1"/>
          </p:nvPr>
        </p:nvSpPr>
        <p:spPr>
          <a:xfrm>
            <a:off x="1904740" y="1573763"/>
            <a:ext cx="21005801" cy="206429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0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other important characteristic of God is highlighted in the Bible?</a:t>
            </a:r>
          </a:p>
        </p:txBody>
      </p:sp>
      <p:sp>
        <p:nvSpPr>
          <p:cNvPr id="194" name="His power to create, and the uselessness of the false gods."/>
          <p:cNvSpPr txBox="1"/>
          <p:nvPr/>
        </p:nvSpPr>
        <p:spPr>
          <a:xfrm>
            <a:off x="1904740" y="4191000"/>
            <a:ext cx="21005801" cy="84515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His power to create, and the uselessness of the false gods.</a:t>
            </a:r>
          </a:p>
        </p:txBody>
      </p:sp>
      <p:pic>
        <p:nvPicPr>
          <p:cNvPr id="19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Is there anything in the Ark of the Covenant that alludes to God as our Creator?"/>
          <p:cNvSpPr txBox="1"/>
          <p:nvPr>
            <p:ph type="body" sz="quarter" idx="1"/>
          </p:nvPr>
        </p:nvSpPr>
        <p:spPr>
          <a:xfrm>
            <a:off x="1904740" y="1573763"/>
            <a:ext cx="21005801" cy="206429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Is there anything in the Ark of the Covenant that alludes to God as our Creator?</a:t>
            </a:r>
          </a:p>
        </p:txBody>
      </p:sp>
      <p:sp>
        <p:nvSpPr>
          <p:cNvPr id="199" name="The fourth commandment."/>
          <p:cNvSpPr txBox="1"/>
          <p:nvPr/>
        </p:nvSpPr>
        <p:spPr>
          <a:xfrm>
            <a:off x="1904740" y="4209726"/>
            <a:ext cx="21005801" cy="5296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fourth commandment.</a:t>
            </a:r>
          </a:p>
        </p:txBody>
      </p:sp>
      <p:pic>
        <p:nvPicPr>
          <p:cNvPr id="20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What do the following texts teach us about the Sabbath day?"/>
          <p:cNvSpPr txBox="1"/>
          <p:nvPr>
            <p:ph type="body" sz="quarter" idx="1"/>
          </p:nvPr>
        </p:nvSpPr>
        <p:spPr>
          <a:xfrm>
            <a:off x="1904740" y="1573763"/>
            <a:ext cx="21005801" cy="206429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do the following texts teach us about the Sabbath day?</a:t>
            </a:r>
          </a:p>
        </p:txBody>
      </p:sp>
      <p:sp>
        <p:nvSpPr>
          <p:cNvPr id="205" name="It was instituted and given to mankind, thousands of years before there was a Jew.…"/>
          <p:cNvSpPr txBox="1"/>
          <p:nvPr/>
        </p:nvSpPr>
        <p:spPr>
          <a:xfrm>
            <a:off x="1904740" y="4197026"/>
            <a:ext cx="21005801" cy="7428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was instituted and given to mankind, thousands of years before there was a Jew.</a:t>
            </a:r>
          </a:p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Jesus, our Creator, called Himself Lord of the Sabbath.</a:t>
            </a:r>
          </a:p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was known by the Jews before the law was given on Mt. Sinai.</a:t>
            </a:r>
          </a:p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Nehemiah championed the Sabbath during the return of the Jews.</a:t>
            </a:r>
          </a:p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Paul observed the Sabbath, even among the Gentiles.</a:t>
            </a:r>
          </a:p>
          <a:p>
            <a:pPr lvl="1" marL="1889125" indent="-809625" defTabSz="777240">
              <a:lnSpc>
                <a:spcPct val="110000"/>
              </a:lnSpc>
              <a:spcBef>
                <a:spcPts val="1700"/>
              </a:spcBef>
              <a:buSzPct val="100000"/>
              <a:buAutoNum type="alphaLcPeriod" startAt="1"/>
              <a:defRPr i="1" sz="544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book of Hebrews affirmed the Sabbath, late in the first century.</a:t>
            </a:r>
          </a:p>
        </p:txBody>
      </p:sp>
      <p:sp>
        <p:nvSpPr>
          <p:cNvPr id="20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If keeping the law doesn’t actually save us, what good is it?"/>
          <p:cNvSpPr txBox="1"/>
          <p:nvPr>
            <p:ph type="body" sz="quarter" idx="1"/>
          </p:nvPr>
        </p:nvSpPr>
        <p:spPr>
          <a:xfrm>
            <a:off x="1904740" y="1575628"/>
            <a:ext cx="21005801" cy="1235166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If keeping the law doesn’t actually save us, what good is it?</a:t>
            </a:r>
          </a:p>
        </p:txBody>
      </p:sp>
      <p:sp>
        <p:nvSpPr>
          <p:cNvPr id="209" name="It is like a mirror; it reveals our sins, and drives us to the cross to obtain forgiveness."/>
          <p:cNvSpPr txBox="1"/>
          <p:nvPr/>
        </p:nvSpPr>
        <p:spPr>
          <a:xfrm>
            <a:off x="1904740" y="3111500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is like a mirror; it reveals our sins, and drives us to the cross to obtain forgiveness.</a:t>
            </a:r>
          </a:p>
        </p:txBody>
      </p:sp>
      <p:pic>
        <p:nvPicPr>
          <p:cNvPr id="21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44407">
              <a:srgbClr val="FFFFFF"/>
            </a:gs>
            <a:gs pos="100000">
              <a:srgbClr val="7F8080"/>
            </a:gs>
            <a:gs pos="100000">
              <a:srgbClr val="000000"/>
            </a:gs>
            <a:gs pos="100000">
              <a:srgbClr val="09001F"/>
            </a:gs>
            <a:gs pos="100000">
              <a:srgbClr val="13003D"/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ecrets and Mysteries of the Lost Ark:…"/>
          <p:cNvSpPr txBox="1"/>
          <p:nvPr>
            <p:ph type="title" idx="4294967295"/>
          </p:nvPr>
        </p:nvSpPr>
        <p:spPr>
          <a:xfrm>
            <a:off x="1689100" y="853232"/>
            <a:ext cx="21005800" cy="4939005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Secrets and Mysteries of the Lost Ark:</a:t>
            </a:r>
          </a:p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Bible Adventure</a:t>
            </a:r>
          </a:p>
          <a:p>
            <a:pPr marL="342900" indent="-342900" defTabSz="914400">
              <a:lnSpc>
                <a:spcPct val="120000"/>
              </a:lnSpc>
              <a:spcBef>
                <a:spcPts val="600"/>
              </a:spcBef>
              <a:defRPr b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0"/>
              <a:t>by</a:t>
            </a:r>
            <a:r>
              <a:t> James R. Hoffer</a:t>
            </a:r>
          </a:p>
        </p:txBody>
      </p:sp>
      <p:sp>
        <p:nvSpPr>
          <p:cNvPr id="214" name="TextBox 4"/>
          <p:cNvSpPr txBox="1"/>
          <p:nvPr/>
        </p:nvSpPr>
        <p:spPr>
          <a:xfrm>
            <a:off x="2918608" y="7949594"/>
            <a:ext cx="4632961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© 2014, James R. Hoffer</a:t>
            </a:r>
          </a:p>
        </p:txBody>
      </p:sp>
      <p:pic>
        <p:nvPicPr>
          <p:cNvPr id="2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4609" y="9288943"/>
            <a:ext cx="3680960" cy="196164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TextBox 6"/>
          <p:cNvSpPr txBox="1"/>
          <p:nvPr/>
        </p:nvSpPr>
        <p:spPr>
          <a:xfrm>
            <a:off x="1419405" y="11597583"/>
            <a:ext cx="7631367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Graphics courtesy of Bible Graphics Studio.</a:t>
            </a:r>
          </a:p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Used by permission.</a:t>
            </a:r>
          </a:p>
        </p:txBody>
      </p:sp>
      <p:pic>
        <p:nvPicPr>
          <p:cNvPr id="217" name="Picture 2" descr="Picture 2"/>
          <p:cNvPicPr>
            <a:picLocks noChangeAspect="1"/>
          </p:cNvPicPr>
          <p:nvPr/>
        </p:nvPicPr>
        <p:blipFill>
          <a:blip r:embed="rId3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How was the ark to be constructed?"/>
          <p:cNvSpPr txBox="1"/>
          <p:nvPr>
            <p:ph type="body" sz="quarter" idx="1"/>
          </p:nvPr>
        </p:nvSpPr>
        <p:spPr>
          <a:xfrm>
            <a:off x="1904740" y="1573763"/>
            <a:ext cx="21005801" cy="133754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was the ark to be constructed?</a:t>
            </a:r>
          </a:p>
        </p:txBody>
      </p:sp>
      <p:sp>
        <p:nvSpPr>
          <p:cNvPr id="150" name="Its size – about 45 by 27 by 27 inches.…"/>
          <p:cNvSpPr txBox="1"/>
          <p:nvPr/>
        </p:nvSpPr>
        <p:spPr>
          <a:xfrm>
            <a:off x="1904740" y="31115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Its size – about 45 by 27 by 27 inches.</a:t>
            </a:r>
            <a:endParaRPr>
              <a:solidFill>
                <a:srgbClr val="FF0000"/>
              </a:solidFill>
            </a:endParaRPr>
          </a:p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Its materials – acacia wood, covered with gold.</a:t>
            </a:r>
          </a:p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Its means of transport – long poles set in rings.</a:t>
            </a:r>
          </a:p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Its contents – the Ten Commandments.</a:t>
            </a:r>
          </a:p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On its top – the mercy seat and the cherubim.</a:t>
            </a:r>
          </a:p>
          <a:p>
            <a:pPr lvl="1" marL="2155825" indent="-923925" defTabSz="886968">
              <a:lnSpc>
                <a:spcPct val="110000"/>
              </a:lnSpc>
              <a:spcBef>
                <a:spcPts val="1900"/>
              </a:spcBef>
              <a:buSzPct val="100000"/>
              <a:buAutoNum type="alphaLcPeriod" startAt="1"/>
              <a:defRPr i="1" sz="6208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Its activity – God would meet with Moses there.</a:t>
            </a:r>
          </a:p>
        </p:txBody>
      </p:sp>
      <p:sp>
        <p:nvSpPr>
          <p:cNvPr id="15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What other items would be added to the ark?"/>
          <p:cNvSpPr txBox="1"/>
          <p:nvPr>
            <p:ph type="body" sz="quarter" idx="1"/>
          </p:nvPr>
        </p:nvSpPr>
        <p:spPr>
          <a:xfrm>
            <a:off x="1689100" y="1574800"/>
            <a:ext cx="21005800" cy="1277146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other items would be added to the ark?</a:t>
            </a:r>
          </a:p>
        </p:txBody>
      </p:sp>
      <p:sp>
        <p:nvSpPr>
          <p:cNvPr id="155" name="A pot of manna, and Aaron’s rod that budded."/>
          <p:cNvSpPr txBox="1"/>
          <p:nvPr/>
        </p:nvSpPr>
        <p:spPr>
          <a:xfrm>
            <a:off x="1905000" y="3111500"/>
            <a:ext cx="21005800" cy="9067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 pot of manna, and Aaron’s rod that budded.</a:t>
            </a:r>
          </a:p>
        </p:txBody>
      </p:sp>
      <p:sp>
        <p:nvSpPr>
          <p:cNvPr id="15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What did all this represent, in terms of God’s character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did all this represent, in terms of God’s character?</a:t>
            </a:r>
          </a:p>
        </p:txBody>
      </p:sp>
      <p:sp>
        <p:nvSpPr>
          <p:cNvPr id="160" name="The Ten Commandments – holiness, purity, justice, law.…"/>
          <p:cNvSpPr txBox="1"/>
          <p:nvPr/>
        </p:nvSpPr>
        <p:spPr>
          <a:xfrm>
            <a:off x="1904740" y="3110722"/>
            <a:ext cx="19921435" cy="84871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Ten Commandments – holiness, purity, justice, law.</a:t>
            </a:r>
          </a:p>
          <a:p>
            <a:pPr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manna – providence, goodness.</a:t>
            </a:r>
          </a:p>
          <a:p>
            <a:pPr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Aaron’s rod – authority.</a:t>
            </a:r>
          </a:p>
          <a:p>
            <a:pPr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mercy seat – mercy, grace, forgiveness, love.</a:t>
            </a:r>
          </a:p>
          <a:p>
            <a:pPr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cherubim – worship, reverence.</a:t>
            </a:r>
          </a:p>
        </p:txBody>
      </p:sp>
      <p:sp>
        <p:nvSpPr>
          <p:cNvPr id="16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hy is it important for us to have a true picture of God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Why is it important for us to have a true picture of God?</a:t>
            </a:r>
          </a:p>
        </p:txBody>
      </p:sp>
      <p:sp>
        <p:nvSpPr>
          <p:cNvPr id="164" name="Because of the “great controversy” and Satan’s attacks on God’s character."/>
          <p:cNvSpPr txBox="1"/>
          <p:nvPr/>
        </p:nvSpPr>
        <p:spPr>
          <a:xfrm>
            <a:off x="1904740" y="3111500"/>
            <a:ext cx="16438072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Because of the “great controversy” and Satan’s attacks on God’s character.</a:t>
            </a:r>
          </a:p>
        </p:txBody>
      </p:sp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What insight does Jesus’ statement to the disciples give us about the blind man and his suffering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5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insight does Jesus’ statement to the disciples give us about the blind man and his suffering?</a:t>
            </a:r>
          </a:p>
        </p:txBody>
      </p:sp>
      <p:sp>
        <p:nvSpPr>
          <p:cNvPr id="170" name="Jesus combated people’s false ideas of the relationship between sin and disease."/>
          <p:cNvSpPr txBox="1"/>
          <p:nvPr/>
        </p:nvSpPr>
        <p:spPr>
          <a:xfrm>
            <a:off x="1904740" y="4191000"/>
            <a:ext cx="21005801" cy="7738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Jesus combated people’s false ideas of the relationship between sin and disease.</a:t>
            </a:r>
          </a:p>
        </p:txBody>
      </p:sp>
      <p:sp>
        <p:nvSpPr>
          <p:cNvPr id="17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What did the apostle Paul say about his struggle with infirmity and the role Satan played?"/>
          <p:cNvSpPr txBox="1"/>
          <p:nvPr>
            <p:ph type="body" sz="quarter" idx="1"/>
          </p:nvPr>
        </p:nvSpPr>
        <p:spPr>
          <a:xfrm>
            <a:off x="1904740" y="1573763"/>
            <a:ext cx="21005801" cy="3101859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did the apostle Paul say about his struggle with infirmity and the role Satan played?</a:t>
            </a:r>
          </a:p>
        </p:txBody>
      </p:sp>
      <p:sp>
        <p:nvSpPr>
          <p:cNvPr id="174" name="It was Satan who caused his personal affliction, not God."/>
          <p:cNvSpPr txBox="1"/>
          <p:nvPr/>
        </p:nvSpPr>
        <p:spPr>
          <a:xfrm>
            <a:off x="1904740" y="4191000"/>
            <a:ext cx="21005801" cy="7535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It was Satan who caused his personal affliction, not God.</a:t>
            </a:r>
          </a:p>
        </p:txBody>
      </p:sp>
      <p:pic>
        <p:nvPicPr>
          <p:cNvPr id="17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What does the story of Job teach us about Satan’s involvement on this earth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7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does the story of Job teach us about Satan’s involvement on this earth?</a:t>
            </a:r>
          </a:p>
        </p:txBody>
      </p:sp>
      <p:sp>
        <p:nvSpPr>
          <p:cNvPr id="179" name="That his problems and trials were caused directly by Satan."/>
          <p:cNvSpPr txBox="1"/>
          <p:nvPr/>
        </p:nvSpPr>
        <p:spPr>
          <a:xfrm>
            <a:off x="1689100" y="4191000"/>
            <a:ext cx="21005800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That his problems and trials were caused directly by Satan.</a:t>
            </a:r>
          </a:p>
        </p:txBody>
      </p:sp>
      <p:pic>
        <p:nvPicPr>
          <p:cNvPr id="18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What are the two basic salvation principles that the ark teaches u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8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are the two basic salvation principles that the ark teaches us?</a:t>
            </a:r>
          </a:p>
        </p:txBody>
      </p:sp>
      <p:sp>
        <p:nvSpPr>
          <p:cNvPr id="185" name="The Ten Commandments – justice and righteousness, God’s holy ideal for us.…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Ten Commandments – justice and righteousness, God’s holy ideal for us.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mercy seat – grace and forgiveness; power over the </a:t>
            </a:r>
            <a:r>
              <a:rPr u="sng"/>
              <a:t>penalty</a:t>
            </a:r>
            <a:r>
              <a:t> of sin, and power to </a:t>
            </a:r>
            <a:r>
              <a:rPr u="sng"/>
              <a:t>live victoriously</a:t>
            </a:r>
            <a:r>
              <a:t> over sin.</a:t>
            </a:r>
          </a:p>
        </p:txBody>
      </p:sp>
      <p:sp>
        <p:nvSpPr>
          <p:cNvPr id="18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