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media/image1.jpeg" ContentType="image/jpeg"/>
  <Override PartName="/ppt/media/image2.jpeg" ContentType="image/jpeg"/>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3.jpeg" ContentType="image/jpeg"/>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 id="396" r:id="rId148"/>
    <p:sldId id="397" r:id="rId149"/>
    <p:sldId id="398" r:id="rId150"/>
    <p:sldId id="399" r:id="rId151"/>
    <p:sldId id="400" r:id="rId152"/>
    <p:sldId id="401" r:id="rId153"/>
    <p:sldId id="402" r:id="rId154"/>
    <p:sldId id="403" r:id="rId155"/>
    <p:sldId id="404" r:id="rId156"/>
    <p:sldId id="405" r:id="rId157"/>
    <p:sldId id="406" r:id="rId158"/>
    <p:sldId id="407" r:id="rId159"/>
    <p:sldId id="408" r:id="rId160"/>
    <p:sldId id="409" r:id="rId161"/>
    <p:sldId id="410" r:id="rId162"/>
    <p:sldId id="411" r:id="rId163"/>
    <p:sldId id="412" r:id="rId164"/>
    <p:sldId id="413" r:id="rId165"/>
    <p:sldId id="414" r:id="rId166"/>
    <p:sldId id="415" r:id="rId167"/>
    <p:sldId id="416" r:id="rId168"/>
    <p:sldId id="417" r:id="rId169"/>
    <p:sldId id="418" r:id="rId170"/>
    <p:sldId id="419" r:id="rId171"/>
    <p:sldId id="420" r:id="rId172"/>
    <p:sldId id="421" r:id="rId173"/>
    <p:sldId id="422" r:id="rId174"/>
    <p:sldId id="423" r:id="rId175"/>
    <p:sldId id="424" r:id="rId176"/>
    <p:sldId id="425" r:id="rId177"/>
    <p:sldId id="426" r:id="rId178"/>
    <p:sldId id="427" r:id="rId179"/>
    <p:sldId id="428" r:id="rId180"/>
    <p:sldId id="429" r:id="rId181"/>
    <p:sldId id="430" r:id="rId182"/>
    <p:sldId id="431" r:id="rId183"/>
    <p:sldId id="432" r:id="rId184"/>
    <p:sldId id="433" r:id="rId185"/>
    <p:sldId id="434" r:id="rId186"/>
    <p:sldId id="435" r:id="rId187"/>
    <p:sldId id="436" r:id="rId188"/>
    <p:sldId id="437" r:id="rId189"/>
    <p:sldId id="438" r:id="rId190"/>
    <p:sldId id="439" r:id="rId191"/>
    <p:sldId id="440" r:id="rId192"/>
    <p:sldId id="441" r:id="rId193"/>
    <p:sldId id="442" r:id="rId194"/>
    <p:sldId id="443" r:id="rId195"/>
    <p:sldId id="444" r:id="rId196"/>
    <p:sldId id="445" r:id="rId197"/>
    <p:sldId id="446" r:id="rId198"/>
    <p:sldId id="447" r:id="rId199"/>
    <p:sldId id="448" r:id="rId200"/>
    <p:sldId id="449" r:id="rId201"/>
    <p:sldId id="450" r:id="rId202"/>
    <p:sldId id="451" r:id="rId203"/>
    <p:sldId id="452" r:id="rId204"/>
    <p:sldId id="453" r:id="rId205"/>
    <p:sldId id="454" r:id="rId206"/>
    <p:sldId id="455" r:id="rId207"/>
    <p:sldId id="456" r:id="rId208"/>
    <p:sldId id="457" r:id="rId209"/>
    <p:sldId id="458" r:id="rId210"/>
    <p:sldId id="459" r:id="rId211"/>
    <p:sldId id="460" r:id="rId212"/>
    <p:sldId id="461" r:id="rId213"/>
    <p:sldId id="462" r:id="rId214"/>
    <p:sldId id="463" r:id="rId215"/>
    <p:sldId id="464" r:id="rId216"/>
    <p:sldId id="465" r:id="rId217"/>
    <p:sldId id="466" r:id="rId218"/>
    <p:sldId id="467" r:id="rId219"/>
    <p:sldId id="468" r:id="rId220"/>
    <p:sldId id="469" r:id="rId221"/>
    <p:sldId id="470" r:id="rId222"/>
    <p:sldId id="471" r:id="rId223"/>
    <p:sldId id="472" r:id="rId224"/>
    <p:sldId id="473" r:id="rId225"/>
    <p:sldId id="474" r:id="rId226"/>
    <p:sldId id="475" r:id="rId227"/>
    <p:sldId id="476" r:id="rId228"/>
    <p:sldId id="477" r:id="rId229"/>
    <p:sldId id="478" r:id="rId230"/>
    <p:sldId id="479" r:id="rId231"/>
    <p:sldId id="480" r:id="rId232"/>
    <p:sldId id="481" r:id="rId233"/>
    <p:sldId id="482" r:id="rId234"/>
    <p:sldId id="483" r:id="rId235"/>
    <p:sldId id="484" r:id="rId236"/>
    <p:sldId id="485" r:id="rId237"/>
    <p:sldId id="486" r:id="rId238"/>
    <p:sldId id="487" r:id="rId239"/>
    <p:sldId id="488" r:id="rId240"/>
    <p:sldId id="489" r:id="rId241"/>
    <p:sldId id="490" r:id="rId242"/>
    <p:sldId id="491" r:id="rId243"/>
    <p:sldId id="492" r:id="rId244"/>
    <p:sldId id="493" r:id="rId245"/>
    <p:sldId id="494" r:id="rId246"/>
    <p:sldId id="495" r:id="rId247"/>
    <p:sldId id="496" r:id="rId248"/>
    <p:sldId id="497" r:id="rId249"/>
    <p:sldId id="498" r:id="rId250"/>
    <p:sldId id="499" r:id="rId251"/>
    <p:sldId id="500" r:id="rId252"/>
    <p:sldId id="501" r:id="rId253"/>
    <p:sldId id="502" r:id="rId254"/>
    <p:sldId id="503" r:id="rId255"/>
    <p:sldId id="504" r:id="rId256"/>
    <p:sldId id="505" r:id="rId257"/>
    <p:sldId id="506" r:id="rId258"/>
    <p:sldId id="507" r:id="rId259"/>
    <p:sldId id="508" r:id="rId260"/>
    <p:sldId id="509" r:id="rId261"/>
    <p:sldId id="510" r:id="rId262"/>
    <p:sldId id="511" r:id="rId263"/>
    <p:sldId id="512" r:id="rId264"/>
    <p:sldId id="513" r:id="rId265"/>
    <p:sldId id="514" r:id="rId266"/>
    <p:sldId id="515" r:id="rId267"/>
    <p:sldId id="516" r:id="rId268"/>
    <p:sldId id="517" r:id="rId269"/>
    <p:sldId id="518" r:id="rId270"/>
    <p:sldId id="519" r:id="rId271"/>
    <p:sldId id="520" r:id="rId272"/>
    <p:sldId id="521" r:id="rId273"/>
    <p:sldId id="522" r:id="rId274"/>
    <p:sldId id="523" r:id="rId275"/>
    <p:sldId id="524" r:id="rId276"/>
    <p:sldId id="525" r:id="rId277"/>
    <p:sldId id="526" r:id="rId278"/>
    <p:sldId id="527" r:id="rId279"/>
    <p:sldId id="528" r:id="rId280"/>
    <p:sldId id="529" r:id="rId281"/>
    <p:sldId id="530" r:id="rId282"/>
    <p:sldId id="531" r:id="rId283"/>
    <p:sldId id="532" r:id="rId28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 Id="rId148" Type="http://schemas.openxmlformats.org/officeDocument/2006/relationships/slide" Target="slides/slide141.xml"/><Relationship Id="rId149" Type="http://schemas.openxmlformats.org/officeDocument/2006/relationships/slide" Target="slides/slide142.xml"/><Relationship Id="rId150" Type="http://schemas.openxmlformats.org/officeDocument/2006/relationships/slide" Target="slides/slide143.xml"/><Relationship Id="rId151" Type="http://schemas.openxmlformats.org/officeDocument/2006/relationships/slide" Target="slides/slide144.xml"/><Relationship Id="rId152" Type="http://schemas.openxmlformats.org/officeDocument/2006/relationships/slide" Target="slides/slide145.xml"/><Relationship Id="rId153" Type="http://schemas.openxmlformats.org/officeDocument/2006/relationships/slide" Target="slides/slide146.xml"/><Relationship Id="rId154" Type="http://schemas.openxmlformats.org/officeDocument/2006/relationships/slide" Target="slides/slide147.xml"/><Relationship Id="rId155" Type="http://schemas.openxmlformats.org/officeDocument/2006/relationships/slide" Target="slides/slide148.xml"/><Relationship Id="rId156" Type="http://schemas.openxmlformats.org/officeDocument/2006/relationships/slide" Target="slides/slide149.xml"/><Relationship Id="rId157" Type="http://schemas.openxmlformats.org/officeDocument/2006/relationships/slide" Target="slides/slide150.xml"/><Relationship Id="rId158" Type="http://schemas.openxmlformats.org/officeDocument/2006/relationships/slide" Target="slides/slide151.xml"/><Relationship Id="rId159" Type="http://schemas.openxmlformats.org/officeDocument/2006/relationships/slide" Target="slides/slide152.xml"/><Relationship Id="rId160" Type="http://schemas.openxmlformats.org/officeDocument/2006/relationships/slide" Target="slides/slide153.xml"/><Relationship Id="rId161" Type="http://schemas.openxmlformats.org/officeDocument/2006/relationships/slide" Target="slides/slide154.xml"/><Relationship Id="rId162" Type="http://schemas.openxmlformats.org/officeDocument/2006/relationships/slide" Target="slides/slide155.xml"/><Relationship Id="rId163" Type="http://schemas.openxmlformats.org/officeDocument/2006/relationships/slide" Target="slides/slide156.xml"/><Relationship Id="rId164" Type="http://schemas.openxmlformats.org/officeDocument/2006/relationships/slide" Target="slides/slide157.xml"/><Relationship Id="rId165" Type="http://schemas.openxmlformats.org/officeDocument/2006/relationships/slide" Target="slides/slide158.xml"/><Relationship Id="rId166" Type="http://schemas.openxmlformats.org/officeDocument/2006/relationships/slide" Target="slides/slide159.xml"/><Relationship Id="rId167" Type="http://schemas.openxmlformats.org/officeDocument/2006/relationships/slide" Target="slides/slide160.xml"/><Relationship Id="rId168" Type="http://schemas.openxmlformats.org/officeDocument/2006/relationships/slide" Target="slides/slide161.xml"/><Relationship Id="rId169" Type="http://schemas.openxmlformats.org/officeDocument/2006/relationships/slide" Target="slides/slide162.xml"/><Relationship Id="rId170" Type="http://schemas.openxmlformats.org/officeDocument/2006/relationships/slide" Target="slides/slide163.xml"/><Relationship Id="rId171" Type="http://schemas.openxmlformats.org/officeDocument/2006/relationships/slide" Target="slides/slide164.xml"/><Relationship Id="rId172" Type="http://schemas.openxmlformats.org/officeDocument/2006/relationships/slide" Target="slides/slide165.xml"/><Relationship Id="rId173" Type="http://schemas.openxmlformats.org/officeDocument/2006/relationships/slide" Target="slides/slide166.xml"/><Relationship Id="rId174" Type="http://schemas.openxmlformats.org/officeDocument/2006/relationships/slide" Target="slides/slide167.xml"/><Relationship Id="rId175" Type="http://schemas.openxmlformats.org/officeDocument/2006/relationships/slide" Target="slides/slide168.xml"/><Relationship Id="rId176" Type="http://schemas.openxmlformats.org/officeDocument/2006/relationships/slide" Target="slides/slide169.xml"/><Relationship Id="rId177" Type="http://schemas.openxmlformats.org/officeDocument/2006/relationships/slide" Target="slides/slide170.xml"/><Relationship Id="rId178" Type="http://schemas.openxmlformats.org/officeDocument/2006/relationships/slide" Target="slides/slide171.xml"/><Relationship Id="rId179" Type="http://schemas.openxmlformats.org/officeDocument/2006/relationships/slide" Target="slides/slide172.xml"/><Relationship Id="rId180" Type="http://schemas.openxmlformats.org/officeDocument/2006/relationships/slide" Target="slides/slide173.xml"/><Relationship Id="rId181" Type="http://schemas.openxmlformats.org/officeDocument/2006/relationships/slide" Target="slides/slide174.xml"/><Relationship Id="rId182" Type="http://schemas.openxmlformats.org/officeDocument/2006/relationships/slide" Target="slides/slide175.xml"/><Relationship Id="rId183" Type="http://schemas.openxmlformats.org/officeDocument/2006/relationships/slide" Target="slides/slide176.xml"/><Relationship Id="rId184" Type="http://schemas.openxmlformats.org/officeDocument/2006/relationships/slide" Target="slides/slide177.xml"/><Relationship Id="rId185" Type="http://schemas.openxmlformats.org/officeDocument/2006/relationships/slide" Target="slides/slide178.xml"/><Relationship Id="rId186" Type="http://schemas.openxmlformats.org/officeDocument/2006/relationships/slide" Target="slides/slide179.xml"/><Relationship Id="rId187" Type="http://schemas.openxmlformats.org/officeDocument/2006/relationships/slide" Target="slides/slide180.xml"/><Relationship Id="rId188" Type="http://schemas.openxmlformats.org/officeDocument/2006/relationships/slide" Target="slides/slide181.xml"/><Relationship Id="rId189" Type="http://schemas.openxmlformats.org/officeDocument/2006/relationships/slide" Target="slides/slide182.xml"/><Relationship Id="rId190" Type="http://schemas.openxmlformats.org/officeDocument/2006/relationships/slide" Target="slides/slide183.xml"/><Relationship Id="rId191" Type="http://schemas.openxmlformats.org/officeDocument/2006/relationships/slide" Target="slides/slide184.xml"/><Relationship Id="rId192" Type="http://schemas.openxmlformats.org/officeDocument/2006/relationships/slide" Target="slides/slide185.xml"/><Relationship Id="rId193" Type="http://schemas.openxmlformats.org/officeDocument/2006/relationships/slide" Target="slides/slide186.xml"/><Relationship Id="rId194" Type="http://schemas.openxmlformats.org/officeDocument/2006/relationships/slide" Target="slides/slide187.xml"/><Relationship Id="rId195" Type="http://schemas.openxmlformats.org/officeDocument/2006/relationships/slide" Target="slides/slide188.xml"/><Relationship Id="rId196" Type="http://schemas.openxmlformats.org/officeDocument/2006/relationships/slide" Target="slides/slide189.xml"/><Relationship Id="rId197" Type="http://schemas.openxmlformats.org/officeDocument/2006/relationships/slide" Target="slides/slide190.xml"/><Relationship Id="rId198" Type="http://schemas.openxmlformats.org/officeDocument/2006/relationships/slide" Target="slides/slide191.xml"/><Relationship Id="rId199" Type="http://schemas.openxmlformats.org/officeDocument/2006/relationships/slide" Target="slides/slide192.xml"/><Relationship Id="rId200" Type="http://schemas.openxmlformats.org/officeDocument/2006/relationships/slide" Target="slides/slide193.xml"/><Relationship Id="rId201" Type="http://schemas.openxmlformats.org/officeDocument/2006/relationships/slide" Target="slides/slide194.xml"/><Relationship Id="rId202" Type="http://schemas.openxmlformats.org/officeDocument/2006/relationships/slide" Target="slides/slide195.xml"/><Relationship Id="rId203" Type="http://schemas.openxmlformats.org/officeDocument/2006/relationships/slide" Target="slides/slide196.xml"/><Relationship Id="rId204" Type="http://schemas.openxmlformats.org/officeDocument/2006/relationships/slide" Target="slides/slide197.xml"/><Relationship Id="rId205" Type="http://schemas.openxmlformats.org/officeDocument/2006/relationships/slide" Target="slides/slide198.xml"/><Relationship Id="rId206" Type="http://schemas.openxmlformats.org/officeDocument/2006/relationships/slide" Target="slides/slide199.xml"/><Relationship Id="rId207" Type="http://schemas.openxmlformats.org/officeDocument/2006/relationships/slide" Target="slides/slide200.xml"/><Relationship Id="rId208" Type="http://schemas.openxmlformats.org/officeDocument/2006/relationships/slide" Target="slides/slide201.xml"/><Relationship Id="rId209" Type="http://schemas.openxmlformats.org/officeDocument/2006/relationships/slide" Target="slides/slide202.xml"/><Relationship Id="rId210" Type="http://schemas.openxmlformats.org/officeDocument/2006/relationships/slide" Target="slides/slide203.xml"/><Relationship Id="rId211" Type="http://schemas.openxmlformats.org/officeDocument/2006/relationships/slide" Target="slides/slide204.xml"/><Relationship Id="rId212" Type="http://schemas.openxmlformats.org/officeDocument/2006/relationships/slide" Target="slides/slide205.xml"/><Relationship Id="rId213" Type="http://schemas.openxmlformats.org/officeDocument/2006/relationships/slide" Target="slides/slide206.xml"/><Relationship Id="rId214" Type="http://schemas.openxmlformats.org/officeDocument/2006/relationships/slide" Target="slides/slide207.xml"/><Relationship Id="rId215" Type="http://schemas.openxmlformats.org/officeDocument/2006/relationships/slide" Target="slides/slide208.xml"/><Relationship Id="rId216" Type="http://schemas.openxmlformats.org/officeDocument/2006/relationships/slide" Target="slides/slide209.xml"/><Relationship Id="rId217" Type="http://schemas.openxmlformats.org/officeDocument/2006/relationships/slide" Target="slides/slide210.xml"/><Relationship Id="rId218" Type="http://schemas.openxmlformats.org/officeDocument/2006/relationships/slide" Target="slides/slide211.xml"/><Relationship Id="rId219" Type="http://schemas.openxmlformats.org/officeDocument/2006/relationships/slide" Target="slides/slide212.xml"/><Relationship Id="rId220" Type="http://schemas.openxmlformats.org/officeDocument/2006/relationships/slide" Target="slides/slide213.xml"/><Relationship Id="rId221" Type="http://schemas.openxmlformats.org/officeDocument/2006/relationships/slide" Target="slides/slide214.xml"/><Relationship Id="rId222" Type="http://schemas.openxmlformats.org/officeDocument/2006/relationships/slide" Target="slides/slide215.xml"/><Relationship Id="rId223" Type="http://schemas.openxmlformats.org/officeDocument/2006/relationships/slide" Target="slides/slide216.xml"/><Relationship Id="rId224" Type="http://schemas.openxmlformats.org/officeDocument/2006/relationships/slide" Target="slides/slide217.xml"/><Relationship Id="rId225" Type="http://schemas.openxmlformats.org/officeDocument/2006/relationships/slide" Target="slides/slide218.xml"/><Relationship Id="rId226" Type="http://schemas.openxmlformats.org/officeDocument/2006/relationships/slide" Target="slides/slide219.xml"/><Relationship Id="rId227" Type="http://schemas.openxmlformats.org/officeDocument/2006/relationships/slide" Target="slides/slide220.xml"/><Relationship Id="rId228" Type="http://schemas.openxmlformats.org/officeDocument/2006/relationships/slide" Target="slides/slide221.xml"/><Relationship Id="rId229" Type="http://schemas.openxmlformats.org/officeDocument/2006/relationships/slide" Target="slides/slide222.xml"/><Relationship Id="rId230" Type="http://schemas.openxmlformats.org/officeDocument/2006/relationships/slide" Target="slides/slide223.xml"/><Relationship Id="rId231" Type="http://schemas.openxmlformats.org/officeDocument/2006/relationships/slide" Target="slides/slide224.xml"/><Relationship Id="rId232" Type="http://schemas.openxmlformats.org/officeDocument/2006/relationships/slide" Target="slides/slide225.xml"/><Relationship Id="rId233" Type="http://schemas.openxmlformats.org/officeDocument/2006/relationships/slide" Target="slides/slide226.xml"/><Relationship Id="rId234" Type="http://schemas.openxmlformats.org/officeDocument/2006/relationships/slide" Target="slides/slide227.xml"/><Relationship Id="rId235" Type="http://schemas.openxmlformats.org/officeDocument/2006/relationships/slide" Target="slides/slide228.xml"/><Relationship Id="rId236" Type="http://schemas.openxmlformats.org/officeDocument/2006/relationships/slide" Target="slides/slide229.xml"/><Relationship Id="rId237" Type="http://schemas.openxmlformats.org/officeDocument/2006/relationships/slide" Target="slides/slide230.xml"/><Relationship Id="rId238" Type="http://schemas.openxmlformats.org/officeDocument/2006/relationships/slide" Target="slides/slide231.xml"/><Relationship Id="rId239" Type="http://schemas.openxmlformats.org/officeDocument/2006/relationships/slide" Target="slides/slide232.xml"/><Relationship Id="rId240" Type="http://schemas.openxmlformats.org/officeDocument/2006/relationships/slide" Target="slides/slide233.xml"/><Relationship Id="rId241" Type="http://schemas.openxmlformats.org/officeDocument/2006/relationships/slide" Target="slides/slide234.xml"/><Relationship Id="rId242" Type="http://schemas.openxmlformats.org/officeDocument/2006/relationships/slide" Target="slides/slide235.xml"/><Relationship Id="rId243" Type="http://schemas.openxmlformats.org/officeDocument/2006/relationships/slide" Target="slides/slide236.xml"/><Relationship Id="rId244" Type="http://schemas.openxmlformats.org/officeDocument/2006/relationships/slide" Target="slides/slide237.xml"/><Relationship Id="rId245" Type="http://schemas.openxmlformats.org/officeDocument/2006/relationships/slide" Target="slides/slide238.xml"/><Relationship Id="rId246" Type="http://schemas.openxmlformats.org/officeDocument/2006/relationships/slide" Target="slides/slide239.xml"/><Relationship Id="rId247" Type="http://schemas.openxmlformats.org/officeDocument/2006/relationships/slide" Target="slides/slide240.xml"/><Relationship Id="rId248" Type="http://schemas.openxmlformats.org/officeDocument/2006/relationships/slide" Target="slides/slide241.xml"/><Relationship Id="rId249" Type="http://schemas.openxmlformats.org/officeDocument/2006/relationships/slide" Target="slides/slide242.xml"/><Relationship Id="rId250" Type="http://schemas.openxmlformats.org/officeDocument/2006/relationships/slide" Target="slides/slide243.xml"/><Relationship Id="rId251" Type="http://schemas.openxmlformats.org/officeDocument/2006/relationships/slide" Target="slides/slide244.xml"/><Relationship Id="rId252" Type="http://schemas.openxmlformats.org/officeDocument/2006/relationships/slide" Target="slides/slide245.xml"/><Relationship Id="rId253" Type="http://schemas.openxmlformats.org/officeDocument/2006/relationships/slide" Target="slides/slide246.xml"/><Relationship Id="rId254" Type="http://schemas.openxmlformats.org/officeDocument/2006/relationships/slide" Target="slides/slide247.xml"/><Relationship Id="rId255" Type="http://schemas.openxmlformats.org/officeDocument/2006/relationships/slide" Target="slides/slide248.xml"/><Relationship Id="rId256" Type="http://schemas.openxmlformats.org/officeDocument/2006/relationships/slide" Target="slides/slide249.xml"/><Relationship Id="rId257" Type="http://schemas.openxmlformats.org/officeDocument/2006/relationships/slide" Target="slides/slide250.xml"/><Relationship Id="rId258" Type="http://schemas.openxmlformats.org/officeDocument/2006/relationships/slide" Target="slides/slide251.xml"/><Relationship Id="rId259" Type="http://schemas.openxmlformats.org/officeDocument/2006/relationships/slide" Target="slides/slide252.xml"/><Relationship Id="rId260" Type="http://schemas.openxmlformats.org/officeDocument/2006/relationships/slide" Target="slides/slide253.xml"/><Relationship Id="rId261" Type="http://schemas.openxmlformats.org/officeDocument/2006/relationships/slide" Target="slides/slide254.xml"/><Relationship Id="rId262" Type="http://schemas.openxmlformats.org/officeDocument/2006/relationships/slide" Target="slides/slide255.xml"/><Relationship Id="rId263" Type="http://schemas.openxmlformats.org/officeDocument/2006/relationships/slide" Target="slides/slide256.xml"/><Relationship Id="rId264" Type="http://schemas.openxmlformats.org/officeDocument/2006/relationships/slide" Target="slides/slide257.xml"/><Relationship Id="rId265" Type="http://schemas.openxmlformats.org/officeDocument/2006/relationships/slide" Target="slides/slide258.xml"/><Relationship Id="rId266" Type="http://schemas.openxmlformats.org/officeDocument/2006/relationships/slide" Target="slides/slide259.xml"/><Relationship Id="rId267" Type="http://schemas.openxmlformats.org/officeDocument/2006/relationships/slide" Target="slides/slide260.xml"/><Relationship Id="rId268" Type="http://schemas.openxmlformats.org/officeDocument/2006/relationships/slide" Target="slides/slide261.xml"/><Relationship Id="rId269" Type="http://schemas.openxmlformats.org/officeDocument/2006/relationships/slide" Target="slides/slide262.xml"/><Relationship Id="rId270" Type="http://schemas.openxmlformats.org/officeDocument/2006/relationships/slide" Target="slides/slide263.xml"/><Relationship Id="rId271" Type="http://schemas.openxmlformats.org/officeDocument/2006/relationships/slide" Target="slides/slide264.xml"/><Relationship Id="rId272" Type="http://schemas.openxmlformats.org/officeDocument/2006/relationships/slide" Target="slides/slide265.xml"/><Relationship Id="rId273" Type="http://schemas.openxmlformats.org/officeDocument/2006/relationships/slide" Target="slides/slide266.xml"/><Relationship Id="rId274" Type="http://schemas.openxmlformats.org/officeDocument/2006/relationships/slide" Target="slides/slide267.xml"/><Relationship Id="rId275" Type="http://schemas.openxmlformats.org/officeDocument/2006/relationships/slide" Target="slides/slide268.xml"/><Relationship Id="rId276" Type="http://schemas.openxmlformats.org/officeDocument/2006/relationships/slide" Target="slides/slide269.xml"/><Relationship Id="rId277" Type="http://schemas.openxmlformats.org/officeDocument/2006/relationships/slide" Target="slides/slide270.xml"/><Relationship Id="rId278" Type="http://schemas.openxmlformats.org/officeDocument/2006/relationships/slide" Target="slides/slide271.xml"/><Relationship Id="rId279" Type="http://schemas.openxmlformats.org/officeDocument/2006/relationships/slide" Target="slides/slide272.xml"/><Relationship Id="rId280" Type="http://schemas.openxmlformats.org/officeDocument/2006/relationships/slide" Target="slides/slide273.xml"/><Relationship Id="rId281" Type="http://schemas.openxmlformats.org/officeDocument/2006/relationships/slide" Target="slides/slide274.xml"/><Relationship Id="rId282" Type="http://schemas.openxmlformats.org/officeDocument/2006/relationships/slide" Target="slides/slide275.xml"/><Relationship Id="rId283" Type="http://schemas.openxmlformats.org/officeDocument/2006/relationships/slide" Target="slides/slide276.xml"/><Relationship Id="rId284" Type="http://schemas.openxmlformats.org/officeDocument/2006/relationships/slide" Target="slides/slide27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9" name="Shape 139"/>
          <p:cNvSpPr/>
          <p:nvPr>
            <p:ph type="sldImg"/>
          </p:nvPr>
        </p:nvSpPr>
        <p:spPr>
          <a:xfrm>
            <a:off x="1143000" y="685800"/>
            <a:ext cx="4572000" cy="3429000"/>
          </a:xfrm>
          <a:prstGeom prst="rect">
            <a:avLst/>
          </a:prstGeom>
        </p:spPr>
        <p:txBody>
          <a:bodyPr/>
          <a:lstStyle/>
          <a:p>
            <a:pPr/>
          </a:p>
        </p:txBody>
      </p:sp>
      <p:sp>
        <p:nvSpPr>
          <p:cNvPr id="140" name="Shape 14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00.xml.rels><?xml version="1.0" encoding="UTF-8"?>
<Relationships xmlns="http://schemas.openxmlformats.org/package/2006/relationships"><Relationship Id="rId1" Type="http://schemas.openxmlformats.org/officeDocument/2006/relationships/slide" Target="../slides/slide113.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0.xml.rels><?xml version="1.0" encoding="UTF-8"?>
<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Relationships>

</file>

<file path=ppt/notesSlides/_rels/notesSlide51.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Relationships>

</file>

<file path=ppt/notesSlides/_rels/notesSlide52.xml.rels><?xml version="1.0" encoding="UTF-8"?>
<Relationships xmlns="http://schemas.openxmlformats.org/package/2006/relationships"><Relationship Id="rId1" Type="http://schemas.openxmlformats.org/officeDocument/2006/relationships/slide" Target="../slides/slide61.xml"/><Relationship Id="rId2" Type="http://schemas.openxmlformats.org/officeDocument/2006/relationships/notesMaster" Target="../notesMasters/notesMaster1.xml"/></Relationships>

</file>

<file path=ppt/notesSlides/_rels/notesSlide53.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Relationships>

</file>

<file path=ppt/notesSlides/_rels/notesSlide54.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Relationships>

</file>

<file path=ppt/notesSlides/_rels/notesSlide55.xml.rels><?xml version="1.0" encoding="UTF-8"?>
<Relationships xmlns="http://schemas.openxmlformats.org/package/2006/relationships"><Relationship Id="rId1" Type="http://schemas.openxmlformats.org/officeDocument/2006/relationships/slide" Target="../slides/slide65.xml"/><Relationship Id="rId2" Type="http://schemas.openxmlformats.org/officeDocument/2006/relationships/notesMaster" Target="../notesMasters/notesMaster1.xml"/></Relationships>

</file>

<file path=ppt/notesSlides/_rels/notesSlide56.xml.rels><?xml version="1.0" encoding="UTF-8"?>
<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Relationships>

</file>

<file path=ppt/notesSlides/_rels/notesSlide57.xml.rels><?xml version="1.0" encoding="UTF-8"?>
<Relationships xmlns="http://schemas.openxmlformats.org/package/2006/relationships"><Relationship Id="rId1" Type="http://schemas.openxmlformats.org/officeDocument/2006/relationships/slide" Target="../slides/slide67.xml"/><Relationship Id="rId2" Type="http://schemas.openxmlformats.org/officeDocument/2006/relationships/notesMaster" Target="../notesMasters/notesMaster1.xml"/></Relationships>

</file>

<file path=ppt/notesSlides/_rels/notesSlide58.xml.rels><?xml version="1.0" encoding="UTF-8"?>
<Relationships xmlns="http://schemas.openxmlformats.org/package/2006/relationships"><Relationship Id="rId1" Type="http://schemas.openxmlformats.org/officeDocument/2006/relationships/slide" Target="../slides/slide68.xml"/><Relationship Id="rId2" Type="http://schemas.openxmlformats.org/officeDocument/2006/relationships/notesMaster" Target="../notesMasters/notesMaster1.xml"/></Relationships>

</file>

<file path=ppt/notesSlides/_rels/notesSlide59.xml.rels><?xml version="1.0" encoding="UTF-8"?>
<Relationships xmlns="http://schemas.openxmlformats.org/package/2006/relationships"><Relationship Id="rId1" Type="http://schemas.openxmlformats.org/officeDocument/2006/relationships/slide" Target="../slides/slide69.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0.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Relationships>

</file>

<file path=ppt/notesSlides/_rels/notesSlide61.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Relationships>

</file>

<file path=ppt/notesSlides/_rels/notesSlide62.xml.rels><?xml version="1.0" encoding="UTF-8"?>
<Relationships xmlns="http://schemas.openxmlformats.org/package/2006/relationships"><Relationship Id="rId1" Type="http://schemas.openxmlformats.org/officeDocument/2006/relationships/slide" Target="../slides/slide72.xml"/><Relationship Id="rId2" Type="http://schemas.openxmlformats.org/officeDocument/2006/relationships/notesMaster" Target="../notesMasters/notesMaster1.xml"/></Relationships>

</file>

<file path=ppt/notesSlides/_rels/notesSlide63.xml.rels><?xml version="1.0" encoding="UTF-8"?>
<Relationships xmlns="http://schemas.openxmlformats.org/package/2006/relationships"><Relationship Id="rId1" Type="http://schemas.openxmlformats.org/officeDocument/2006/relationships/slide" Target="../slides/slide74.xml"/><Relationship Id="rId2" Type="http://schemas.openxmlformats.org/officeDocument/2006/relationships/notesMaster" Target="../notesMasters/notesMaster1.xml"/></Relationships>

</file>

<file path=ppt/notesSlides/_rels/notesSlide64.xml.rels><?xml version="1.0" encoding="UTF-8"?>
<Relationships xmlns="http://schemas.openxmlformats.org/package/2006/relationships"><Relationship Id="rId1" Type="http://schemas.openxmlformats.org/officeDocument/2006/relationships/slide" Target="../slides/slide75.xml"/><Relationship Id="rId2" Type="http://schemas.openxmlformats.org/officeDocument/2006/relationships/notesMaster" Target="../notesMasters/notesMaster1.xml"/></Relationships>

</file>

<file path=ppt/notesSlides/_rels/notesSlide65.xml.rels><?xml version="1.0" encoding="UTF-8"?>
<Relationships xmlns="http://schemas.openxmlformats.org/package/2006/relationships"><Relationship Id="rId1" Type="http://schemas.openxmlformats.org/officeDocument/2006/relationships/slide" Target="../slides/slide76.xml"/><Relationship Id="rId2" Type="http://schemas.openxmlformats.org/officeDocument/2006/relationships/notesMaster" Target="../notesMasters/notesMaster1.xml"/></Relationships>

</file>

<file path=ppt/notesSlides/_rels/notesSlide66.xml.rels><?xml version="1.0" encoding="UTF-8"?>
<Relationships xmlns="http://schemas.openxmlformats.org/package/2006/relationships"><Relationship Id="rId1" Type="http://schemas.openxmlformats.org/officeDocument/2006/relationships/slide" Target="../slides/slide77.xml"/><Relationship Id="rId2" Type="http://schemas.openxmlformats.org/officeDocument/2006/relationships/notesMaster" Target="../notesMasters/notesMaster1.xml"/></Relationships>

</file>

<file path=ppt/notesSlides/_rels/notesSlide67.xml.rels><?xml version="1.0" encoding="UTF-8"?>
<Relationships xmlns="http://schemas.openxmlformats.org/package/2006/relationships"><Relationship Id="rId1" Type="http://schemas.openxmlformats.org/officeDocument/2006/relationships/slide" Target="../slides/slide78.xml"/><Relationship Id="rId2" Type="http://schemas.openxmlformats.org/officeDocument/2006/relationships/notesMaster" Target="../notesMasters/notesMaster1.xml"/></Relationships>

</file>

<file path=ppt/notesSlides/_rels/notesSlide68.xml.rels><?xml version="1.0" encoding="UTF-8"?>
<Relationships xmlns="http://schemas.openxmlformats.org/package/2006/relationships"><Relationship Id="rId1" Type="http://schemas.openxmlformats.org/officeDocument/2006/relationships/slide" Target="../slides/slide79.xml"/><Relationship Id="rId2" Type="http://schemas.openxmlformats.org/officeDocument/2006/relationships/notesMaster" Target="../notesMasters/notesMaster1.xml"/></Relationships>

</file>

<file path=ppt/notesSlides/_rels/notesSlide69.xml.rels><?xml version="1.0" encoding="UTF-8"?>
<Relationships xmlns="http://schemas.openxmlformats.org/package/2006/relationships"><Relationship Id="rId1" Type="http://schemas.openxmlformats.org/officeDocument/2006/relationships/slide" Target="../slides/slide80.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70.xml.rels><?xml version="1.0" encoding="UTF-8"?>
<Relationships xmlns="http://schemas.openxmlformats.org/package/2006/relationships"><Relationship Id="rId1" Type="http://schemas.openxmlformats.org/officeDocument/2006/relationships/slide" Target="../slides/slide81.xml"/><Relationship Id="rId2" Type="http://schemas.openxmlformats.org/officeDocument/2006/relationships/notesMaster" Target="../notesMasters/notesMaster1.xml"/></Relationships>

</file>

<file path=ppt/notesSlides/_rels/notesSlide71.xml.rels><?xml version="1.0" encoding="UTF-8"?>
<Relationships xmlns="http://schemas.openxmlformats.org/package/2006/relationships"><Relationship Id="rId1" Type="http://schemas.openxmlformats.org/officeDocument/2006/relationships/slide" Target="../slides/slide82.xml"/><Relationship Id="rId2" Type="http://schemas.openxmlformats.org/officeDocument/2006/relationships/notesMaster" Target="../notesMasters/notesMaster1.xml"/></Relationships>

</file>

<file path=ppt/notesSlides/_rels/notesSlide72.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Relationships>

</file>

<file path=ppt/notesSlides/_rels/notesSlide73.xml.rels><?xml version="1.0" encoding="UTF-8"?>
<Relationships xmlns="http://schemas.openxmlformats.org/package/2006/relationships"><Relationship Id="rId1" Type="http://schemas.openxmlformats.org/officeDocument/2006/relationships/slide" Target="../slides/slide85.xml"/><Relationship Id="rId2" Type="http://schemas.openxmlformats.org/officeDocument/2006/relationships/notesMaster" Target="../notesMasters/notesMaster1.xml"/></Relationships>

</file>

<file path=ppt/notesSlides/_rels/notesSlide74.xml.rels><?xml version="1.0" encoding="UTF-8"?>
<Relationships xmlns="http://schemas.openxmlformats.org/package/2006/relationships"><Relationship Id="rId1" Type="http://schemas.openxmlformats.org/officeDocument/2006/relationships/slide" Target="../slides/slide86.xml"/><Relationship Id="rId2" Type="http://schemas.openxmlformats.org/officeDocument/2006/relationships/notesMaster" Target="../notesMasters/notesMaster1.xml"/></Relationships>

</file>

<file path=ppt/notesSlides/_rels/notesSlide75.xml.rels><?xml version="1.0" encoding="UTF-8"?>
<Relationships xmlns="http://schemas.openxmlformats.org/package/2006/relationships"><Relationship Id="rId1" Type="http://schemas.openxmlformats.org/officeDocument/2006/relationships/slide" Target="../slides/slide87.xml"/><Relationship Id="rId2" Type="http://schemas.openxmlformats.org/officeDocument/2006/relationships/notesMaster" Target="../notesMasters/notesMaster1.xml"/></Relationships>

</file>

<file path=ppt/notesSlides/_rels/notesSlide76.xml.rels><?xml version="1.0" encoding="UTF-8"?>
<Relationships xmlns="http://schemas.openxmlformats.org/package/2006/relationships"><Relationship Id="rId1" Type="http://schemas.openxmlformats.org/officeDocument/2006/relationships/slide" Target="../slides/slide88.xml"/><Relationship Id="rId2" Type="http://schemas.openxmlformats.org/officeDocument/2006/relationships/notesMaster" Target="../notesMasters/notesMaster1.xml"/></Relationships>

</file>

<file path=ppt/notesSlides/_rels/notesSlide77.xml.rels><?xml version="1.0" encoding="UTF-8"?>
<Relationships xmlns="http://schemas.openxmlformats.org/package/2006/relationships"><Relationship Id="rId1" Type="http://schemas.openxmlformats.org/officeDocument/2006/relationships/slide" Target="../slides/slide89.xml"/><Relationship Id="rId2" Type="http://schemas.openxmlformats.org/officeDocument/2006/relationships/notesMaster" Target="../notesMasters/notesMaster1.xml"/></Relationships>

</file>

<file path=ppt/notesSlides/_rels/notesSlide78.xml.rels><?xml version="1.0" encoding="UTF-8"?>
<Relationships xmlns="http://schemas.openxmlformats.org/package/2006/relationships"><Relationship Id="rId1" Type="http://schemas.openxmlformats.org/officeDocument/2006/relationships/slide" Target="../slides/slide91.xml"/><Relationship Id="rId2" Type="http://schemas.openxmlformats.org/officeDocument/2006/relationships/notesMaster" Target="../notesMasters/notesMaster1.xml"/></Relationships>

</file>

<file path=ppt/notesSlides/_rels/notesSlide79.xml.rels><?xml version="1.0" encoding="UTF-8"?>
<Relationships xmlns="http://schemas.openxmlformats.org/package/2006/relationships"><Relationship Id="rId1" Type="http://schemas.openxmlformats.org/officeDocument/2006/relationships/slide" Target="../slides/slide92.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0.xml.rels><?xml version="1.0" encoding="UTF-8"?>
<Relationships xmlns="http://schemas.openxmlformats.org/package/2006/relationships"><Relationship Id="rId1" Type="http://schemas.openxmlformats.org/officeDocument/2006/relationships/slide" Target="../slides/slide93.xml"/><Relationship Id="rId2" Type="http://schemas.openxmlformats.org/officeDocument/2006/relationships/notesMaster" Target="../notesMasters/notesMaster1.xml"/></Relationships>

</file>

<file path=ppt/notesSlides/_rels/notesSlide81.xml.rels><?xml version="1.0" encoding="UTF-8"?>
<Relationships xmlns="http://schemas.openxmlformats.org/package/2006/relationships"><Relationship Id="rId1" Type="http://schemas.openxmlformats.org/officeDocument/2006/relationships/slide" Target="../slides/slide94.xml"/><Relationship Id="rId2" Type="http://schemas.openxmlformats.org/officeDocument/2006/relationships/notesMaster" Target="../notesMasters/notesMaster1.xml"/></Relationships>

</file>

<file path=ppt/notesSlides/_rels/notesSlide82.xml.rels><?xml version="1.0" encoding="UTF-8"?>
<Relationships xmlns="http://schemas.openxmlformats.org/package/2006/relationships"><Relationship Id="rId1" Type="http://schemas.openxmlformats.org/officeDocument/2006/relationships/slide" Target="../slides/slide95.xml"/><Relationship Id="rId2" Type="http://schemas.openxmlformats.org/officeDocument/2006/relationships/notesMaster" Target="../notesMasters/notesMaster1.xml"/></Relationships>

</file>

<file path=ppt/notesSlides/_rels/notesSlide83.xml.rels><?xml version="1.0" encoding="UTF-8"?>
<Relationships xmlns="http://schemas.openxmlformats.org/package/2006/relationships"><Relationship Id="rId1" Type="http://schemas.openxmlformats.org/officeDocument/2006/relationships/slide" Target="../slides/slide96.xml"/><Relationship Id="rId2" Type="http://schemas.openxmlformats.org/officeDocument/2006/relationships/notesMaster" Target="../notesMasters/notesMaster1.xml"/></Relationships>

</file>

<file path=ppt/notesSlides/_rels/notesSlide84.xml.rels><?xml version="1.0" encoding="UTF-8"?>
<Relationships xmlns="http://schemas.openxmlformats.org/package/2006/relationships"><Relationship Id="rId1" Type="http://schemas.openxmlformats.org/officeDocument/2006/relationships/slide" Target="../slides/slide97.xml"/><Relationship Id="rId2" Type="http://schemas.openxmlformats.org/officeDocument/2006/relationships/notesMaster" Target="../notesMasters/notesMaster1.xml"/></Relationships>

</file>

<file path=ppt/notesSlides/_rels/notesSlide85.xml.rels><?xml version="1.0" encoding="UTF-8"?>
<Relationships xmlns="http://schemas.openxmlformats.org/package/2006/relationships"><Relationship Id="rId1" Type="http://schemas.openxmlformats.org/officeDocument/2006/relationships/slide" Target="../slides/slide98.xml"/><Relationship Id="rId2" Type="http://schemas.openxmlformats.org/officeDocument/2006/relationships/notesMaster" Target="../notesMasters/notesMaster1.xml"/></Relationships>

</file>

<file path=ppt/notesSlides/_rels/notesSlide86.xml.rels><?xml version="1.0" encoding="UTF-8"?>
<Relationships xmlns="http://schemas.openxmlformats.org/package/2006/relationships"><Relationship Id="rId1" Type="http://schemas.openxmlformats.org/officeDocument/2006/relationships/slide" Target="../slides/slide99.xml"/><Relationship Id="rId2" Type="http://schemas.openxmlformats.org/officeDocument/2006/relationships/notesMaster" Target="../notesMasters/notesMaster1.xml"/></Relationships>

</file>

<file path=ppt/notesSlides/_rels/notesSlide87.xml.rels><?xml version="1.0" encoding="UTF-8"?>
<Relationships xmlns="http://schemas.openxmlformats.org/package/2006/relationships"><Relationship Id="rId1" Type="http://schemas.openxmlformats.org/officeDocument/2006/relationships/slide" Target="../slides/slide100.xml"/><Relationship Id="rId2" Type="http://schemas.openxmlformats.org/officeDocument/2006/relationships/notesMaster" Target="../notesMasters/notesMaster1.xml"/></Relationships>

</file>

<file path=ppt/notesSlides/_rels/notesSlide88.xml.rels><?xml version="1.0" encoding="UTF-8"?>
<Relationships xmlns="http://schemas.openxmlformats.org/package/2006/relationships"><Relationship Id="rId1" Type="http://schemas.openxmlformats.org/officeDocument/2006/relationships/slide" Target="../slides/slide101.xml"/><Relationship Id="rId2" Type="http://schemas.openxmlformats.org/officeDocument/2006/relationships/notesMaster" Target="../notesMasters/notesMaster1.xml"/></Relationships>

</file>

<file path=ppt/notesSlides/_rels/notesSlide89.xml.rels><?xml version="1.0" encoding="UTF-8"?>
<Relationships xmlns="http://schemas.openxmlformats.org/package/2006/relationships"><Relationship Id="rId1" Type="http://schemas.openxmlformats.org/officeDocument/2006/relationships/slide" Target="../slides/slide102.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0.xml.rels><?xml version="1.0" encoding="UTF-8"?>
<Relationships xmlns="http://schemas.openxmlformats.org/package/2006/relationships"><Relationship Id="rId1" Type="http://schemas.openxmlformats.org/officeDocument/2006/relationships/slide" Target="../slides/slide103.xml"/><Relationship Id="rId2" Type="http://schemas.openxmlformats.org/officeDocument/2006/relationships/notesMaster" Target="../notesMasters/notesMaster1.xml"/></Relationships>

</file>

<file path=ppt/notesSlides/_rels/notesSlide91.xml.rels><?xml version="1.0" encoding="UTF-8"?>
<Relationships xmlns="http://schemas.openxmlformats.org/package/2006/relationships"><Relationship Id="rId1" Type="http://schemas.openxmlformats.org/officeDocument/2006/relationships/slide" Target="../slides/slide104.xml"/><Relationship Id="rId2" Type="http://schemas.openxmlformats.org/officeDocument/2006/relationships/notesMaster" Target="../notesMasters/notesMaster1.xml"/></Relationships>

</file>

<file path=ppt/notesSlides/_rels/notesSlide92.xml.rels><?xml version="1.0" encoding="UTF-8"?>
<Relationships xmlns="http://schemas.openxmlformats.org/package/2006/relationships"><Relationship Id="rId1" Type="http://schemas.openxmlformats.org/officeDocument/2006/relationships/slide" Target="../slides/slide105.xml"/><Relationship Id="rId2" Type="http://schemas.openxmlformats.org/officeDocument/2006/relationships/notesMaster" Target="../notesMasters/notesMaster1.xml"/></Relationships>

</file>

<file path=ppt/notesSlides/_rels/notesSlide93.xml.rels><?xml version="1.0" encoding="UTF-8"?>
<Relationships xmlns="http://schemas.openxmlformats.org/package/2006/relationships"><Relationship Id="rId1" Type="http://schemas.openxmlformats.org/officeDocument/2006/relationships/slide" Target="../slides/slide106.xml"/><Relationship Id="rId2" Type="http://schemas.openxmlformats.org/officeDocument/2006/relationships/notesMaster" Target="../notesMasters/notesMaster1.xml"/></Relationships>

</file>

<file path=ppt/notesSlides/_rels/notesSlide94.xml.rels><?xml version="1.0" encoding="UTF-8"?>
<Relationships xmlns="http://schemas.openxmlformats.org/package/2006/relationships"><Relationship Id="rId1" Type="http://schemas.openxmlformats.org/officeDocument/2006/relationships/slide" Target="../slides/slide107.xml"/><Relationship Id="rId2" Type="http://schemas.openxmlformats.org/officeDocument/2006/relationships/notesMaster" Target="../notesMasters/notesMaster1.xml"/></Relationships>

</file>

<file path=ppt/notesSlides/_rels/notesSlide95.xml.rels><?xml version="1.0" encoding="UTF-8"?>
<Relationships xmlns="http://schemas.openxmlformats.org/package/2006/relationships"><Relationship Id="rId1" Type="http://schemas.openxmlformats.org/officeDocument/2006/relationships/slide" Target="../slides/slide108.xml"/><Relationship Id="rId2" Type="http://schemas.openxmlformats.org/officeDocument/2006/relationships/notesMaster" Target="../notesMasters/notesMaster1.xml"/></Relationships>

</file>

<file path=ppt/notesSlides/_rels/notesSlide96.xml.rels><?xml version="1.0" encoding="UTF-8"?>
<Relationships xmlns="http://schemas.openxmlformats.org/package/2006/relationships"><Relationship Id="rId1" Type="http://schemas.openxmlformats.org/officeDocument/2006/relationships/slide" Target="../slides/slide109.xml"/><Relationship Id="rId2" Type="http://schemas.openxmlformats.org/officeDocument/2006/relationships/notesMaster" Target="../notesMasters/notesMaster1.xml"/></Relationships>

</file>

<file path=ppt/notesSlides/_rels/notesSlide97.xml.rels><?xml version="1.0" encoding="UTF-8"?>
<Relationships xmlns="http://schemas.openxmlformats.org/package/2006/relationships"><Relationship Id="rId1" Type="http://schemas.openxmlformats.org/officeDocument/2006/relationships/slide" Target="../slides/slide110.xml"/><Relationship Id="rId2" Type="http://schemas.openxmlformats.org/officeDocument/2006/relationships/notesMaster" Target="../notesMasters/notesMaster1.xml"/></Relationships>

</file>

<file path=ppt/notesSlides/_rels/notesSlide98.xml.rels><?xml version="1.0" encoding="UTF-8"?>
<Relationships xmlns="http://schemas.openxmlformats.org/package/2006/relationships"><Relationship Id="rId1" Type="http://schemas.openxmlformats.org/officeDocument/2006/relationships/slide" Target="../slides/slide111.xml"/><Relationship Id="rId2" Type="http://schemas.openxmlformats.org/officeDocument/2006/relationships/notesMaster" Target="../notesMasters/notesMaster1.xml"/></Relationships>

</file>

<file path=ppt/notesSlides/_rels/notesSlide99.xml.rels><?xml version="1.0" encoding="UTF-8"?>
<Relationships xmlns="http://schemas.openxmlformats.org/package/2006/relationships"><Relationship Id="rId1" Type="http://schemas.openxmlformats.org/officeDocument/2006/relationships/slide" Target="../slides/slide11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lvl1pPr>
              <a:defRPr sz="2400"/>
            </a:lvl1pPr>
          </a:lstStyle>
          <a:p>
            <a:pPr/>
            <a:r>
              <a:t>This seminar is designed for everyone, regardless of denominational background.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2" name="Shape 192"/>
          <p:cNvSpPr/>
          <p:nvPr>
            <p:ph type="sldImg"/>
          </p:nvPr>
        </p:nvSpPr>
        <p:spPr>
          <a:prstGeom prst="rect">
            <a:avLst/>
          </a:prstGeom>
        </p:spPr>
        <p:txBody>
          <a:bodyPr/>
          <a:lstStyle/>
          <a:p>
            <a:pPr/>
          </a:p>
        </p:txBody>
      </p:sp>
      <p:sp>
        <p:nvSpPr>
          <p:cNvPr id="193" name="Shape 193"/>
          <p:cNvSpPr/>
          <p:nvPr>
            <p:ph type="body" sz="quarter" idx="1"/>
          </p:nvPr>
        </p:nvSpPr>
        <p:spPr>
          <a:prstGeom prst="rect">
            <a:avLst/>
          </a:prstGeom>
        </p:spPr>
        <p:txBody>
          <a:bodyPr/>
          <a:lstStyle>
            <a:lvl1pPr>
              <a:defRPr sz="2400"/>
            </a:lvl1pPr>
          </a:lstStyle>
          <a:p>
            <a:pPr/>
            <a:r>
              <a:t>If you look at Christianity as a whole, it's fragmented into 34,000 different Christian groups, often arguing once over who's got the truth.</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7" name="Shape 707"/>
          <p:cNvSpPr/>
          <p:nvPr>
            <p:ph type="sldImg"/>
          </p:nvPr>
        </p:nvSpPr>
        <p:spPr>
          <a:prstGeom prst="rect">
            <a:avLst/>
          </a:prstGeom>
        </p:spPr>
        <p:txBody>
          <a:bodyPr/>
          <a:lstStyle/>
          <a:p>
            <a:pPr/>
          </a:p>
        </p:txBody>
      </p:sp>
      <p:sp>
        <p:nvSpPr>
          <p:cNvPr id="708" name="Shape 708"/>
          <p:cNvSpPr/>
          <p:nvPr>
            <p:ph type="body" sz="quarter" idx="1"/>
          </p:nvPr>
        </p:nvSpPr>
        <p:spPr>
          <a:prstGeom prst="rect">
            <a:avLst/>
          </a:prstGeom>
        </p:spPr>
        <p:txBody>
          <a:bodyPr/>
          <a:lstStyle>
            <a:lvl1pPr>
              <a:defRPr sz="2400"/>
            </a:lvl1pPr>
          </a:lstStyle>
          <a:p>
            <a:pPr/>
            <a:r>
              <a:t>It's two rules are no longer needed because the heart motive is always to live in harmony with God and to be a blessing to those around us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Shape 197"/>
          <p:cNvSpPr/>
          <p:nvPr>
            <p:ph type="sldImg"/>
          </p:nvPr>
        </p:nvSpPr>
        <p:spPr>
          <a:prstGeom prst="rect">
            <a:avLst/>
          </a:prstGeom>
        </p:spPr>
        <p:txBody>
          <a:bodyPr/>
          <a:lstStyle/>
          <a:p>
            <a:pPr/>
          </a:p>
        </p:txBody>
      </p:sp>
      <p:sp>
        <p:nvSpPr>
          <p:cNvPr id="198" name="Shape 198"/>
          <p:cNvSpPr/>
          <p:nvPr>
            <p:ph type="body" sz="quarter" idx="1"/>
          </p:nvPr>
        </p:nvSpPr>
        <p:spPr>
          <a:prstGeom prst="rect">
            <a:avLst/>
          </a:prstGeom>
        </p:spPr>
        <p:txBody>
          <a:bodyPr/>
          <a:lstStyle>
            <a:lvl1pPr>
              <a:defRPr sz="2400"/>
            </a:lvl1pPr>
          </a:lstStyle>
          <a:p>
            <a:pPr/>
            <a:r>
              <a:t>Paul wrote to Timothy and said, there will be terrible times in the last days when people will be lovers of themselves, lovers of money, boastful, proud, abusive, disobedient to their parents, ungrateful, unholy, without love, unforgiving, slanderous, without self-control, brutal, not lovers of the good, treacherous, rash, conceited, lovers of pleasure rather than lovers of God—having a form of godliness but denying its power.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Shape 202"/>
          <p:cNvSpPr/>
          <p:nvPr>
            <p:ph type="sldImg"/>
          </p:nvPr>
        </p:nvSpPr>
        <p:spPr>
          <a:prstGeom prst="rect">
            <a:avLst/>
          </a:prstGeom>
        </p:spPr>
        <p:txBody>
          <a:bodyPr/>
          <a:lstStyle/>
          <a:p>
            <a:pPr/>
          </a:p>
        </p:txBody>
      </p:sp>
      <p:sp>
        <p:nvSpPr>
          <p:cNvPr id="203" name="Shape 203"/>
          <p:cNvSpPr/>
          <p:nvPr>
            <p:ph type="body" sz="quarter" idx="1"/>
          </p:nvPr>
        </p:nvSpPr>
        <p:spPr>
          <a:prstGeom prst="rect">
            <a:avLst/>
          </a:prstGeom>
        </p:spPr>
        <p:txBody>
          <a:bodyPr/>
          <a:lstStyle>
            <a:lvl1pPr>
              <a:defRPr sz="2400"/>
            </a:lvl1pPr>
          </a:lstStyle>
          <a:p>
            <a:pPr/>
            <a:r>
              <a:t>There's something wrong with Christianity. In this seminar, we will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Shape 207"/>
          <p:cNvSpPr/>
          <p:nvPr>
            <p:ph type="sldImg"/>
          </p:nvPr>
        </p:nvSpPr>
        <p:spPr>
          <a:prstGeom prst="rect">
            <a:avLst/>
          </a:prstGeom>
        </p:spPr>
        <p:txBody>
          <a:bodyPr/>
          <a:lstStyle/>
          <a:p>
            <a:pPr/>
          </a:p>
        </p:txBody>
      </p:sp>
      <p:sp>
        <p:nvSpPr>
          <p:cNvPr id="208" name="Shape 208"/>
          <p:cNvSpPr/>
          <p:nvPr>
            <p:ph type="body" sz="quarter" idx="1"/>
          </p:nvPr>
        </p:nvSpPr>
        <p:spPr>
          <a:prstGeom prst="rect">
            <a:avLst/>
          </a:prstGeom>
        </p:spPr>
        <p:txBody>
          <a:bodyPr/>
          <a:lstStyle>
            <a:lvl1pPr>
              <a:defRPr sz="2400"/>
            </a:lvl1pPr>
          </a:lstStyle>
          <a:p>
            <a:pPr/>
            <a:r>
              <a:t>expose an infection of thoughts, a distortion of belief that keeps good people trapped in addiction and violent cycles,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Shape 212"/>
          <p:cNvSpPr/>
          <p:nvPr>
            <p:ph type="sldImg"/>
          </p:nvPr>
        </p:nvSpPr>
        <p:spPr>
          <a:prstGeom prst="rect">
            <a:avLst/>
          </a:prstGeom>
        </p:spPr>
        <p:txBody>
          <a:bodyPr/>
          <a:lstStyle/>
          <a:p>
            <a:pPr/>
          </a:p>
        </p:txBody>
      </p:sp>
      <p:sp>
        <p:nvSpPr>
          <p:cNvPr id="213" name="Shape 213"/>
          <p:cNvSpPr/>
          <p:nvPr>
            <p:ph type="body" sz="quarter" idx="1"/>
          </p:nvPr>
        </p:nvSpPr>
        <p:spPr>
          <a:prstGeom prst="rect">
            <a:avLst/>
          </a:prstGeom>
        </p:spPr>
        <p:txBody>
          <a:bodyPr/>
          <a:lstStyle>
            <a:lvl1pPr>
              <a:defRPr sz="2400"/>
            </a:lvl1pPr>
          </a:lstStyle>
          <a:p>
            <a:pPr/>
            <a:r>
              <a:t>and we will present a remedy to bring healing and prepare people to meet Jesus.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Shape 217"/>
          <p:cNvSpPr/>
          <p:nvPr>
            <p:ph type="sldImg"/>
          </p:nvPr>
        </p:nvSpPr>
        <p:spPr>
          <a:prstGeom prst="rect">
            <a:avLst/>
          </a:prstGeom>
        </p:spPr>
        <p:txBody>
          <a:bodyPr/>
          <a:lstStyle/>
          <a:p>
            <a:pPr/>
          </a:p>
        </p:txBody>
      </p:sp>
      <p:sp>
        <p:nvSpPr>
          <p:cNvPr id="218" name="Shape 218"/>
          <p:cNvSpPr/>
          <p:nvPr>
            <p:ph type="body" sz="quarter" idx="1"/>
          </p:nvPr>
        </p:nvSpPr>
        <p:spPr>
          <a:prstGeom prst="rect">
            <a:avLst/>
          </a:prstGeom>
        </p:spPr>
        <p:txBody>
          <a:bodyPr/>
          <a:lstStyle>
            <a:lvl1pPr>
              <a:defRPr sz="2400"/>
            </a:lvl1pPr>
          </a:lstStyle>
          <a:p>
            <a:pPr/>
            <a:r>
              <a:t>So, how do you determine whether something is right or wrong, known as moral decision-making? Do you look for a higher authority, a parent, a teacher, a political leader, a priest, or someone to tell you?</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Shape 222"/>
          <p:cNvSpPr/>
          <p:nvPr>
            <p:ph type="sldImg"/>
          </p:nvPr>
        </p:nvSpPr>
        <p:spPr>
          <a:prstGeom prst="rect">
            <a:avLst/>
          </a:prstGeom>
        </p:spPr>
        <p:txBody>
          <a:bodyPr/>
          <a:lstStyle/>
          <a:p>
            <a:pPr/>
          </a:p>
        </p:txBody>
      </p:sp>
      <p:sp>
        <p:nvSpPr>
          <p:cNvPr id="223" name="Shape 223"/>
          <p:cNvSpPr/>
          <p:nvPr>
            <p:ph type="body" sz="quarter" idx="1"/>
          </p:nvPr>
        </p:nvSpPr>
        <p:spPr>
          <a:prstGeom prst="rect">
            <a:avLst/>
          </a:prstGeom>
        </p:spPr>
        <p:txBody>
          <a:bodyPr/>
          <a:lstStyle>
            <a:lvl1pPr>
              <a:defRPr sz="2400"/>
            </a:lvl1pPr>
          </a:lstStyle>
          <a:p>
            <a:pPr/>
            <a:r>
              <a:t>Do you look for a consensus amongst your peers? Well, everybody else thinks this is the way it is, or do you have a code, a system of rules, to tell you?</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Shape 227"/>
          <p:cNvSpPr/>
          <p:nvPr>
            <p:ph type="sldImg"/>
          </p:nvPr>
        </p:nvSpPr>
        <p:spPr>
          <a:prstGeom prst="rect">
            <a:avLst/>
          </a:prstGeom>
        </p:spPr>
        <p:txBody>
          <a:bodyPr/>
          <a:lstStyle/>
          <a:p>
            <a:pPr/>
          </a:p>
        </p:txBody>
      </p:sp>
      <p:sp>
        <p:nvSpPr>
          <p:cNvPr id="228" name="Shape 228"/>
          <p:cNvSpPr/>
          <p:nvPr>
            <p:ph type="body" sz="quarter" idx="1"/>
          </p:nvPr>
        </p:nvSpPr>
        <p:spPr>
          <a:prstGeom prst="rect">
            <a:avLst/>
          </a:prstGeom>
        </p:spPr>
        <p:txBody>
          <a:bodyPr/>
          <a:lstStyle>
            <a:lvl1pPr>
              <a:defRPr sz="2400"/>
            </a:lvl1pPr>
          </a:lstStyle>
          <a:p>
            <a:pPr/>
            <a:r>
              <a:t>Do you have some other mechanism that you use to determine right and wrong?</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Shape 232"/>
          <p:cNvSpPr/>
          <p:nvPr>
            <p:ph type="sldImg"/>
          </p:nvPr>
        </p:nvSpPr>
        <p:spPr>
          <a:prstGeom prst="rect">
            <a:avLst/>
          </a:prstGeom>
        </p:spPr>
        <p:txBody>
          <a:bodyPr/>
          <a:lstStyle/>
          <a:p>
            <a:pPr/>
          </a:p>
        </p:txBody>
      </p:sp>
      <p:sp>
        <p:nvSpPr>
          <p:cNvPr id="233" name="Shape 233"/>
          <p:cNvSpPr/>
          <p:nvPr>
            <p:ph type="body" sz="quarter" idx="1"/>
          </p:nvPr>
        </p:nvSpPr>
        <p:spPr>
          <a:prstGeom prst="rect">
            <a:avLst/>
          </a:prstGeom>
        </p:spPr>
        <p:txBody>
          <a:bodyPr/>
          <a:lstStyle>
            <a:lvl1pPr>
              <a:defRPr sz="2400"/>
            </a:lvl1pPr>
          </a:lstStyle>
          <a:p>
            <a:pPr/>
            <a:r>
              <a:t>I want to acknowledge Lawrence Kohlberg for groundbreaking research on the six levels of moral development. We've built on his research, expanded it with biblical truths to the seven levels of moral development, and tied it in with Bible perspectives because we will examine these seven levels so that we shall come together to the oneness in our faith and our knowledge of the Son of God we shall become mature people reaching the very height of Christ's full stature then we shall be no longer children carried by the waves and blown about by every shifting wind the teaching of deceitful people. That is our goal: to grow up and to mature.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Shape 236"/>
          <p:cNvSpPr/>
          <p:nvPr>
            <p:ph type="sldImg"/>
          </p:nvPr>
        </p:nvSpPr>
        <p:spPr>
          <a:prstGeom prst="rect">
            <a:avLst/>
          </a:prstGeom>
        </p:spPr>
        <p:txBody>
          <a:bodyPr/>
          <a:lstStyle/>
          <a:p>
            <a:pPr/>
          </a:p>
        </p:txBody>
      </p:sp>
      <p:sp>
        <p:nvSpPr>
          <p:cNvPr id="237" name="Shape 237"/>
          <p:cNvSpPr/>
          <p:nvPr>
            <p:ph type="body" sz="quarter" idx="1"/>
          </p:nvPr>
        </p:nvSpPr>
        <p:spPr>
          <a:prstGeom prst="rect">
            <a:avLst/>
          </a:prstGeom>
        </p:spPr>
        <p:txBody>
          <a:bodyPr/>
          <a:lstStyle/>
          <a:p>
            <a:pPr/>
            <a:r>
              <a:t>Eric Wright was home one evening in June 2010, when he noticed his wife, Aline seemed to be suffering a stroke. Aline a nurse and Eric an EMT both worked at Erlanger Hospital, the regional stroke center and lived only about 6 miles from the hospital.</a:t>
            </a:r>
          </a:p>
          <a:p>
            <a:pPr/>
          </a:p>
          <a:p>
            <a:pPr/>
            <a:r>
              <a:t>Aline’s face was drooping and her arm was numb and time was ciritical if permanent damage was to be avoided. Eric decided to drive his wife to the hospital rather than waste time waiting for an ambulance.</a:t>
            </a:r>
          </a:p>
          <a:p>
            <a:pPr/>
          </a:p>
          <a:p>
            <a:pPr/>
            <a:r>
              <a:t>He quickly picked up his wife, and both in their pajamas, raced out of the house and into the car. He drove to the hospital – but the posted speed limit was 35 mph – what is the right action to take – break the speed limit, or follow the legally posted limit?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Shape 152"/>
          <p:cNvSpPr/>
          <p:nvPr>
            <p:ph type="sldImg"/>
          </p:nvPr>
        </p:nvSpPr>
        <p:spPr>
          <a:prstGeom prst="rect">
            <a:avLst/>
          </a:prstGeom>
        </p:spPr>
        <p:txBody>
          <a:bodyPr/>
          <a:lstStyle/>
          <a:p>
            <a:pPr/>
          </a:p>
        </p:txBody>
      </p:sp>
      <p:sp>
        <p:nvSpPr>
          <p:cNvPr id="153" name="Shape 153"/>
          <p:cNvSpPr/>
          <p:nvPr>
            <p:ph type="body" sz="quarter" idx="1"/>
          </p:nvPr>
        </p:nvSpPr>
        <p:spPr>
          <a:prstGeom prst="rect">
            <a:avLst/>
          </a:prstGeom>
        </p:spPr>
        <p:txBody>
          <a:bodyPr/>
          <a:lstStyle>
            <a:lvl1pPr>
              <a:defRPr sz="2400"/>
            </a:lvl1pPr>
          </a:lstStyle>
          <a:p>
            <a:pPr/>
            <a:r>
              <a:t>But Paul, who was an Apostle to the Gentiles and presented truths for everyone, had a special love in his heart for the people of his childhood faith. He would often tie things back to his childhood faith to help reach those people.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Shape 268"/>
          <p:cNvSpPr/>
          <p:nvPr>
            <p:ph type="sldImg"/>
          </p:nvPr>
        </p:nvSpPr>
        <p:spPr>
          <a:prstGeom prst="rect">
            <a:avLst/>
          </a:prstGeom>
        </p:spPr>
        <p:txBody>
          <a:bodyPr/>
          <a:lstStyle/>
          <a:p>
            <a:pPr/>
          </a:p>
        </p:txBody>
      </p:sp>
      <p:sp>
        <p:nvSpPr>
          <p:cNvPr id="269" name="Shape 269"/>
          <p:cNvSpPr/>
          <p:nvPr>
            <p:ph type="body" sz="quarter" idx="1"/>
          </p:nvPr>
        </p:nvSpPr>
        <p:spPr>
          <a:prstGeom prst="rect">
            <a:avLst/>
          </a:prstGeom>
        </p:spPr>
        <p:txBody>
          <a:bodyPr/>
          <a:lstStyle>
            <a:lvl1pPr>
              <a:defRPr sz="2400"/>
            </a:lvl1pPr>
          </a:lstStyle>
          <a:p>
            <a:pPr/>
            <a:r>
              <a:t>Did Eric do right or wrong? it all depends on your level of moral development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hape 276"/>
          <p:cNvSpPr/>
          <p:nvPr>
            <p:ph type="sldImg"/>
          </p:nvPr>
        </p:nvSpPr>
        <p:spPr>
          <a:prstGeom prst="rect">
            <a:avLst/>
          </a:prstGeom>
        </p:spPr>
        <p:txBody>
          <a:bodyPr/>
          <a:lstStyle/>
          <a:p>
            <a:pPr/>
          </a:p>
        </p:txBody>
      </p:sp>
      <p:sp>
        <p:nvSpPr>
          <p:cNvPr id="277" name="Shape 277"/>
          <p:cNvSpPr/>
          <p:nvPr>
            <p:ph type="body" sz="quarter" idx="1"/>
          </p:nvPr>
        </p:nvSpPr>
        <p:spPr>
          <a:prstGeom prst="rect">
            <a:avLst/>
          </a:prstGeom>
        </p:spPr>
        <p:txBody>
          <a:bodyPr/>
          <a:lstStyle>
            <a:lvl1pPr>
              <a:defRPr sz="2400"/>
            </a:lvl1pPr>
          </a:lstStyle>
          <a:p>
            <a:pPr/>
            <a:r>
              <a:t>Let's go through the seven levels of moral development.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4" name="Shape 284"/>
          <p:cNvSpPr/>
          <p:nvPr>
            <p:ph type="sldImg"/>
          </p:nvPr>
        </p:nvSpPr>
        <p:spPr>
          <a:prstGeom prst="rect">
            <a:avLst/>
          </a:prstGeom>
        </p:spPr>
        <p:txBody>
          <a:bodyPr/>
          <a:lstStyle/>
          <a:p>
            <a:pPr/>
          </a:p>
        </p:txBody>
      </p:sp>
      <p:sp>
        <p:nvSpPr>
          <p:cNvPr id="285" name="Shape 285"/>
          <p:cNvSpPr/>
          <p:nvPr>
            <p:ph type="body" sz="quarter" idx="1"/>
          </p:nvPr>
        </p:nvSpPr>
        <p:spPr>
          <a:prstGeom prst="rect">
            <a:avLst/>
          </a:prstGeom>
        </p:spPr>
        <p:txBody>
          <a:bodyPr/>
          <a:lstStyle/>
          <a:p>
            <a:pPr/>
            <a:r>
              <a:t>Level one Reward and Punishment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Shape 289"/>
          <p:cNvSpPr/>
          <p:nvPr>
            <p:ph type="sldImg"/>
          </p:nvPr>
        </p:nvSpPr>
        <p:spPr>
          <a:prstGeom prst="rect">
            <a:avLst/>
          </a:prstGeom>
        </p:spPr>
        <p:txBody>
          <a:bodyPr/>
          <a:lstStyle/>
          <a:p>
            <a:pPr/>
          </a:p>
        </p:txBody>
      </p:sp>
      <p:sp>
        <p:nvSpPr>
          <p:cNvPr id="290" name="Shape 290"/>
          <p:cNvSpPr/>
          <p:nvPr>
            <p:ph type="body" sz="quarter" idx="1"/>
          </p:nvPr>
        </p:nvSpPr>
        <p:spPr>
          <a:prstGeom prst="rect">
            <a:avLst/>
          </a:prstGeom>
        </p:spPr>
        <p:txBody>
          <a:bodyPr/>
          <a:lstStyle>
            <a:lvl1pPr>
              <a:defRPr sz="2400"/>
            </a:lvl1pPr>
          </a:lstStyle>
          <a:p>
            <a:pPr/>
            <a:r>
              <a:t>This is the most basic level of determining whether something is right or wrong.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p>
            <a:pPr/>
            <a:r>
              <a:t>Right is determined if you get a reward for it.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Shape 299"/>
          <p:cNvSpPr/>
          <p:nvPr>
            <p:ph type="sldImg"/>
          </p:nvPr>
        </p:nvSpPr>
        <p:spPr>
          <a:prstGeom prst="rect">
            <a:avLst/>
          </a:prstGeom>
        </p:spPr>
        <p:txBody>
          <a:bodyPr/>
          <a:lstStyle/>
          <a:p>
            <a:pPr/>
          </a:p>
        </p:txBody>
      </p:sp>
      <p:sp>
        <p:nvSpPr>
          <p:cNvPr id="300" name="Shape 300"/>
          <p:cNvSpPr/>
          <p:nvPr>
            <p:ph type="body" sz="quarter" idx="1"/>
          </p:nvPr>
        </p:nvSpPr>
        <p:spPr>
          <a:prstGeom prst="rect">
            <a:avLst/>
          </a:prstGeom>
        </p:spPr>
        <p:txBody>
          <a:bodyPr/>
          <a:lstStyle>
            <a:lvl1pPr>
              <a:defRPr sz="2400"/>
            </a:lvl1pPr>
          </a:lstStyle>
          <a:p>
            <a:pPr/>
            <a:r>
              <a:t>Wrong is determined if you get punished for it.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Shape 304"/>
          <p:cNvSpPr/>
          <p:nvPr>
            <p:ph type="sldImg"/>
          </p:nvPr>
        </p:nvSpPr>
        <p:spPr>
          <a:prstGeom prst="rect">
            <a:avLst/>
          </a:prstGeom>
        </p:spPr>
        <p:txBody>
          <a:bodyPr/>
          <a:lstStyle/>
          <a:p>
            <a:pPr/>
          </a:p>
        </p:txBody>
      </p:sp>
      <p:sp>
        <p:nvSpPr>
          <p:cNvPr id="305" name="Shape 305"/>
          <p:cNvSpPr/>
          <p:nvPr>
            <p:ph type="body" sz="quarter" idx="1"/>
          </p:nvPr>
        </p:nvSpPr>
        <p:spPr>
          <a:prstGeom prst="rect">
            <a:avLst/>
          </a:prstGeom>
        </p:spPr>
        <p:txBody>
          <a:bodyPr/>
          <a:lstStyle>
            <a:lvl1pPr>
              <a:defRPr sz="2400"/>
            </a:lvl1pPr>
          </a:lstStyle>
          <a:p>
            <a:pPr/>
            <a:r>
              <a:t>This is the Nazi soldiers who would put people in the gas chamber because they would be court-martialed and punished so it was the right thing to do to avoid punishment. This is a slave mentality.</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9" name="Shape 309"/>
          <p:cNvSpPr/>
          <p:nvPr>
            <p:ph type="sldImg"/>
          </p:nvPr>
        </p:nvSpPr>
        <p:spPr>
          <a:prstGeom prst="rect">
            <a:avLst/>
          </a:prstGeom>
        </p:spPr>
        <p:txBody>
          <a:bodyPr/>
          <a:lstStyle/>
          <a:p>
            <a:pPr/>
          </a:p>
        </p:txBody>
      </p:sp>
      <p:sp>
        <p:nvSpPr>
          <p:cNvPr id="310" name="Shape 310"/>
          <p:cNvSpPr/>
          <p:nvPr>
            <p:ph type="body" sz="quarter" idx="1"/>
          </p:nvPr>
        </p:nvSpPr>
        <p:spPr>
          <a:prstGeom prst="rect">
            <a:avLst/>
          </a:prstGeom>
        </p:spPr>
        <p:txBody>
          <a:bodyPr/>
          <a:lstStyle>
            <a:lvl1pPr>
              <a:defRPr sz="2400"/>
            </a:lvl1pPr>
          </a:lstStyle>
          <a:p>
            <a:pPr/>
            <a:r>
              <a:t>This was ancient Israel, as slaves in Egypt did what they heard the master say to avoid the whip. Many people operate at this level, our emotion-based decision makers making decisions in the very moment simply based on what feels good or to avoid what feels bad.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Shape 314"/>
          <p:cNvSpPr/>
          <p:nvPr>
            <p:ph type="sldImg"/>
          </p:nvPr>
        </p:nvSpPr>
        <p:spPr>
          <a:prstGeom prst="rect">
            <a:avLst/>
          </a:prstGeom>
        </p:spPr>
        <p:txBody>
          <a:bodyPr/>
          <a:lstStyle/>
          <a:p>
            <a:pPr/>
          </a:p>
        </p:txBody>
      </p:sp>
      <p:sp>
        <p:nvSpPr>
          <p:cNvPr id="315" name="Shape 315"/>
          <p:cNvSpPr/>
          <p:nvPr>
            <p:ph type="body" sz="quarter" idx="1"/>
          </p:nvPr>
        </p:nvSpPr>
        <p:spPr>
          <a:prstGeom prst="rect">
            <a:avLst/>
          </a:prstGeom>
        </p:spPr>
        <p:txBody>
          <a:bodyPr/>
          <a:lstStyle/>
          <a:p>
            <a:pPr>
              <a:defRPr sz="2400"/>
            </a:pPr>
            <a:r>
              <a:t>Rulers at this level must be powerful.</a:t>
            </a:r>
          </a:p>
          <a:p>
            <a:pPr>
              <a:defRPr sz="2400"/>
            </a:pPr>
          </a:p>
          <a:p>
            <a:pPr>
              <a:defRPr sz="2400"/>
            </a:pPr>
            <a:r>
              <a:t>A ruler establishes his right to rule by mighty displays of vengeance upon one's enemies.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Shape 319"/>
          <p:cNvSpPr/>
          <p:nvPr>
            <p:ph type="sldImg"/>
          </p:nvPr>
        </p:nvSpPr>
        <p:spPr>
          <a:prstGeom prst="rect">
            <a:avLst/>
          </a:prstGeom>
        </p:spPr>
        <p:txBody>
          <a:bodyPr/>
          <a:lstStyle/>
          <a:p>
            <a:pPr/>
          </a:p>
        </p:txBody>
      </p:sp>
      <p:sp>
        <p:nvSpPr>
          <p:cNvPr id="320" name="Shape 320"/>
          <p:cNvSpPr/>
          <p:nvPr>
            <p:ph type="body" sz="quarter" idx="1"/>
          </p:nvPr>
        </p:nvSpPr>
        <p:spPr>
          <a:prstGeom prst="rect">
            <a:avLst/>
          </a:prstGeom>
        </p:spPr>
        <p:txBody>
          <a:bodyPr/>
          <a:lstStyle>
            <a:lvl1pPr>
              <a:defRPr sz="2400"/>
            </a:lvl1pPr>
          </a:lstStyle>
          <a:p>
            <a:pPr/>
            <a:r>
              <a:t>Mercy or failure to punish is viewed as weakness by people operating at Level 1 standards.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Shape 157"/>
          <p:cNvSpPr/>
          <p:nvPr>
            <p:ph type="sldImg"/>
          </p:nvPr>
        </p:nvSpPr>
        <p:spPr>
          <a:prstGeom prst="rect">
            <a:avLst/>
          </a:prstGeom>
        </p:spPr>
        <p:txBody>
          <a:bodyPr/>
          <a:lstStyle/>
          <a:p>
            <a:pPr/>
          </a:p>
        </p:txBody>
      </p:sp>
      <p:sp>
        <p:nvSpPr>
          <p:cNvPr id="158" name="Shape 158"/>
          <p:cNvSpPr/>
          <p:nvPr>
            <p:ph type="body" sz="quarter" idx="1"/>
          </p:nvPr>
        </p:nvSpPr>
        <p:spPr>
          <a:prstGeom prst="rect">
            <a:avLst/>
          </a:prstGeom>
        </p:spPr>
        <p:txBody>
          <a:bodyPr/>
          <a:lstStyle>
            <a:lvl1pPr>
              <a:defRPr sz="2400"/>
            </a:lvl1pPr>
          </a:lstStyle>
          <a:p>
            <a:pPr/>
            <a:r>
              <a:t>I was raised in the Seventh-Day Adventist tradition and have a particular love in my heart for the Seventh-Day Adventist people.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Shape 324"/>
          <p:cNvSpPr/>
          <p:nvPr>
            <p:ph type="sldImg"/>
          </p:nvPr>
        </p:nvSpPr>
        <p:spPr>
          <a:prstGeom prst="rect">
            <a:avLst/>
          </a:prstGeom>
        </p:spPr>
        <p:txBody>
          <a:bodyPr/>
          <a:lstStyle/>
          <a:p>
            <a:pPr/>
          </a:p>
        </p:txBody>
      </p:sp>
      <p:sp>
        <p:nvSpPr>
          <p:cNvPr id="325" name="Shape 325"/>
          <p:cNvSpPr/>
          <p:nvPr>
            <p:ph type="body" sz="quarter" idx="1"/>
          </p:nvPr>
        </p:nvSpPr>
        <p:spPr>
          <a:prstGeom prst="rect">
            <a:avLst/>
          </a:prstGeom>
        </p:spPr>
        <p:txBody>
          <a:bodyPr/>
          <a:lstStyle>
            <a:lvl1pPr>
              <a:defRPr sz="2400"/>
            </a:lvl1pPr>
          </a:lstStyle>
          <a:p>
            <a:pPr/>
            <a:r>
              <a:t>At this level people see a God of mercy, who doesn't inflict punishment as a marshmallow God and insist God must use His power in order to torture and kill.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Shape 329"/>
          <p:cNvSpPr/>
          <p:nvPr>
            <p:ph type="sldImg"/>
          </p:nvPr>
        </p:nvSpPr>
        <p:spPr>
          <a:prstGeom prst="rect">
            <a:avLst/>
          </a:prstGeom>
        </p:spPr>
        <p:txBody>
          <a:bodyPr/>
          <a:lstStyle/>
          <a:p>
            <a:pPr/>
          </a:p>
        </p:txBody>
      </p:sp>
      <p:sp>
        <p:nvSpPr>
          <p:cNvPr id="330" name="Shape 330"/>
          <p:cNvSpPr/>
          <p:nvPr>
            <p:ph type="body" sz="quarter" idx="1"/>
          </p:nvPr>
        </p:nvSpPr>
        <p:spPr>
          <a:prstGeom prst="rect">
            <a:avLst/>
          </a:prstGeom>
        </p:spPr>
        <p:txBody>
          <a:bodyPr/>
          <a:lstStyle/>
          <a:p>
            <a:pPr>
              <a:defRPr sz="2400"/>
            </a:pPr>
            <a:r>
              <a:t>God meets people where they are so in Egypt when they were slaves operating at Level 1.</a:t>
            </a:r>
          </a:p>
          <a:p>
            <a:pPr>
              <a:defRPr sz="2400"/>
            </a:pPr>
          </a:p>
          <a:p>
            <a:pPr>
              <a:defRPr sz="2400"/>
            </a:pPr>
            <a:r>
              <a:t>God took vengeance upon the gods of Egypt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4" name="Shape 334"/>
          <p:cNvSpPr/>
          <p:nvPr>
            <p:ph type="sldImg"/>
          </p:nvPr>
        </p:nvSpPr>
        <p:spPr>
          <a:prstGeom prst="rect">
            <a:avLst/>
          </a:prstGeom>
        </p:spPr>
        <p:txBody>
          <a:bodyPr/>
          <a:lstStyle/>
          <a:p>
            <a:pPr/>
          </a:p>
        </p:txBody>
      </p:sp>
      <p:sp>
        <p:nvSpPr>
          <p:cNvPr id="335" name="Shape 335"/>
          <p:cNvSpPr/>
          <p:nvPr>
            <p:ph type="body" sz="quarter" idx="1"/>
          </p:nvPr>
        </p:nvSpPr>
        <p:spPr>
          <a:prstGeom prst="rect">
            <a:avLst/>
          </a:prstGeom>
        </p:spPr>
        <p:txBody>
          <a:bodyPr/>
          <a:lstStyle>
            <a:lvl1pPr>
              <a:defRPr sz="2400"/>
            </a:lvl1pPr>
          </a:lstStyle>
          <a:p>
            <a:pPr/>
            <a:r>
              <a:t>10 plagues came to show that the gods of Egypt were not God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9" name="Shape 339"/>
          <p:cNvSpPr/>
          <p:nvPr>
            <p:ph type="sldImg"/>
          </p:nvPr>
        </p:nvSpPr>
        <p:spPr>
          <a:prstGeom prst="rect">
            <a:avLst/>
          </a:prstGeom>
        </p:spPr>
        <p:txBody>
          <a:bodyPr/>
          <a:lstStyle/>
          <a:p>
            <a:pPr/>
          </a:p>
        </p:txBody>
      </p:sp>
      <p:sp>
        <p:nvSpPr>
          <p:cNvPr id="340" name="Shape 340"/>
          <p:cNvSpPr/>
          <p:nvPr>
            <p:ph type="body" sz="quarter" idx="1"/>
          </p:nvPr>
        </p:nvSpPr>
        <p:spPr>
          <a:prstGeom prst="rect">
            <a:avLst/>
          </a:prstGeom>
        </p:spPr>
        <p:txBody>
          <a:bodyPr/>
          <a:lstStyle>
            <a:lvl1pPr>
              <a:defRPr sz="2400"/>
            </a:lvl1pPr>
          </a:lstStyle>
          <a:p>
            <a:pPr/>
            <a:r>
              <a:t>The Scripture says in Deuteronomy 29:6, “I did this so that you might know that I am the Lord your God.”</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4" name="Shape 344"/>
          <p:cNvSpPr/>
          <p:nvPr>
            <p:ph type="sldImg"/>
          </p:nvPr>
        </p:nvSpPr>
        <p:spPr>
          <a:prstGeom prst="rect">
            <a:avLst/>
          </a:prstGeom>
        </p:spPr>
        <p:txBody>
          <a:bodyPr/>
          <a:lstStyle/>
          <a:p>
            <a:pPr/>
          </a:p>
        </p:txBody>
      </p:sp>
      <p:sp>
        <p:nvSpPr>
          <p:cNvPr id="345" name="Shape 345"/>
          <p:cNvSpPr/>
          <p:nvPr>
            <p:ph type="body" sz="quarter" idx="1"/>
          </p:nvPr>
        </p:nvSpPr>
        <p:spPr>
          <a:prstGeom prst="rect">
            <a:avLst/>
          </a:prstGeom>
        </p:spPr>
        <p:txBody>
          <a:bodyPr/>
          <a:lstStyle/>
          <a:p>
            <a:pPr>
              <a:defRPr sz="2400"/>
            </a:pPr>
            <a:r>
              <a:t> Level 1 is so primitive it actually doesn't require a brain.</a:t>
            </a:r>
          </a:p>
          <a:p>
            <a:pPr>
              <a:defRPr sz="2400"/>
            </a:pPr>
          </a:p>
          <a:p>
            <a:pPr>
              <a:defRPr sz="2400"/>
            </a:pPr>
            <a:r>
              <a:t>Thinking is completely sidelined.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Shape 349"/>
          <p:cNvSpPr/>
          <p:nvPr>
            <p:ph type="sldImg"/>
          </p:nvPr>
        </p:nvSpPr>
        <p:spPr>
          <a:prstGeom prst="rect">
            <a:avLst/>
          </a:prstGeom>
        </p:spPr>
        <p:txBody>
          <a:bodyPr/>
          <a:lstStyle/>
          <a:p>
            <a:pPr/>
          </a:p>
        </p:txBody>
      </p:sp>
      <p:sp>
        <p:nvSpPr>
          <p:cNvPr id="350" name="Shape 350"/>
          <p:cNvSpPr/>
          <p:nvPr>
            <p:ph type="body" sz="quarter" idx="1"/>
          </p:nvPr>
        </p:nvSpPr>
        <p:spPr>
          <a:prstGeom prst="rect">
            <a:avLst/>
          </a:prstGeom>
        </p:spPr>
        <p:txBody>
          <a:bodyPr/>
          <a:lstStyle>
            <a:lvl1pPr>
              <a:defRPr sz="2400"/>
            </a:lvl1pPr>
          </a:lstStyle>
          <a:p>
            <a:pPr/>
            <a:r>
              <a:t>Animals, plants, bacteria even avoid painful stimuli and will grow towards rewarding stimuli.</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lvl1pPr>
              <a:defRPr sz="2400"/>
            </a:lvl1pPr>
          </a:lstStyle>
          <a:p>
            <a:pPr/>
            <a:r>
              <a:t>This level of functioning is not worthy of human beings created in the image of God.</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Shape 359"/>
          <p:cNvSpPr/>
          <p:nvPr>
            <p:ph type="sldImg"/>
          </p:nvPr>
        </p:nvSpPr>
        <p:spPr>
          <a:prstGeom prst="rect">
            <a:avLst/>
          </a:prstGeom>
        </p:spPr>
        <p:txBody>
          <a:bodyPr/>
          <a:lstStyle/>
          <a:p>
            <a:pPr/>
          </a:p>
        </p:txBody>
      </p:sp>
      <p:sp>
        <p:nvSpPr>
          <p:cNvPr id="360" name="Shape 360"/>
          <p:cNvSpPr/>
          <p:nvPr>
            <p:ph type="body" sz="quarter" idx="1"/>
          </p:nvPr>
        </p:nvSpPr>
        <p:spPr>
          <a:prstGeom prst="rect">
            <a:avLst/>
          </a:prstGeom>
        </p:spPr>
        <p:txBody>
          <a:bodyPr/>
          <a:lstStyle>
            <a:lvl1pPr>
              <a:defRPr sz="2400"/>
            </a:lvl1pPr>
          </a:lstStyle>
          <a:p>
            <a:pPr/>
            <a:r>
              <a:t>And in fact it is Satan's goal to reduce us to brute beasts, creatures of instinct operating at Level 1.</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Shape 367"/>
          <p:cNvSpPr/>
          <p:nvPr>
            <p:ph type="sldImg"/>
          </p:nvPr>
        </p:nvSpPr>
        <p:spPr>
          <a:prstGeom prst="rect">
            <a:avLst/>
          </a:prstGeom>
        </p:spPr>
        <p:txBody>
          <a:bodyPr/>
          <a:lstStyle/>
          <a:p>
            <a:pPr/>
          </a:p>
        </p:txBody>
      </p:sp>
      <p:sp>
        <p:nvSpPr>
          <p:cNvPr id="368" name="Shape 368"/>
          <p:cNvSpPr/>
          <p:nvPr>
            <p:ph type="body" sz="quarter" idx="1"/>
          </p:nvPr>
        </p:nvSpPr>
        <p:spPr>
          <a:prstGeom prst="rect">
            <a:avLst/>
          </a:prstGeom>
        </p:spPr>
        <p:txBody>
          <a:bodyPr/>
          <a:lstStyle>
            <a:lvl1pPr>
              <a:defRPr sz="2400"/>
            </a:lvl1pPr>
          </a:lstStyle>
          <a:p>
            <a:pPr/>
            <a:r>
              <a:t>Level two Marketplace Exchange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2" name="Shape 372"/>
          <p:cNvSpPr/>
          <p:nvPr>
            <p:ph type="sldImg"/>
          </p:nvPr>
        </p:nvSpPr>
        <p:spPr>
          <a:prstGeom prst="rect">
            <a:avLst/>
          </a:prstGeom>
        </p:spPr>
        <p:txBody>
          <a:bodyPr/>
          <a:lstStyle/>
          <a:p>
            <a:pPr/>
          </a:p>
        </p:txBody>
      </p:sp>
      <p:sp>
        <p:nvSpPr>
          <p:cNvPr id="373" name="Shape 373"/>
          <p:cNvSpPr/>
          <p:nvPr>
            <p:ph type="body" sz="quarter" idx="1"/>
          </p:nvPr>
        </p:nvSpPr>
        <p:spPr>
          <a:prstGeom prst="rect">
            <a:avLst/>
          </a:prstGeom>
        </p:spPr>
        <p:txBody>
          <a:bodyPr/>
          <a:lstStyle>
            <a:lvl1pPr>
              <a:defRPr sz="2400"/>
            </a:lvl1pPr>
          </a:lstStyle>
          <a:p>
            <a:pPr/>
            <a:r>
              <a:t>This is the quid pro quo. You do something for me in return for something of a greet upon value. You scratch my back, I'll scratch your back.</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Shape 162"/>
          <p:cNvSpPr/>
          <p:nvPr>
            <p:ph type="sldImg"/>
          </p:nvPr>
        </p:nvSpPr>
        <p:spPr>
          <a:prstGeom prst="rect">
            <a:avLst/>
          </a:prstGeom>
        </p:spPr>
        <p:txBody>
          <a:bodyPr/>
          <a:lstStyle/>
          <a:p>
            <a:pPr/>
          </a:p>
        </p:txBody>
      </p:sp>
      <p:sp>
        <p:nvSpPr>
          <p:cNvPr id="163" name="Shape 163"/>
          <p:cNvSpPr/>
          <p:nvPr>
            <p:ph type="body" sz="quarter" idx="1"/>
          </p:nvPr>
        </p:nvSpPr>
        <p:spPr>
          <a:prstGeom prst="rect">
            <a:avLst/>
          </a:prstGeom>
        </p:spPr>
        <p:txBody>
          <a:bodyPr/>
          <a:lstStyle>
            <a:lvl1pPr>
              <a:defRPr sz="2400"/>
            </a:lvl1pPr>
          </a:lstStyle>
          <a:p>
            <a:pPr/>
            <a:r>
              <a:t>I will tie some historical quotes to these Bible truths for their benefit as we go through this program today.</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Shape 377"/>
          <p:cNvSpPr/>
          <p:nvPr>
            <p:ph type="sldImg"/>
          </p:nvPr>
        </p:nvSpPr>
        <p:spPr>
          <a:prstGeom prst="rect">
            <a:avLst/>
          </a:prstGeom>
        </p:spPr>
        <p:txBody>
          <a:bodyPr/>
          <a:lstStyle/>
          <a:p>
            <a:pPr/>
          </a:p>
        </p:txBody>
      </p:sp>
      <p:sp>
        <p:nvSpPr>
          <p:cNvPr id="378" name="Shape 378"/>
          <p:cNvSpPr/>
          <p:nvPr>
            <p:ph type="body" sz="quarter" idx="1"/>
          </p:nvPr>
        </p:nvSpPr>
        <p:spPr>
          <a:prstGeom prst="rect">
            <a:avLst/>
          </a:prstGeom>
        </p:spPr>
        <p:txBody>
          <a:bodyPr/>
          <a:lstStyle>
            <a:lvl1pPr>
              <a:defRPr sz="2400"/>
            </a:lvl1pPr>
          </a:lstStyle>
          <a:p>
            <a:pPr/>
            <a:r>
              <a:t>This is ancient Israel when the law is written. What the Lord says, we’ll do it and then we'll get rewards from the Lord for doing what he says.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2" name="Shape 382"/>
          <p:cNvSpPr/>
          <p:nvPr>
            <p:ph type="sldImg"/>
          </p:nvPr>
        </p:nvSpPr>
        <p:spPr>
          <a:prstGeom prst="rect">
            <a:avLst/>
          </a:prstGeom>
        </p:spPr>
        <p:txBody>
          <a:bodyPr/>
          <a:lstStyle/>
          <a:p>
            <a:pPr/>
          </a:p>
        </p:txBody>
      </p:sp>
      <p:sp>
        <p:nvSpPr>
          <p:cNvPr id="383" name="Shape 383"/>
          <p:cNvSpPr/>
          <p:nvPr>
            <p:ph type="body" sz="quarter" idx="1"/>
          </p:nvPr>
        </p:nvSpPr>
        <p:spPr>
          <a:prstGeom prst="rect">
            <a:avLst/>
          </a:prstGeom>
        </p:spPr>
        <p:txBody>
          <a:bodyPr/>
          <a:lstStyle>
            <a:lvl1pPr>
              <a:defRPr sz="2400"/>
            </a:lvl1pPr>
          </a:lstStyle>
          <a:p>
            <a:pPr/>
            <a:r>
              <a:t>This is also the eye for an eye, tooth for a tooth mentality. At level 2, eye for an eye, tooth for tooth, vengeance is considered a moral duty to not pay back someone with equal amounts of pain and suffering is considered immoral. Sadly, many people in the world today, you see the news all the time, are still operating at this level.</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Shape 387"/>
          <p:cNvSpPr/>
          <p:nvPr>
            <p:ph type="sldImg"/>
          </p:nvPr>
        </p:nvSpPr>
        <p:spPr>
          <a:prstGeom prst="rect">
            <a:avLst/>
          </a:prstGeom>
        </p:spPr>
        <p:txBody>
          <a:bodyPr/>
          <a:lstStyle/>
          <a:p>
            <a:pPr/>
          </a:p>
        </p:txBody>
      </p:sp>
      <p:sp>
        <p:nvSpPr>
          <p:cNvPr id="388" name="Shape 388"/>
          <p:cNvSpPr/>
          <p:nvPr>
            <p:ph type="body" sz="quarter" idx="1"/>
          </p:nvPr>
        </p:nvSpPr>
        <p:spPr>
          <a:prstGeom prst="rect">
            <a:avLst/>
          </a:prstGeom>
        </p:spPr>
        <p:txBody>
          <a:bodyPr/>
          <a:lstStyle>
            <a:lvl1pPr>
              <a:defRPr sz="2400"/>
            </a:lvl1pPr>
          </a:lstStyle>
          <a:p>
            <a:pPr/>
            <a:r>
              <a:t>This is also the health wellness gospel. The idea is that if you do certain rituals or say the certain prayer every day for 30 days then you get blessed. Your power gets extended and so forth and so on you do the right rituals. You get the right blessing.</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2" name="Shape 392"/>
          <p:cNvSpPr/>
          <p:nvPr>
            <p:ph type="sldImg"/>
          </p:nvPr>
        </p:nvSpPr>
        <p:spPr>
          <a:prstGeom prst="rect">
            <a:avLst/>
          </a:prstGeom>
        </p:spPr>
        <p:txBody>
          <a:bodyPr/>
          <a:lstStyle/>
          <a:p>
            <a:pPr/>
          </a:p>
        </p:txBody>
      </p:sp>
      <p:sp>
        <p:nvSpPr>
          <p:cNvPr id="393" name="Shape 393"/>
          <p:cNvSpPr/>
          <p:nvPr>
            <p:ph type="body" sz="quarter" idx="1"/>
          </p:nvPr>
        </p:nvSpPr>
        <p:spPr>
          <a:prstGeom prst="rect">
            <a:avLst/>
          </a:prstGeom>
        </p:spPr>
        <p:txBody>
          <a:bodyPr/>
          <a:lstStyle/>
          <a:p>
            <a:pPr>
              <a:defRPr sz="2400"/>
            </a:pPr>
            <a:r>
              <a:t>Level 2 barely requires the brain.</a:t>
            </a:r>
          </a:p>
          <a:p>
            <a:pPr>
              <a:defRPr sz="2400"/>
            </a:pPr>
          </a:p>
          <a:p>
            <a:pPr>
              <a:defRPr sz="2400"/>
            </a:pPr>
            <a:r>
              <a:t>Thinking at this level is minimal.</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Shape 397"/>
          <p:cNvSpPr/>
          <p:nvPr>
            <p:ph type="sldImg"/>
          </p:nvPr>
        </p:nvSpPr>
        <p:spPr>
          <a:prstGeom prst="rect">
            <a:avLst/>
          </a:prstGeom>
        </p:spPr>
        <p:txBody>
          <a:bodyPr/>
          <a:lstStyle/>
          <a:p>
            <a:pPr/>
          </a:p>
        </p:txBody>
      </p:sp>
      <p:sp>
        <p:nvSpPr>
          <p:cNvPr id="398" name="Shape 398"/>
          <p:cNvSpPr/>
          <p:nvPr>
            <p:ph type="body" sz="quarter" idx="1"/>
          </p:nvPr>
        </p:nvSpPr>
        <p:spPr>
          <a:prstGeom prst="rect">
            <a:avLst/>
          </a:prstGeom>
        </p:spPr>
        <p:txBody>
          <a:bodyPr/>
          <a:lstStyle>
            <a:lvl1pPr>
              <a:defRPr sz="2400"/>
            </a:lvl1pPr>
          </a:lstStyle>
          <a:p>
            <a:pPr/>
            <a:r>
              <a:t>Animals, dolphins, monkeys, dogs can do things in exchange for a treat.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Shape 402"/>
          <p:cNvSpPr/>
          <p:nvPr>
            <p:ph type="sldImg"/>
          </p:nvPr>
        </p:nvSpPr>
        <p:spPr>
          <a:prstGeom prst="rect">
            <a:avLst/>
          </a:prstGeom>
        </p:spPr>
        <p:txBody>
          <a:bodyPr/>
          <a:lstStyle/>
          <a:p>
            <a:pPr/>
          </a:p>
        </p:txBody>
      </p:sp>
      <p:sp>
        <p:nvSpPr>
          <p:cNvPr id="403" name="Shape 403"/>
          <p:cNvSpPr/>
          <p:nvPr>
            <p:ph type="body" sz="quarter" idx="1"/>
          </p:nvPr>
        </p:nvSpPr>
        <p:spPr>
          <a:prstGeom prst="rect">
            <a:avLst/>
          </a:prstGeom>
        </p:spPr>
        <p:txBody>
          <a:bodyPr/>
          <a:lstStyle>
            <a:lvl1pPr>
              <a:defRPr sz="2400"/>
            </a:lvl1pPr>
          </a:lstStyle>
          <a:p>
            <a:pPr/>
            <a:r>
              <a:t> The motive remains itself focused.</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7" name="Shape 407"/>
          <p:cNvSpPr/>
          <p:nvPr>
            <p:ph type="sldImg"/>
          </p:nvPr>
        </p:nvSpPr>
        <p:spPr>
          <a:prstGeom prst="rect">
            <a:avLst/>
          </a:prstGeom>
        </p:spPr>
        <p:txBody>
          <a:bodyPr/>
          <a:lstStyle/>
          <a:p>
            <a:pPr/>
          </a:p>
        </p:txBody>
      </p:sp>
      <p:sp>
        <p:nvSpPr>
          <p:cNvPr id="408" name="Shape 408"/>
          <p:cNvSpPr/>
          <p:nvPr>
            <p:ph type="body" sz="quarter" idx="1"/>
          </p:nvPr>
        </p:nvSpPr>
        <p:spPr>
          <a:prstGeom prst="rect">
            <a:avLst/>
          </a:prstGeom>
        </p:spPr>
        <p:txBody>
          <a:bodyPr/>
          <a:lstStyle>
            <a:lvl1pPr>
              <a:defRPr sz="2400"/>
            </a:lvl1pPr>
          </a:lstStyle>
          <a:p>
            <a:pPr/>
            <a:r>
              <a:t>Again, not worthy of beings created in the image of God.</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Shape 418"/>
          <p:cNvSpPr/>
          <p:nvPr>
            <p:ph type="sldImg"/>
          </p:nvPr>
        </p:nvSpPr>
        <p:spPr>
          <a:prstGeom prst="rect">
            <a:avLst/>
          </a:prstGeom>
        </p:spPr>
        <p:txBody>
          <a:bodyPr/>
          <a:lstStyle/>
          <a:p>
            <a:pPr/>
          </a:p>
        </p:txBody>
      </p:sp>
      <p:sp>
        <p:nvSpPr>
          <p:cNvPr id="419" name="Shape 419"/>
          <p:cNvSpPr/>
          <p:nvPr>
            <p:ph type="body" sz="quarter" idx="1"/>
          </p:nvPr>
        </p:nvSpPr>
        <p:spPr>
          <a:prstGeom prst="rect">
            <a:avLst/>
          </a:prstGeom>
        </p:spPr>
        <p:txBody>
          <a:bodyPr/>
          <a:lstStyle/>
          <a:p>
            <a:pPr>
              <a:defRPr sz="2400"/>
            </a:pPr>
            <a:r>
              <a:t>Level 3 Social Conformity.</a:t>
            </a:r>
          </a:p>
          <a:p>
            <a:pPr>
              <a:defRPr sz="2400"/>
            </a:pPr>
          </a:p>
          <a:p>
            <a:pPr>
              <a:defRPr sz="2400"/>
            </a:pPr>
            <a:r>
              <a:t>This is a young man that says, “Hey, everybody else is doing it.” It must be the right thing to do. Why can't I do it?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3" name="Shape 423"/>
          <p:cNvSpPr/>
          <p:nvPr>
            <p:ph type="sldImg"/>
          </p:nvPr>
        </p:nvSpPr>
        <p:spPr>
          <a:prstGeom prst="rect">
            <a:avLst/>
          </a:prstGeom>
        </p:spPr>
        <p:txBody>
          <a:bodyPr/>
          <a:lstStyle/>
          <a:p>
            <a:pPr/>
          </a:p>
        </p:txBody>
      </p:sp>
      <p:sp>
        <p:nvSpPr>
          <p:cNvPr id="424" name="Shape 424"/>
          <p:cNvSpPr/>
          <p:nvPr>
            <p:ph type="body" sz="quarter" idx="1"/>
          </p:nvPr>
        </p:nvSpPr>
        <p:spPr>
          <a:prstGeom prst="rect">
            <a:avLst/>
          </a:prstGeom>
        </p:spPr>
        <p:txBody>
          <a:bodyPr/>
          <a:lstStyle>
            <a:lvl1pPr>
              <a:defRPr sz="2400"/>
            </a:lvl1pPr>
          </a:lstStyle>
          <a:p>
            <a:pPr/>
            <a:r>
              <a:t>Right is determined by consensus of one's peers or community.</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8" name="Shape 428"/>
          <p:cNvSpPr/>
          <p:nvPr>
            <p:ph type="sldImg"/>
          </p:nvPr>
        </p:nvSpPr>
        <p:spPr>
          <a:prstGeom prst="rect">
            <a:avLst/>
          </a:prstGeom>
        </p:spPr>
        <p:txBody>
          <a:bodyPr/>
          <a:lstStyle/>
          <a:p>
            <a:pPr/>
          </a:p>
        </p:txBody>
      </p:sp>
      <p:sp>
        <p:nvSpPr>
          <p:cNvPr id="429" name="Shape 429"/>
          <p:cNvSpPr/>
          <p:nvPr>
            <p:ph type="body" sz="quarter" idx="1"/>
          </p:nvPr>
        </p:nvSpPr>
        <p:spPr>
          <a:prstGeom prst="rect">
            <a:avLst/>
          </a:prstGeom>
        </p:spPr>
        <p:txBody>
          <a:bodyPr/>
          <a:lstStyle>
            <a:lvl1pPr>
              <a:defRPr sz="2400"/>
            </a:lvl1pPr>
          </a:lstStyle>
          <a:p>
            <a:pPr/>
            <a:r>
              <a:t>Individual vengeance is not allowed but group punishment is considered mandatory.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Shape 167"/>
          <p:cNvSpPr/>
          <p:nvPr>
            <p:ph type="sldImg"/>
          </p:nvPr>
        </p:nvSpPr>
        <p:spPr>
          <a:prstGeom prst="rect">
            <a:avLst/>
          </a:prstGeom>
        </p:spPr>
        <p:txBody>
          <a:bodyPr/>
          <a:lstStyle/>
          <a:p>
            <a:pPr/>
          </a:p>
        </p:txBody>
      </p:sp>
      <p:sp>
        <p:nvSpPr>
          <p:cNvPr id="168" name="Shape 168"/>
          <p:cNvSpPr/>
          <p:nvPr>
            <p:ph type="body" sz="quarter" idx="1"/>
          </p:nvPr>
        </p:nvSpPr>
        <p:spPr>
          <a:prstGeom prst="rect">
            <a:avLst/>
          </a:prstGeom>
        </p:spPr>
        <p:txBody>
          <a:bodyPr/>
          <a:lstStyle/>
          <a:p>
            <a:pPr>
              <a:defRPr sz="2400"/>
            </a:pPr>
            <a:r>
              <a:t>A patient presented in my second year of residency, putting me in such a bind. A young man was admitted to my team on the psychiatry ward for odd and peculiar behavior. After taking a detailed history, his presentation didn’t “feel” right. Sure, he had a strange look in his eye; his thoughts seemed disconnected and confused, and his wife reported extreme swings in his moods with anger and aggressive outbursts. He would also wake up in the living room after sleeping in his bed, but with no recollection of moving from the bedroom. He had subtle, but not specific, physical findings suggestive of a neurological brain problem. So, I ordered an MRI of the brain.</a:t>
            </a:r>
          </a:p>
          <a:p>
            <a:pPr>
              <a:defRPr sz="2400"/>
            </a:pPr>
          </a:p>
          <a:p>
            <a:pPr>
              <a:defRPr sz="2400"/>
            </a:pPr>
            <a:r>
              <a:t>The problem was that the chief of neurology had already evaluated him, had an EEG and CT scan of the brain, and was cleared by the senior neurologist in the hospital as not having a neurological problem. In those days, MRIs were new and very expensive and required the approval of the chief of neurology to obtain. When I requested the MRI for my patient, it was denied because the neurologist had already examined my patient, looked at the EEG and CT scan, and believed the MRI was not warranted. Further, because I was a second-year resident, my assessment was not viewed as being as diagnostically accurate and reliable as that of the chief of neurology.</a:t>
            </a:r>
          </a:p>
          <a:p>
            <a:pPr>
              <a:defRPr sz="2400"/>
            </a:pPr>
            <a:r>
              <a:t>So, what was I to do? This young man was in my care, and I was convinced he had a brain problem, not a psychiatric problem, but I was not taken seriously. My faculty supported the need for diagnostic clarity and spoke to the chief of neurology about getting an MRI, but he wouldn’t budge. This put everyone in a bind. But I wouldn’t relent and kept pressing to get the MRI. My faculty struggled with what to do. Should they believe the neurologist or me? Should they order me to let the matter go or support me and potentially offend the neurologist by going over his head to the hospital commander?</a:t>
            </a:r>
          </a:p>
          <a:p>
            <a:pPr>
              <a:defRPr sz="2400"/>
            </a:pPr>
          </a:p>
          <a:p>
            <a:pPr>
              <a:defRPr sz="2400"/>
            </a:pPr>
            <a:r>
              <a:t>My conviction was so firm, and my concern for the welfare of my patient was so great that I kept pressing my request until I convinced my supervisor there really was something neurologically wrong with my patient. Thankfully, she finally went to the hospital commander, who ordered the MRI. When the MRI was done, it revealed a massive tumor invading both sides of my patient’s brain. Reexamination of the CT scan, with the MRI findings in mind, showed the tumor was there but was so large it was missed by both the radiologist and neurologist. My patient was immediately transferred from psychiatry to oncology and neurosurgery.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Shape 433"/>
          <p:cNvSpPr/>
          <p:nvPr>
            <p:ph type="sldImg"/>
          </p:nvPr>
        </p:nvSpPr>
        <p:spPr>
          <a:prstGeom prst="rect">
            <a:avLst/>
          </a:prstGeom>
        </p:spPr>
        <p:txBody>
          <a:bodyPr/>
          <a:lstStyle/>
          <a:p>
            <a:pPr/>
          </a:p>
        </p:txBody>
      </p:sp>
      <p:sp>
        <p:nvSpPr>
          <p:cNvPr id="434" name="Shape 434"/>
          <p:cNvSpPr/>
          <p:nvPr>
            <p:ph type="body" sz="quarter" idx="1"/>
          </p:nvPr>
        </p:nvSpPr>
        <p:spPr>
          <a:prstGeom prst="rect">
            <a:avLst/>
          </a:prstGeom>
        </p:spPr>
        <p:txBody>
          <a:bodyPr/>
          <a:lstStyle>
            <a:lvl1pPr>
              <a:defRPr sz="2400"/>
            </a:lvl1pPr>
          </a:lstStyle>
          <a:p>
            <a:pPr/>
            <a:r>
              <a:t>This is ancient Israel when they wanted their kings, everybody's got kings. Well, we want kings - and when they would collectively punish.</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Shape 438"/>
          <p:cNvSpPr/>
          <p:nvPr>
            <p:ph type="sldImg"/>
          </p:nvPr>
        </p:nvSpPr>
        <p:spPr>
          <a:prstGeom prst="rect">
            <a:avLst/>
          </a:prstGeom>
        </p:spPr>
        <p:txBody>
          <a:bodyPr/>
          <a:lstStyle/>
          <a:p>
            <a:pPr/>
          </a:p>
        </p:txBody>
      </p:sp>
      <p:sp>
        <p:nvSpPr>
          <p:cNvPr id="439" name="Shape 439"/>
          <p:cNvSpPr/>
          <p:nvPr>
            <p:ph type="body" sz="quarter" idx="1"/>
          </p:nvPr>
        </p:nvSpPr>
        <p:spPr>
          <a:prstGeom prst="rect">
            <a:avLst/>
          </a:prstGeom>
        </p:spPr>
        <p:txBody>
          <a:bodyPr/>
          <a:lstStyle/>
          <a:p>
            <a:pPr>
              <a:defRPr sz="2400"/>
            </a:pPr>
            <a:r>
              <a:t>Level 3 doesn't require thinking.</a:t>
            </a:r>
          </a:p>
          <a:p>
            <a:pPr>
              <a:defRPr sz="2400"/>
            </a:pPr>
          </a:p>
          <a:p>
            <a:pPr>
              <a:defRPr sz="2400"/>
            </a:pPr>
            <a:r>
              <a:t>It looks outside of itself to a group consensus to get a consensus of what everyone else thinks is right and then you follow the crowd.</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3" name="Shape 443"/>
          <p:cNvSpPr/>
          <p:nvPr>
            <p:ph type="sldImg"/>
          </p:nvPr>
        </p:nvSpPr>
        <p:spPr>
          <a:prstGeom prst="rect">
            <a:avLst/>
          </a:prstGeom>
        </p:spPr>
        <p:txBody>
          <a:bodyPr/>
          <a:lstStyle/>
          <a:p>
            <a:pPr/>
          </a:p>
        </p:txBody>
      </p:sp>
      <p:sp>
        <p:nvSpPr>
          <p:cNvPr id="444" name="Shape 444"/>
          <p:cNvSpPr/>
          <p:nvPr>
            <p:ph type="body" sz="quarter" idx="1"/>
          </p:nvPr>
        </p:nvSpPr>
        <p:spPr>
          <a:prstGeom prst="rect">
            <a:avLst/>
          </a:prstGeom>
        </p:spPr>
        <p:txBody>
          <a:bodyPr/>
          <a:lstStyle>
            <a:lvl1pPr>
              <a:defRPr sz="2400"/>
            </a:lvl1pPr>
          </a:lstStyle>
          <a:p>
            <a:pPr/>
            <a:r>
              <a:t>Many herd animals follow the crowd, even if it's right over the cliff.</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Shape 448"/>
          <p:cNvSpPr/>
          <p:nvPr>
            <p:ph type="sldImg"/>
          </p:nvPr>
        </p:nvSpPr>
        <p:spPr>
          <a:prstGeom prst="rect">
            <a:avLst/>
          </a:prstGeom>
        </p:spPr>
        <p:txBody>
          <a:bodyPr/>
          <a:lstStyle/>
          <a:p>
            <a:pPr/>
          </a:p>
        </p:txBody>
      </p:sp>
      <p:sp>
        <p:nvSpPr>
          <p:cNvPr id="449" name="Shape 449"/>
          <p:cNvSpPr/>
          <p:nvPr>
            <p:ph type="body" sz="quarter" idx="1"/>
          </p:nvPr>
        </p:nvSpPr>
        <p:spPr>
          <a:prstGeom prst="rect">
            <a:avLst/>
          </a:prstGeom>
        </p:spPr>
        <p:txBody>
          <a:bodyPr/>
          <a:lstStyle>
            <a:lvl1pPr>
              <a:defRPr sz="2400"/>
            </a:lvl1pPr>
          </a:lstStyle>
          <a:p>
            <a:pPr/>
            <a:r>
              <a:t>Again, not worthy beings created in the image of God.</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9" name="Shape 459"/>
          <p:cNvSpPr/>
          <p:nvPr>
            <p:ph type="sldImg"/>
          </p:nvPr>
        </p:nvSpPr>
        <p:spPr>
          <a:prstGeom prst="rect">
            <a:avLst/>
          </a:prstGeom>
        </p:spPr>
        <p:txBody>
          <a:bodyPr/>
          <a:lstStyle/>
          <a:p>
            <a:pPr/>
          </a:p>
        </p:txBody>
      </p:sp>
      <p:sp>
        <p:nvSpPr>
          <p:cNvPr id="460" name="Shape 460"/>
          <p:cNvSpPr/>
          <p:nvPr>
            <p:ph type="body" sz="quarter" idx="1"/>
          </p:nvPr>
        </p:nvSpPr>
        <p:spPr>
          <a:prstGeom prst="rect">
            <a:avLst/>
          </a:prstGeom>
        </p:spPr>
        <p:txBody>
          <a:bodyPr/>
          <a:lstStyle/>
          <a:p>
            <a:pPr>
              <a:defRPr sz="2400"/>
            </a:pPr>
            <a:r>
              <a:t>Level 4 Law and Order</a:t>
            </a:r>
          </a:p>
          <a:p>
            <a:pPr>
              <a:defRPr sz="2400"/>
            </a:pPr>
          </a:p>
          <a:p>
            <a:pPr>
              <a:defRPr sz="2400"/>
            </a:pPr>
            <a:r>
              <a:t>Right and wrong is determined by a codified system of rules, judges and imposed punishments</a:t>
            </a:r>
          </a:p>
          <a:p>
            <a:p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4" name="Shape 464"/>
          <p:cNvSpPr/>
          <p:nvPr>
            <p:ph type="sldImg"/>
          </p:nvPr>
        </p:nvSpPr>
        <p:spPr>
          <a:prstGeom prst="rect">
            <a:avLst/>
          </a:prstGeom>
        </p:spPr>
        <p:txBody>
          <a:bodyPr/>
          <a:lstStyle/>
          <a:p>
            <a:pPr/>
          </a:p>
        </p:txBody>
      </p:sp>
      <p:sp>
        <p:nvSpPr>
          <p:cNvPr id="465" name="Shape 465"/>
          <p:cNvSpPr/>
          <p:nvPr>
            <p:ph type="body" sz="quarter" idx="1"/>
          </p:nvPr>
        </p:nvSpPr>
        <p:spPr>
          <a:prstGeom prst="rect">
            <a:avLst/>
          </a:prstGeom>
        </p:spPr>
        <p:txBody>
          <a:bodyPr/>
          <a:lstStyle>
            <a:lvl1pPr>
              <a:defRPr sz="2400"/>
            </a:lvl1pPr>
          </a:lstStyle>
          <a:p>
            <a:pPr/>
            <a:r>
              <a:t>Judgment is deferred to the proper elected authorities an authority figures</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Shape 469"/>
          <p:cNvSpPr/>
          <p:nvPr>
            <p:ph type="sldImg"/>
          </p:nvPr>
        </p:nvSpPr>
        <p:spPr>
          <a:prstGeom prst="rect">
            <a:avLst/>
          </a:prstGeom>
        </p:spPr>
        <p:txBody>
          <a:bodyPr/>
          <a:lstStyle/>
          <a:p>
            <a:pPr/>
          </a:p>
        </p:txBody>
      </p:sp>
      <p:sp>
        <p:nvSpPr>
          <p:cNvPr id="470" name="Shape 470"/>
          <p:cNvSpPr/>
          <p:nvPr>
            <p:ph type="body" sz="quarter" idx="1"/>
          </p:nvPr>
        </p:nvSpPr>
        <p:spPr>
          <a:prstGeom prst="rect">
            <a:avLst/>
          </a:prstGeom>
        </p:spPr>
        <p:txBody>
          <a:bodyPr/>
          <a:lstStyle>
            <a:lvl1pPr>
              <a:defRPr sz="2400"/>
            </a:lvl1pPr>
          </a:lstStyle>
          <a:p>
            <a:pPr/>
            <a:r>
              <a:t>At this level authority figures rarely questioned. He must be right. He’s the judge. He's the Pope. He's the pastor. He must be right. Who are we to question? He's got the authority.</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4" name="Shape 474"/>
          <p:cNvSpPr/>
          <p:nvPr>
            <p:ph type="sldImg"/>
          </p:nvPr>
        </p:nvSpPr>
        <p:spPr>
          <a:prstGeom prst="rect">
            <a:avLst/>
          </a:prstGeom>
        </p:spPr>
        <p:txBody>
          <a:bodyPr/>
          <a:lstStyle/>
          <a:p>
            <a:pPr/>
          </a:p>
        </p:txBody>
      </p:sp>
      <p:sp>
        <p:nvSpPr>
          <p:cNvPr id="475" name="Shape 475"/>
          <p:cNvSpPr/>
          <p:nvPr>
            <p:ph type="body" sz="quarter" idx="1"/>
          </p:nvPr>
        </p:nvSpPr>
        <p:spPr>
          <a:prstGeom prst="rect">
            <a:avLst/>
          </a:prstGeom>
        </p:spPr>
        <p:txBody>
          <a:bodyPr/>
          <a:lstStyle/>
          <a:p>
            <a:pPr/>
            <a:r>
              <a:t>Ancient Israel at the time of Christ said, “We have a law. You're breaking our law.”</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9" name="Shape 479"/>
          <p:cNvSpPr/>
          <p:nvPr>
            <p:ph type="sldImg"/>
          </p:nvPr>
        </p:nvSpPr>
        <p:spPr>
          <a:prstGeom prst="rect">
            <a:avLst/>
          </a:prstGeom>
        </p:spPr>
        <p:txBody>
          <a:bodyPr/>
          <a:lstStyle/>
          <a:p>
            <a:pPr/>
          </a:p>
        </p:txBody>
      </p:sp>
      <p:sp>
        <p:nvSpPr>
          <p:cNvPr id="480" name="Shape 480"/>
          <p:cNvSpPr/>
          <p:nvPr>
            <p:ph type="body" sz="quarter" idx="1"/>
          </p:nvPr>
        </p:nvSpPr>
        <p:spPr>
          <a:prstGeom prst="rect">
            <a:avLst/>
          </a:prstGeom>
        </p:spPr>
        <p:txBody>
          <a:bodyPr/>
          <a:lstStyle>
            <a:lvl1pPr>
              <a:defRPr sz="2400"/>
            </a:lvl1pPr>
          </a:lstStyle>
          <a:p>
            <a:pPr/>
            <a:r>
              <a:t>This is much of the modern world today with our judicial systems, imposed punishments and coercive pressure.</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4" name="Shape 484"/>
          <p:cNvSpPr/>
          <p:nvPr>
            <p:ph type="sldImg"/>
          </p:nvPr>
        </p:nvSpPr>
        <p:spPr>
          <a:prstGeom prst="rect">
            <a:avLst/>
          </a:prstGeom>
        </p:spPr>
        <p:txBody>
          <a:bodyPr/>
          <a:lstStyle/>
          <a:p>
            <a:pPr/>
          </a:p>
        </p:txBody>
      </p:sp>
      <p:sp>
        <p:nvSpPr>
          <p:cNvPr id="485" name="Shape 485"/>
          <p:cNvSpPr/>
          <p:nvPr>
            <p:ph type="body" sz="quarter" idx="1"/>
          </p:nvPr>
        </p:nvSpPr>
        <p:spPr>
          <a:prstGeom prst="rect">
            <a:avLst/>
          </a:prstGeom>
        </p:spPr>
        <p:txBody>
          <a:bodyPr/>
          <a:lstStyle>
            <a:lvl1pPr>
              <a:defRPr sz="2400"/>
            </a:lvl1pPr>
          </a:lstStyle>
          <a:p>
            <a:pPr/>
            <a:r>
              <a:t>Thinking is minimal at this level. One only has to think, “what are the rules?” “What is the law?”</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Shape 172"/>
          <p:cNvSpPr/>
          <p:nvPr>
            <p:ph type="sldImg"/>
          </p:nvPr>
        </p:nvSpPr>
        <p:spPr>
          <a:prstGeom prst="rect">
            <a:avLst/>
          </a:prstGeom>
        </p:spPr>
        <p:txBody>
          <a:bodyPr/>
          <a:lstStyle/>
          <a:p>
            <a:pPr/>
          </a:p>
        </p:txBody>
      </p:sp>
      <p:sp>
        <p:nvSpPr>
          <p:cNvPr id="173" name="Shape 173"/>
          <p:cNvSpPr/>
          <p:nvPr>
            <p:ph type="body" sz="quarter" idx="1"/>
          </p:nvPr>
        </p:nvSpPr>
        <p:spPr>
          <a:prstGeom prst="rect">
            <a:avLst/>
          </a:prstGeom>
        </p:spPr>
        <p:txBody>
          <a:bodyPr/>
          <a:lstStyle>
            <a:lvl1pPr>
              <a:defRPr sz="2400"/>
            </a:lvl1pPr>
          </a:lstStyle>
          <a:p>
            <a:pPr/>
            <a:r>
              <a:t>Well,  I believe there is something wrong with Christianity. Domestic violence rates in Christian homes are no different than in non-Christian homes,</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9" name="Shape 489"/>
          <p:cNvSpPr/>
          <p:nvPr>
            <p:ph type="sldImg"/>
          </p:nvPr>
        </p:nvSpPr>
        <p:spPr>
          <a:prstGeom prst="rect">
            <a:avLst/>
          </a:prstGeom>
        </p:spPr>
        <p:txBody>
          <a:bodyPr/>
          <a:lstStyle/>
          <a:p>
            <a:pPr/>
          </a:p>
        </p:txBody>
      </p:sp>
      <p:sp>
        <p:nvSpPr>
          <p:cNvPr id="490" name="Shape 490"/>
          <p:cNvSpPr/>
          <p:nvPr>
            <p:ph type="body" sz="quarter" idx="1"/>
          </p:nvPr>
        </p:nvSpPr>
        <p:spPr>
          <a:prstGeom prst="rect">
            <a:avLst/>
          </a:prstGeom>
        </p:spPr>
        <p:txBody>
          <a:bodyPr/>
          <a:lstStyle>
            <a:lvl1pPr>
              <a:defRPr sz="2400"/>
            </a:lvl1pPr>
          </a:lstStyle>
          <a:p>
            <a:pPr/>
            <a:r>
              <a:t>Don't have to understand why.</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4" name="Shape 494"/>
          <p:cNvSpPr/>
          <p:nvPr>
            <p:ph type="sldImg"/>
          </p:nvPr>
        </p:nvSpPr>
        <p:spPr>
          <a:prstGeom prst="rect">
            <a:avLst/>
          </a:prstGeom>
        </p:spPr>
        <p:txBody>
          <a:bodyPr/>
          <a:lstStyle/>
          <a:p>
            <a:pPr/>
          </a:p>
        </p:txBody>
      </p:sp>
      <p:sp>
        <p:nvSpPr>
          <p:cNvPr id="495" name="Shape 495"/>
          <p:cNvSpPr/>
          <p:nvPr>
            <p:ph type="body" sz="quarter" idx="1"/>
          </p:nvPr>
        </p:nvSpPr>
        <p:spPr>
          <a:prstGeom prst="rect">
            <a:avLst/>
          </a:prstGeom>
        </p:spPr>
        <p:txBody>
          <a:bodyPr/>
          <a:lstStyle>
            <a:lvl1pPr>
              <a:defRPr sz="2400"/>
            </a:lvl1pPr>
          </a:lstStyle>
          <a:p>
            <a:pPr/>
            <a:r>
              <a:t>Don't have to consider variables. If the rule says it, just do it.</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9" name="Shape 499"/>
          <p:cNvSpPr/>
          <p:nvPr>
            <p:ph type="sldImg"/>
          </p:nvPr>
        </p:nvSpPr>
        <p:spPr>
          <a:prstGeom prst="rect">
            <a:avLst/>
          </a:prstGeom>
        </p:spPr>
        <p:txBody>
          <a:bodyPr/>
          <a:lstStyle/>
          <a:p>
            <a:pPr/>
          </a:p>
        </p:txBody>
      </p:sp>
      <p:sp>
        <p:nvSpPr>
          <p:cNvPr id="500" name="Shape 500"/>
          <p:cNvSpPr/>
          <p:nvPr>
            <p:ph type="body" sz="quarter" idx="1"/>
          </p:nvPr>
        </p:nvSpPr>
        <p:spPr>
          <a:prstGeom prst="rect">
            <a:avLst/>
          </a:prstGeom>
        </p:spPr>
        <p:txBody>
          <a:bodyPr/>
          <a:lstStyle>
            <a:lvl1pPr>
              <a:defRPr sz="2400"/>
            </a:lvl1pPr>
          </a:lstStyle>
          <a:p>
            <a:pPr/>
            <a:r>
              <a:t>Security at this level is found in law-keeping. I can't be punished if I keep the law or in legal loophole, substitutionary law keeping legal payment made to take care of your legal breaches.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0" name="Shape 510"/>
          <p:cNvSpPr/>
          <p:nvPr>
            <p:ph type="sldImg"/>
          </p:nvPr>
        </p:nvSpPr>
        <p:spPr>
          <a:prstGeom prst="rect">
            <a:avLst/>
          </a:prstGeom>
        </p:spPr>
        <p:txBody>
          <a:bodyPr/>
          <a:lstStyle/>
          <a:p>
            <a:pPr/>
          </a:p>
        </p:txBody>
      </p:sp>
      <p:sp>
        <p:nvSpPr>
          <p:cNvPr id="511" name="Shape 511"/>
          <p:cNvSpPr/>
          <p:nvPr>
            <p:ph type="body" sz="quarter" idx="1"/>
          </p:nvPr>
        </p:nvSpPr>
        <p:spPr>
          <a:prstGeom prst="rect">
            <a:avLst/>
          </a:prstGeom>
        </p:spPr>
        <p:txBody>
          <a:bodyPr/>
          <a:lstStyle/>
          <a:p>
            <a:pPr>
              <a:defRPr sz="2400"/>
            </a:pPr>
            <a:r>
              <a:t>Level 5 Love for Others</a:t>
            </a:r>
          </a:p>
          <a:p>
            <a:pPr>
              <a:defRPr sz="2400"/>
            </a:pPr>
          </a:p>
          <a:p>
            <a:pPr>
              <a:defRPr sz="2400"/>
            </a:pPr>
            <a:r>
              <a:t>Rright is determined by doing what's actually in the best interest of others.</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5" name="Shape 515"/>
          <p:cNvSpPr/>
          <p:nvPr>
            <p:ph type="sldImg"/>
          </p:nvPr>
        </p:nvSpPr>
        <p:spPr>
          <a:prstGeom prst="rect">
            <a:avLst/>
          </a:prstGeom>
        </p:spPr>
        <p:txBody>
          <a:bodyPr/>
          <a:lstStyle/>
          <a:p>
            <a:pPr/>
          </a:p>
        </p:txBody>
      </p:sp>
      <p:sp>
        <p:nvSpPr>
          <p:cNvPr id="516" name="Shape 516"/>
          <p:cNvSpPr/>
          <p:nvPr>
            <p:ph type="body" sz="quarter" idx="1"/>
          </p:nvPr>
        </p:nvSpPr>
        <p:spPr>
          <a:prstGeom prst="rect">
            <a:avLst/>
          </a:prstGeom>
        </p:spPr>
        <p:txBody>
          <a:bodyPr/>
          <a:lstStyle>
            <a:lvl1pPr>
              <a:defRPr sz="2400"/>
            </a:lvl1pPr>
          </a:lstStyle>
          <a:p>
            <a:pPr/>
            <a:r>
              <a:t>People have value regardless of the law thus African Americans have value and we love them regardless of the Jim Crow laws.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0" name="Shape 520"/>
          <p:cNvSpPr/>
          <p:nvPr>
            <p:ph type="sldImg"/>
          </p:nvPr>
        </p:nvSpPr>
        <p:spPr>
          <a:prstGeom prst="rect">
            <a:avLst/>
          </a:prstGeom>
        </p:spPr>
        <p:txBody>
          <a:bodyPr/>
          <a:lstStyle/>
          <a:p>
            <a:pPr/>
          </a:p>
        </p:txBody>
      </p:sp>
      <p:sp>
        <p:nvSpPr>
          <p:cNvPr id="521" name="Shape 521"/>
          <p:cNvSpPr/>
          <p:nvPr>
            <p:ph type="body" sz="quarter" idx="1"/>
          </p:nvPr>
        </p:nvSpPr>
        <p:spPr>
          <a:prstGeom prst="rect">
            <a:avLst/>
          </a:prstGeom>
        </p:spPr>
        <p:txBody>
          <a:bodyPr/>
          <a:lstStyle>
            <a:lvl1pPr>
              <a:defRPr sz="2400"/>
            </a:lvl1pPr>
          </a:lstStyle>
          <a:p>
            <a:pPr/>
            <a:r>
              <a:t>Right is determined not by a checklist of rules, but by doing what is actually good for other people.</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5" name="Shape 525"/>
          <p:cNvSpPr/>
          <p:nvPr>
            <p:ph type="sldImg"/>
          </p:nvPr>
        </p:nvSpPr>
        <p:spPr>
          <a:prstGeom prst="rect">
            <a:avLst/>
          </a:prstGeom>
        </p:spPr>
        <p:txBody>
          <a:bodyPr/>
          <a:lstStyle/>
          <a:p>
            <a:pPr/>
          </a:p>
        </p:txBody>
      </p:sp>
      <p:sp>
        <p:nvSpPr>
          <p:cNvPr id="526" name="Shape 526"/>
          <p:cNvSpPr/>
          <p:nvPr>
            <p:ph type="body" sz="quarter" idx="1"/>
          </p:nvPr>
        </p:nvSpPr>
        <p:spPr>
          <a:prstGeom prst="rect">
            <a:avLst/>
          </a:prstGeom>
        </p:spPr>
        <p:txBody>
          <a:bodyPr/>
          <a:lstStyle>
            <a:lvl1pPr>
              <a:defRPr sz="2400"/>
            </a:lvl1pPr>
          </a:lstStyle>
          <a:p>
            <a:pPr/>
            <a:r>
              <a:t>This was Jesus healing on the Sabbath, socializing with tax collectors and touching lepers. Also the story of the Good Samaritan, the Apostles picking grain on Sabbath, David and the showbread. Every one of these breaking their laws but in harmony with the law of love.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Shape 530"/>
          <p:cNvSpPr/>
          <p:nvPr>
            <p:ph type="sldImg"/>
          </p:nvPr>
        </p:nvSpPr>
        <p:spPr>
          <a:prstGeom prst="rect">
            <a:avLst/>
          </a:prstGeom>
        </p:spPr>
        <p:txBody>
          <a:bodyPr/>
          <a:lstStyle/>
          <a:p>
            <a:pPr/>
          </a:p>
        </p:txBody>
      </p:sp>
      <p:sp>
        <p:nvSpPr>
          <p:cNvPr id="531" name="Shape 531"/>
          <p:cNvSpPr/>
          <p:nvPr>
            <p:ph type="body" sz="quarter" idx="1"/>
          </p:nvPr>
        </p:nvSpPr>
        <p:spPr>
          <a:prstGeom prst="rect">
            <a:avLst/>
          </a:prstGeom>
        </p:spPr>
        <p:txBody>
          <a:bodyPr/>
          <a:lstStyle>
            <a:lvl1pPr>
              <a:defRPr sz="2400"/>
            </a:lvl1pPr>
          </a:lstStyle>
          <a:p>
            <a:pPr/>
            <a:r>
              <a:t>Love for others. Level 5 requires thinking. It’s the first level that moves the motive away from self to others.</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5" name="Shape 535"/>
          <p:cNvSpPr/>
          <p:nvPr>
            <p:ph type="sldImg"/>
          </p:nvPr>
        </p:nvSpPr>
        <p:spPr>
          <a:prstGeom prst="rect">
            <a:avLst/>
          </a:prstGeom>
        </p:spPr>
        <p:txBody>
          <a:bodyPr/>
          <a:lstStyle/>
          <a:p>
            <a:pPr/>
          </a:p>
        </p:txBody>
      </p:sp>
      <p:sp>
        <p:nvSpPr>
          <p:cNvPr id="536" name="Shape 536"/>
          <p:cNvSpPr/>
          <p:nvPr>
            <p:ph type="body" sz="quarter" idx="1"/>
          </p:nvPr>
        </p:nvSpPr>
        <p:spPr>
          <a:prstGeom prst="rect">
            <a:avLst/>
          </a:prstGeom>
        </p:spPr>
        <p:txBody>
          <a:bodyPr/>
          <a:lstStyle>
            <a:lvl1pPr>
              <a:defRPr sz="2400"/>
            </a:lvl1pPr>
          </a:lstStyle>
          <a:p>
            <a:pPr/>
            <a:r>
              <a:t>Requires consideration of various options.</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0" name="Shape 540"/>
          <p:cNvSpPr/>
          <p:nvPr>
            <p:ph type="sldImg"/>
          </p:nvPr>
        </p:nvSpPr>
        <p:spPr>
          <a:prstGeom prst="rect">
            <a:avLst/>
          </a:prstGeom>
        </p:spPr>
        <p:txBody>
          <a:bodyPr/>
          <a:lstStyle/>
          <a:p>
            <a:pPr/>
          </a:p>
        </p:txBody>
      </p:sp>
      <p:sp>
        <p:nvSpPr>
          <p:cNvPr id="541" name="Shape 541"/>
          <p:cNvSpPr/>
          <p:nvPr>
            <p:ph type="body" sz="quarter" idx="1"/>
          </p:nvPr>
        </p:nvSpPr>
        <p:spPr>
          <a:prstGeom prst="rect">
            <a:avLst/>
          </a:prstGeom>
        </p:spPr>
        <p:txBody>
          <a:bodyPr/>
          <a:lstStyle>
            <a:lvl1pPr>
              <a:defRPr sz="2400"/>
            </a:lvl1pPr>
          </a:lstStyle>
          <a:p>
            <a:pPr/>
            <a:r>
              <a:t>This level does not require high cognitive intelligence, but does require some emotional intelligence, empathy, compassion, concern, love for others. Thus people with cognitive disabilities can still operate at level 5 because they love other people.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Shape 177"/>
          <p:cNvSpPr/>
          <p:nvPr>
            <p:ph type="sldImg"/>
          </p:nvPr>
        </p:nvSpPr>
        <p:spPr>
          <a:prstGeom prst="rect">
            <a:avLst/>
          </a:prstGeom>
        </p:spPr>
        <p:txBody>
          <a:bodyPr/>
          <a:lstStyle/>
          <a:p>
            <a:pPr/>
          </a:p>
        </p:txBody>
      </p:sp>
      <p:sp>
        <p:nvSpPr>
          <p:cNvPr id="178" name="Shape 178"/>
          <p:cNvSpPr/>
          <p:nvPr>
            <p:ph type="body" sz="quarter" idx="1"/>
          </p:nvPr>
        </p:nvSpPr>
        <p:spPr>
          <a:prstGeom prst="rect">
            <a:avLst/>
          </a:prstGeom>
        </p:spPr>
        <p:txBody>
          <a:bodyPr/>
          <a:lstStyle>
            <a:lvl1pPr>
              <a:defRPr sz="2400"/>
            </a:lvl1pPr>
          </a:lstStyle>
          <a:p>
            <a:pPr/>
            <a:r>
              <a:t>child abuse rates in Christian homes are no different than in non-Christian homes,</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5" name="Shape 545"/>
          <p:cNvSpPr/>
          <p:nvPr>
            <p:ph type="sldImg"/>
          </p:nvPr>
        </p:nvSpPr>
        <p:spPr>
          <a:prstGeom prst="rect">
            <a:avLst/>
          </a:prstGeom>
        </p:spPr>
        <p:txBody>
          <a:bodyPr/>
          <a:lstStyle/>
          <a:p>
            <a:pPr/>
          </a:p>
        </p:txBody>
      </p:sp>
      <p:sp>
        <p:nvSpPr>
          <p:cNvPr id="546" name="Shape 546"/>
          <p:cNvSpPr/>
          <p:nvPr>
            <p:ph type="body" sz="quarter" idx="1"/>
          </p:nvPr>
        </p:nvSpPr>
        <p:spPr>
          <a:prstGeom prst="rect">
            <a:avLst/>
          </a:prstGeom>
        </p:spPr>
        <p:txBody>
          <a:bodyPr/>
          <a:lstStyle>
            <a:lvl1pPr>
              <a:defRPr sz="2400"/>
            </a:lvl1pPr>
          </a:lstStyle>
          <a:p>
            <a:pPr/>
            <a:r>
              <a:t>It's about right motive; not right answers on a Bible quiz.</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0" name="Shape 550"/>
          <p:cNvSpPr/>
          <p:nvPr>
            <p:ph type="sldImg"/>
          </p:nvPr>
        </p:nvSpPr>
        <p:spPr>
          <a:prstGeom prst="rect">
            <a:avLst/>
          </a:prstGeom>
        </p:spPr>
        <p:txBody>
          <a:bodyPr/>
          <a:lstStyle/>
          <a:p>
            <a:pPr/>
          </a:p>
        </p:txBody>
      </p:sp>
      <p:sp>
        <p:nvSpPr>
          <p:cNvPr id="551" name="Shape 551"/>
          <p:cNvSpPr/>
          <p:nvPr>
            <p:ph type="body" sz="quarter" idx="1"/>
          </p:nvPr>
        </p:nvSpPr>
        <p:spPr>
          <a:prstGeom prst="rect">
            <a:avLst/>
          </a:prstGeom>
        </p:spPr>
        <p:txBody>
          <a:bodyPr/>
          <a:lstStyle>
            <a:lvl1pPr>
              <a:defRPr sz="2400"/>
            </a:lvl1pPr>
          </a:lstStyle>
          <a:p>
            <a:pPr/>
            <a:r>
              <a:t>Except you become like little children. Jesus said you can't enter the kingdom and he was talking about becoming like little children, your capacity to love and trust.</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1" name="Shape 561"/>
          <p:cNvSpPr/>
          <p:nvPr>
            <p:ph type="sldImg"/>
          </p:nvPr>
        </p:nvSpPr>
        <p:spPr>
          <a:prstGeom prst="rect">
            <a:avLst/>
          </a:prstGeom>
        </p:spPr>
        <p:txBody>
          <a:bodyPr/>
          <a:lstStyle/>
          <a:p>
            <a:pPr/>
          </a:p>
        </p:txBody>
      </p:sp>
      <p:sp>
        <p:nvSpPr>
          <p:cNvPr id="562" name="Shape 562"/>
          <p:cNvSpPr/>
          <p:nvPr>
            <p:ph type="body" sz="quarter" idx="1"/>
          </p:nvPr>
        </p:nvSpPr>
        <p:spPr>
          <a:prstGeom prst="rect">
            <a:avLst/>
          </a:prstGeom>
        </p:spPr>
        <p:txBody>
          <a:bodyPr/>
          <a:lstStyle/>
          <a:p>
            <a:pPr/>
            <a:r>
              <a:t>Level six Principle Based</a:t>
            </a:r>
          </a:p>
          <a:p>
            <a:pPr/>
          </a:p>
          <a:p>
            <a:pPr/>
            <a:r>
              <a:t>Living at this level. Right and wrong is determined by understanding how reality is actually designed to operate. The actual protocol is upon which the fabric the cosmos run.</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6" name="Shape 566"/>
          <p:cNvSpPr/>
          <p:nvPr>
            <p:ph type="sldImg"/>
          </p:nvPr>
        </p:nvSpPr>
        <p:spPr>
          <a:prstGeom prst="rect">
            <a:avLst/>
          </a:prstGeom>
        </p:spPr>
        <p:txBody>
          <a:bodyPr/>
          <a:lstStyle/>
          <a:p>
            <a:pPr/>
          </a:p>
        </p:txBody>
      </p:sp>
      <p:sp>
        <p:nvSpPr>
          <p:cNvPr id="567" name="Shape 567"/>
          <p:cNvSpPr/>
          <p:nvPr>
            <p:ph type="body" sz="quarter" idx="1"/>
          </p:nvPr>
        </p:nvSpPr>
        <p:spPr>
          <a:prstGeom prst="rect">
            <a:avLst/>
          </a:prstGeom>
        </p:spPr>
        <p:txBody>
          <a:bodyPr/>
          <a:lstStyle>
            <a:lvl1pPr>
              <a:defRPr sz="2400"/>
            </a:lvl1pPr>
          </a:lstStyle>
          <a:p>
            <a:pPr/>
            <a:r>
              <a:t>One doesn't do something because the rule says so, but because reality actually works that way</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1" name="Shape 571"/>
          <p:cNvSpPr/>
          <p:nvPr>
            <p:ph type="sldImg"/>
          </p:nvPr>
        </p:nvSpPr>
        <p:spPr>
          <a:prstGeom prst="rect">
            <a:avLst/>
          </a:prstGeom>
        </p:spPr>
        <p:txBody>
          <a:bodyPr/>
          <a:lstStyle/>
          <a:p>
            <a:pPr/>
          </a:p>
        </p:txBody>
      </p:sp>
      <p:sp>
        <p:nvSpPr>
          <p:cNvPr id="572" name="Shape 572"/>
          <p:cNvSpPr/>
          <p:nvPr>
            <p:ph type="body" sz="quarter" idx="1"/>
          </p:nvPr>
        </p:nvSpPr>
        <p:spPr>
          <a:prstGeom prst="rect">
            <a:avLst/>
          </a:prstGeom>
        </p:spPr>
        <p:txBody>
          <a:bodyPr/>
          <a:lstStyle>
            <a:lvl1pPr>
              <a:defRPr sz="2400"/>
            </a:lvl1pPr>
          </a:lstStyle>
          <a:p>
            <a:pPr/>
            <a:r>
              <a:t>This was Jesus and the Apostles after Pentecost.</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6" name="Shape 576"/>
          <p:cNvSpPr/>
          <p:nvPr>
            <p:ph type="sldImg"/>
          </p:nvPr>
        </p:nvSpPr>
        <p:spPr>
          <a:prstGeom prst="rect">
            <a:avLst/>
          </a:prstGeom>
        </p:spPr>
        <p:txBody>
          <a:bodyPr/>
          <a:lstStyle/>
          <a:p>
            <a:pPr/>
          </a:p>
        </p:txBody>
      </p:sp>
      <p:sp>
        <p:nvSpPr>
          <p:cNvPr id="577" name="Shape 577"/>
          <p:cNvSpPr/>
          <p:nvPr>
            <p:ph type="body" sz="quarter" idx="1"/>
          </p:nvPr>
        </p:nvSpPr>
        <p:spPr>
          <a:prstGeom prst="rect">
            <a:avLst/>
          </a:prstGeom>
        </p:spPr>
        <p:txBody>
          <a:bodyPr/>
          <a:lstStyle>
            <a:lvl1pPr>
              <a:defRPr sz="2400"/>
            </a:lvl1pPr>
          </a:lstStyle>
          <a:p>
            <a:pPr/>
            <a:r>
              <a:t>We not only have concern for others but we realize how God is constructed life to operate and choose to operate in harmony with it</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1" name="Shape 581"/>
          <p:cNvSpPr/>
          <p:nvPr>
            <p:ph type="sldImg"/>
          </p:nvPr>
        </p:nvSpPr>
        <p:spPr>
          <a:prstGeom prst="rect">
            <a:avLst/>
          </a:prstGeom>
        </p:spPr>
        <p:txBody>
          <a:bodyPr/>
          <a:lstStyle/>
          <a:p>
            <a:pPr/>
          </a:p>
        </p:txBody>
      </p:sp>
      <p:sp>
        <p:nvSpPr>
          <p:cNvPr id="582" name="Shape 582"/>
          <p:cNvSpPr/>
          <p:nvPr>
            <p:ph type="body" sz="quarter" idx="1"/>
          </p:nvPr>
        </p:nvSpPr>
        <p:spPr>
          <a:prstGeom prst="rect">
            <a:avLst/>
          </a:prstGeom>
        </p:spPr>
        <p:txBody>
          <a:bodyPr/>
          <a:lstStyle>
            <a:lvl1pPr>
              <a:defRPr sz="2400"/>
            </a:lvl1pPr>
          </a:lstStyle>
          <a:p>
            <a:pPr/>
            <a:r>
              <a:t>We reason from cause to effect</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6" name="Shape 586"/>
          <p:cNvSpPr/>
          <p:nvPr>
            <p:ph type="sldImg"/>
          </p:nvPr>
        </p:nvSpPr>
        <p:spPr>
          <a:prstGeom prst="rect">
            <a:avLst/>
          </a:prstGeom>
        </p:spPr>
        <p:txBody>
          <a:bodyPr/>
          <a:lstStyle/>
          <a:p>
            <a:pPr/>
          </a:p>
        </p:txBody>
      </p:sp>
      <p:sp>
        <p:nvSpPr>
          <p:cNvPr id="587" name="Shape 587"/>
          <p:cNvSpPr/>
          <p:nvPr>
            <p:ph type="body" sz="quarter" idx="1"/>
          </p:nvPr>
        </p:nvSpPr>
        <p:spPr>
          <a:prstGeom prst="rect">
            <a:avLst/>
          </a:prstGeom>
        </p:spPr>
        <p:txBody>
          <a:bodyPr/>
          <a:lstStyle>
            <a:lvl1pPr>
              <a:defRPr sz="2400"/>
            </a:lvl1pPr>
          </a:lstStyle>
          <a:p>
            <a:pPr/>
            <a:r>
              <a:t>Mature individuals don't use illegal drugs, not because they're illegal. They don't use them because they're actually violating the laws of health. Illegal drugs are damaging so even when the states pass a law to make it legal. Mature individuals still won't use them. You see, states can pass laws to make drugs legal. They cannot pass laws to make them healthy.</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7" name="Shape 597"/>
          <p:cNvSpPr/>
          <p:nvPr>
            <p:ph type="sldImg"/>
          </p:nvPr>
        </p:nvSpPr>
        <p:spPr>
          <a:prstGeom prst="rect">
            <a:avLst/>
          </a:prstGeom>
        </p:spPr>
        <p:txBody>
          <a:bodyPr/>
          <a:lstStyle/>
          <a:p>
            <a:pPr/>
          </a:p>
        </p:txBody>
      </p:sp>
      <p:sp>
        <p:nvSpPr>
          <p:cNvPr id="598" name="Shape 598"/>
          <p:cNvSpPr/>
          <p:nvPr>
            <p:ph type="body" sz="quarter" idx="1"/>
          </p:nvPr>
        </p:nvSpPr>
        <p:spPr>
          <a:prstGeom prst="rect">
            <a:avLst/>
          </a:prstGeom>
        </p:spPr>
        <p:txBody>
          <a:bodyPr/>
          <a:lstStyle/>
          <a:p>
            <a:pPr>
              <a:defRPr sz="2400"/>
            </a:pPr>
            <a:r>
              <a:t>Level seven Understanding Friend of God</a:t>
            </a:r>
          </a:p>
          <a:p>
            <a:pPr>
              <a:defRPr sz="2400"/>
            </a:pPr>
          </a:p>
          <a:p>
            <a:pPr>
              <a:defRPr sz="2400"/>
            </a:pPr>
            <a:r>
              <a:t>Not only do we have love for others</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2" name="Shape 602"/>
          <p:cNvSpPr/>
          <p:nvPr>
            <p:ph type="sldImg"/>
          </p:nvPr>
        </p:nvSpPr>
        <p:spPr>
          <a:prstGeom prst="rect">
            <a:avLst/>
          </a:prstGeom>
        </p:spPr>
        <p:txBody>
          <a:bodyPr/>
          <a:lstStyle/>
          <a:p>
            <a:pPr/>
          </a:p>
        </p:txBody>
      </p:sp>
      <p:sp>
        <p:nvSpPr>
          <p:cNvPr id="603" name="Shape 603"/>
          <p:cNvSpPr/>
          <p:nvPr>
            <p:ph type="body" sz="quarter" idx="1"/>
          </p:nvPr>
        </p:nvSpPr>
        <p:spPr>
          <a:prstGeom prst="rect">
            <a:avLst/>
          </a:prstGeom>
        </p:spPr>
        <p:txBody>
          <a:bodyPr/>
          <a:lstStyle>
            <a:lvl1pPr>
              <a:defRPr sz="2400"/>
            </a:lvl1pPr>
          </a:lstStyle>
          <a:p>
            <a:pPr/>
            <a:r>
              <a:t>Not only do we understand God's design for life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lvl1pPr>
              <a:defRPr sz="2400"/>
            </a:lvl1pPr>
          </a:lstStyle>
          <a:p>
            <a:pPr/>
            <a:r>
              <a:t>alcohol and drug addiction rates are no different,</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7" name="Shape 607"/>
          <p:cNvSpPr/>
          <p:nvPr>
            <p:ph type="sldImg"/>
          </p:nvPr>
        </p:nvSpPr>
        <p:spPr>
          <a:prstGeom prst="rect">
            <a:avLst/>
          </a:prstGeom>
        </p:spPr>
        <p:txBody>
          <a:bodyPr/>
          <a:lstStyle/>
          <a:p>
            <a:pPr/>
          </a:p>
        </p:txBody>
      </p:sp>
      <p:sp>
        <p:nvSpPr>
          <p:cNvPr id="608" name="Shape 608"/>
          <p:cNvSpPr/>
          <p:nvPr>
            <p:ph type="body" sz="quarter" idx="1"/>
          </p:nvPr>
        </p:nvSpPr>
        <p:spPr>
          <a:prstGeom prst="rect">
            <a:avLst/>
          </a:prstGeom>
        </p:spPr>
        <p:txBody>
          <a:bodyPr/>
          <a:lstStyle/>
          <a:p>
            <a:pPr/>
            <a:br/>
            <a:r>
              <a:t>But at level seven we understand and intelligently participate in God's purposes</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2" name="Shape 612"/>
          <p:cNvSpPr/>
          <p:nvPr>
            <p:ph type="sldImg"/>
          </p:nvPr>
        </p:nvSpPr>
        <p:spPr>
          <a:prstGeom prst="rect">
            <a:avLst/>
          </a:prstGeom>
        </p:spPr>
        <p:txBody>
          <a:bodyPr/>
          <a:lstStyle/>
          <a:p>
            <a:pPr/>
          </a:p>
        </p:txBody>
      </p:sp>
      <p:sp>
        <p:nvSpPr>
          <p:cNvPr id="613" name="Shape 613"/>
          <p:cNvSpPr/>
          <p:nvPr>
            <p:ph type="body" sz="quarter" idx="1"/>
          </p:nvPr>
        </p:nvSpPr>
        <p:spPr>
          <a:prstGeom prst="rect">
            <a:avLst/>
          </a:prstGeom>
        </p:spPr>
        <p:txBody>
          <a:bodyPr/>
          <a:lstStyle>
            <a:lvl1pPr>
              <a:defRPr sz="2400"/>
            </a:lvl1pPr>
          </a:lstStyle>
          <a:p>
            <a:pPr/>
            <a:r>
              <a:t>Jesus said in John 15:15, no longer call you servants, rather I call you friends because servants don't understand their master’s business and I've let you in on everything. He calls us into understanding service with him to understand His purposes and intelligently participate with them.</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7" name="Shape 617"/>
          <p:cNvSpPr/>
          <p:nvPr>
            <p:ph type="sldImg"/>
          </p:nvPr>
        </p:nvSpPr>
        <p:spPr>
          <a:prstGeom prst="rect">
            <a:avLst/>
          </a:prstGeom>
        </p:spPr>
        <p:txBody>
          <a:bodyPr/>
          <a:lstStyle/>
          <a:p>
            <a:pPr/>
          </a:p>
        </p:txBody>
      </p:sp>
      <p:sp>
        <p:nvSpPr>
          <p:cNvPr id="618" name="Shape 618"/>
          <p:cNvSpPr/>
          <p:nvPr>
            <p:ph type="body" sz="quarter" idx="1"/>
          </p:nvPr>
        </p:nvSpPr>
        <p:spPr>
          <a:prstGeom prst="rect">
            <a:avLst/>
          </a:prstGeom>
        </p:spPr>
        <p:txBody>
          <a:bodyPr/>
          <a:lstStyle>
            <a:lvl1pPr>
              <a:defRPr sz="2400"/>
            </a:lvl1pPr>
          </a:lstStyle>
          <a:p>
            <a:pPr/>
            <a:r>
              <a:t>Level seven Understand God's character and law of love</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2" name="Shape 622"/>
          <p:cNvSpPr/>
          <p:nvPr>
            <p:ph type="sldImg"/>
          </p:nvPr>
        </p:nvSpPr>
        <p:spPr>
          <a:prstGeom prst="rect">
            <a:avLst/>
          </a:prstGeom>
        </p:spPr>
        <p:txBody>
          <a:bodyPr/>
          <a:lstStyle/>
          <a:p>
            <a:pPr/>
          </a:p>
        </p:txBody>
      </p:sp>
      <p:sp>
        <p:nvSpPr>
          <p:cNvPr id="623" name="Shape 623"/>
          <p:cNvSpPr/>
          <p:nvPr>
            <p:ph type="body" sz="quarter" idx="1"/>
          </p:nvPr>
        </p:nvSpPr>
        <p:spPr>
          <a:prstGeom prst="rect">
            <a:avLst/>
          </a:prstGeom>
        </p:spPr>
        <p:txBody>
          <a:bodyPr/>
          <a:lstStyle>
            <a:lvl1pPr>
              <a:defRPr sz="2400"/>
            </a:lvl1pPr>
          </a:lstStyle>
          <a:p>
            <a:pPr/>
            <a:r>
              <a:t>How things are designed.</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7" name="Shape 627"/>
          <p:cNvSpPr/>
          <p:nvPr>
            <p:ph type="sldImg"/>
          </p:nvPr>
        </p:nvSpPr>
        <p:spPr>
          <a:prstGeom prst="rect">
            <a:avLst/>
          </a:prstGeom>
        </p:spPr>
        <p:txBody>
          <a:bodyPr/>
          <a:lstStyle/>
          <a:p>
            <a:pPr/>
          </a:p>
        </p:txBody>
      </p:sp>
      <p:sp>
        <p:nvSpPr>
          <p:cNvPr id="628" name="Shape 628"/>
          <p:cNvSpPr/>
          <p:nvPr>
            <p:ph type="body" sz="quarter" idx="1"/>
          </p:nvPr>
        </p:nvSpPr>
        <p:spPr>
          <a:prstGeom prst="rect">
            <a:avLst/>
          </a:prstGeom>
        </p:spPr>
        <p:txBody>
          <a:bodyPr/>
          <a:lstStyle>
            <a:lvl1pPr>
              <a:defRPr sz="2400"/>
            </a:lvl1pPr>
          </a:lstStyle>
          <a:p>
            <a:pPr/>
            <a:r>
              <a:t>They understand the origin of evil and the nature of sin</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2" name="Shape 632"/>
          <p:cNvSpPr/>
          <p:nvPr>
            <p:ph type="sldImg"/>
          </p:nvPr>
        </p:nvSpPr>
        <p:spPr>
          <a:prstGeom prst="rect">
            <a:avLst/>
          </a:prstGeom>
        </p:spPr>
        <p:txBody>
          <a:bodyPr/>
          <a:lstStyle/>
          <a:p>
            <a:pPr/>
          </a:p>
        </p:txBody>
      </p:sp>
      <p:sp>
        <p:nvSpPr>
          <p:cNvPr id="633" name="Shape 633"/>
          <p:cNvSpPr/>
          <p:nvPr>
            <p:ph type="body" sz="quarter" idx="1"/>
          </p:nvPr>
        </p:nvSpPr>
        <p:spPr>
          <a:prstGeom prst="rect">
            <a:avLst/>
          </a:prstGeom>
        </p:spPr>
        <p:txBody>
          <a:bodyPr/>
          <a:lstStyle>
            <a:lvl1pPr>
              <a:defRPr sz="2400"/>
            </a:lvl1pPr>
          </a:lstStyle>
          <a:p>
            <a:pPr/>
            <a:r>
              <a:t>Know the weapons of Satan</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7" name="Shape 637"/>
          <p:cNvSpPr/>
          <p:nvPr>
            <p:ph type="sldImg"/>
          </p:nvPr>
        </p:nvSpPr>
        <p:spPr>
          <a:prstGeom prst="rect">
            <a:avLst/>
          </a:prstGeom>
        </p:spPr>
        <p:txBody>
          <a:bodyPr/>
          <a:lstStyle/>
          <a:p>
            <a:pPr/>
          </a:p>
        </p:txBody>
      </p:sp>
      <p:sp>
        <p:nvSpPr>
          <p:cNvPr id="638" name="Shape 638"/>
          <p:cNvSpPr/>
          <p:nvPr>
            <p:ph type="body" sz="quarter" idx="1"/>
          </p:nvPr>
        </p:nvSpPr>
        <p:spPr>
          <a:prstGeom prst="rect">
            <a:avLst/>
          </a:prstGeom>
        </p:spPr>
        <p:txBody>
          <a:bodyPr/>
          <a:lstStyle>
            <a:lvl1pPr>
              <a:defRPr sz="2400"/>
            </a:lvl1pPr>
          </a:lstStyle>
          <a:p>
            <a:pPr/>
            <a:r>
              <a:t>The original purpose of the creation of humanity</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2" name="Shape 642"/>
          <p:cNvSpPr/>
          <p:nvPr>
            <p:ph type="sldImg"/>
          </p:nvPr>
        </p:nvSpPr>
        <p:spPr>
          <a:prstGeom prst="rect">
            <a:avLst/>
          </a:prstGeom>
        </p:spPr>
        <p:txBody>
          <a:bodyPr/>
          <a:lstStyle/>
          <a:p>
            <a:pPr/>
          </a:p>
        </p:txBody>
      </p:sp>
      <p:sp>
        <p:nvSpPr>
          <p:cNvPr id="643" name="Shape 643"/>
          <p:cNvSpPr/>
          <p:nvPr>
            <p:ph type="body" sz="quarter" idx="1"/>
          </p:nvPr>
        </p:nvSpPr>
        <p:spPr>
          <a:prstGeom prst="rect">
            <a:avLst/>
          </a:prstGeom>
        </p:spPr>
        <p:txBody>
          <a:bodyPr/>
          <a:lstStyle>
            <a:lvl1pPr>
              <a:defRPr sz="2400"/>
            </a:lvl1pPr>
          </a:lstStyle>
          <a:p>
            <a:pPr/>
            <a:r>
              <a:t>The fall of humankind into sin</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7" name="Shape 647"/>
          <p:cNvSpPr/>
          <p:nvPr>
            <p:ph type="sldImg"/>
          </p:nvPr>
        </p:nvSpPr>
        <p:spPr>
          <a:prstGeom prst="rect">
            <a:avLst/>
          </a:prstGeom>
        </p:spPr>
        <p:txBody>
          <a:bodyPr/>
          <a:lstStyle/>
          <a:p>
            <a:pPr/>
          </a:p>
        </p:txBody>
      </p:sp>
      <p:sp>
        <p:nvSpPr>
          <p:cNvPr id="648" name="Shape 648"/>
          <p:cNvSpPr/>
          <p:nvPr>
            <p:ph type="body" sz="quarter" idx="1"/>
          </p:nvPr>
        </p:nvSpPr>
        <p:spPr>
          <a:prstGeom prst="rect">
            <a:avLst/>
          </a:prstGeom>
        </p:spPr>
        <p:txBody>
          <a:bodyPr/>
          <a:lstStyle>
            <a:lvl1pPr>
              <a:defRPr sz="2400"/>
            </a:lvl1pPr>
          </a:lstStyle>
          <a:p>
            <a:pPr/>
            <a:r>
              <a:t>God's working through human history</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2" name="Shape 652"/>
          <p:cNvSpPr/>
          <p:nvPr>
            <p:ph type="sldImg"/>
          </p:nvPr>
        </p:nvSpPr>
        <p:spPr>
          <a:prstGeom prst="rect">
            <a:avLst/>
          </a:prstGeom>
        </p:spPr>
        <p:txBody>
          <a:bodyPr/>
          <a:lstStyle/>
          <a:p>
            <a:pPr/>
          </a:p>
        </p:txBody>
      </p:sp>
      <p:sp>
        <p:nvSpPr>
          <p:cNvPr id="653" name="Shape 653"/>
          <p:cNvSpPr/>
          <p:nvPr>
            <p:ph type="body" sz="quarter" idx="1"/>
          </p:nvPr>
        </p:nvSpPr>
        <p:spPr>
          <a:prstGeom prst="rect">
            <a:avLst/>
          </a:prstGeom>
        </p:spPr>
        <p:txBody>
          <a:bodyPr/>
          <a:lstStyle/>
          <a:p>
            <a:pPr/>
            <a:r>
              <a:t>The purpose of the Cross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lvl1pPr>
              <a:defRPr sz="2400"/>
            </a:lvl1pPr>
          </a:lstStyle>
          <a:p>
            <a:pPr/>
            <a:r>
              <a:t>and pornography use is no different.</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7" name="Shape 657"/>
          <p:cNvSpPr/>
          <p:nvPr>
            <p:ph type="sldImg"/>
          </p:nvPr>
        </p:nvSpPr>
        <p:spPr>
          <a:prstGeom prst="rect">
            <a:avLst/>
          </a:prstGeom>
        </p:spPr>
        <p:txBody>
          <a:bodyPr/>
          <a:lstStyle/>
          <a:p>
            <a:pPr/>
          </a:p>
        </p:txBody>
      </p:sp>
      <p:sp>
        <p:nvSpPr>
          <p:cNvPr id="658" name="Shape 658"/>
          <p:cNvSpPr/>
          <p:nvPr>
            <p:ph type="body" sz="quarter" idx="1"/>
          </p:nvPr>
        </p:nvSpPr>
        <p:spPr>
          <a:prstGeom prst="rect">
            <a:avLst/>
          </a:prstGeom>
        </p:spPr>
        <p:txBody>
          <a:bodyPr/>
          <a:lstStyle>
            <a:lvl1pPr>
              <a:defRPr sz="2400"/>
            </a:lvl1pPr>
          </a:lstStyle>
          <a:p>
            <a:pPr/>
            <a:r>
              <a:t>The ultimate cleansing of the universe from sin. They understand how reality is actually working.</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2" name="Shape 662"/>
          <p:cNvSpPr/>
          <p:nvPr>
            <p:ph type="sldImg"/>
          </p:nvPr>
        </p:nvSpPr>
        <p:spPr>
          <a:prstGeom prst="rect">
            <a:avLst/>
          </a:prstGeom>
        </p:spPr>
        <p:txBody>
          <a:bodyPr/>
          <a:lstStyle/>
          <a:p>
            <a:pPr/>
          </a:p>
        </p:txBody>
      </p:sp>
      <p:sp>
        <p:nvSpPr>
          <p:cNvPr id="663" name="Shape 663"/>
          <p:cNvSpPr/>
          <p:nvPr>
            <p:ph type="body" sz="quarter" idx="1"/>
          </p:nvPr>
        </p:nvSpPr>
        <p:spPr>
          <a:prstGeom prst="rect">
            <a:avLst/>
          </a:prstGeom>
        </p:spPr>
        <p:txBody>
          <a:bodyPr/>
          <a:lstStyle>
            <a:lvl1pPr>
              <a:defRPr sz="2400"/>
            </a:lvl1pPr>
          </a:lstStyle>
          <a:p>
            <a:pPr/>
            <a:r>
              <a:t>Level seven is Jesus operated to this level.</a:t>
            </a: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7" name="Shape 667"/>
          <p:cNvSpPr/>
          <p:nvPr>
            <p:ph type="sldImg"/>
          </p:nvPr>
        </p:nvSpPr>
        <p:spPr>
          <a:prstGeom prst="rect">
            <a:avLst/>
          </a:prstGeom>
        </p:spPr>
        <p:txBody>
          <a:bodyPr/>
          <a:lstStyle/>
          <a:p>
            <a:pPr/>
          </a:p>
        </p:txBody>
      </p:sp>
      <p:sp>
        <p:nvSpPr>
          <p:cNvPr id="668" name="Shape 668"/>
          <p:cNvSpPr/>
          <p:nvPr>
            <p:ph type="body" sz="quarter" idx="1"/>
          </p:nvPr>
        </p:nvSpPr>
        <p:spPr>
          <a:prstGeom prst="rect">
            <a:avLst/>
          </a:prstGeom>
        </p:spPr>
        <p:txBody>
          <a:bodyPr/>
          <a:lstStyle>
            <a:lvl1pPr>
              <a:defRPr sz="2400"/>
            </a:lvl1pPr>
          </a:lstStyle>
          <a:p>
            <a:pPr/>
            <a:r>
              <a:t>As well as those who are ready for translation.</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2" name="Shape 672"/>
          <p:cNvSpPr/>
          <p:nvPr>
            <p:ph type="sldImg"/>
          </p:nvPr>
        </p:nvSpPr>
        <p:spPr>
          <a:prstGeom prst="rect">
            <a:avLst/>
          </a:prstGeom>
        </p:spPr>
        <p:txBody>
          <a:bodyPr/>
          <a:lstStyle/>
          <a:p>
            <a:pPr/>
          </a:p>
        </p:txBody>
      </p:sp>
      <p:sp>
        <p:nvSpPr>
          <p:cNvPr id="673" name="Shape 673"/>
          <p:cNvSpPr/>
          <p:nvPr>
            <p:ph type="body" sz="quarter" idx="1"/>
          </p:nvPr>
        </p:nvSpPr>
        <p:spPr>
          <a:prstGeom prst="rect">
            <a:avLst/>
          </a:prstGeom>
        </p:spPr>
        <p:txBody>
          <a:bodyPr/>
          <a:lstStyle>
            <a:lvl1pPr>
              <a:defRPr sz="2400"/>
            </a:lvl1pPr>
          </a:lstStyle>
          <a:p>
            <a:pPr/>
            <a:r>
              <a:t>The scripture describes that final group of people on earth as being sealed in their foreheads, being so settled into the reality of God in His kingdom. Nothing can move them and loving others so much that did not shrink from death. In other words, they don't love their lone life so much is that they would shrink from death. They're not into survival mode. They're into loving others mode. Understanding love is how God has designed life to work.</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7" name="Shape 677"/>
          <p:cNvSpPr/>
          <p:nvPr>
            <p:ph type="sldImg"/>
          </p:nvPr>
        </p:nvSpPr>
        <p:spPr>
          <a:prstGeom prst="rect">
            <a:avLst/>
          </a:prstGeom>
        </p:spPr>
        <p:txBody>
          <a:bodyPr/>
          <a:lstStyle/>
          <a:p>
            <a:pPr/>
          </a:p>
        </p:txBody>
      </p:sp>
      <p:sp>
        <p:nvSpPr>
          <p:cNvPr id="678" name="Shape 678"/>
          <p:cNvSpPr/>
          <p:nvPr>
            <p:ph type="body" sz="quarter" idx="1"/>
          </p:nvPr>
        </p:nvSpPr>
        <p:spPr>
          <a:prstGeom prst="rect">
            <a:avLst/>
          </a:prstGeom>
        </p:spPr>
        <p:txBody>
          <a:bodyPr/>
          <a:lstStyle>
            <a:lvl1pPr>
              <a:defRPr sz="2400"/>
            </a:lvl1pPr>
          </a:lstStyle>
          <a:p>
            <a:pPr/>
            <a:r>
              <a:t>That would lead to the principles of other centeredness of modesty and humility and wise stewardship of money.</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2" name="Shape 682"/>
          <p:cNvSpPr/>
          <p:nvPr>
            <p:ph type="sldImg"/>
          </p:nvPr>
        </p:nvSpPr>
        <p:spPr>
          <a:prstGeom prst="rect">
            <a:avLst/>
          </a:prstGeom>
        </p:spPr>
        <p:txBody>
          <a:bodyPr/>
          <a:lstStyle/>
          <a:p>
            <a:pPr/>
          </a:p>
        </p:txBody>
      </p:sp>
      <p:sp>
        <p:nvSpPr>
          <p:cNvPr id="683" name="Shape 683"/>
          <p:cNvSpPr/>
          <p:nvPr>
            <p:ph type="body" sz="quarter" idx="1"/>
          </p:nvPr>
        </p:nvSpPr>
        <p:spPr>
          <a:prstGeom prst="rect">
            <a:avLst/>
          </a:prstGeom>
        </p:spPr>
        <p:txBody>
          <a:bodyPr/>
          <a:lstStyle>
            <a:lvl1pPr>
              <a:defRPr sz="2400"/>
            </a:lvl1pPr>
          </a:lstStyle>
          <a:p>
            <a:pPr/>
            <a:r>
              <a:t>A person at level seven would have no problem avoiding expensive jewelry or flashy cars are buying clothes just to make themselves look better and bigger to bring attention to themselves.</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7" name="Shape 687"/>
          <p:cNvSpPr/>
          <p:nvPr>
            <p:ph type="sldImg"/>
          </p:nvPr>
        </p:nvSpPr>
        <p:spPr>
          <a:prstGeom prst="rect">
            <a:avLst/>
          </a:prstGeom>
        </p:spPr>
        <p:txBody>
          <a:bodyPr/>
          <a:lstStyle/>
          <a:p>
            <a:pPr/>
          </a:p>
        </p:txBody>
      </p:sp>
      <p:sp>
        <p:nvSpPr>
          <p:cNvPr id="688" name="Shape 688"/>
          <p:cNvSpPr/>
          <p:nvPr>
            <p:ph type="body" sz="quarter" idx="1"/>
          </p:nvPr>
        </p:nvSpPr>
        <p:spPr>
          <a:prstGeom prst="rect">
            <a:avLst/>
          </a:prstGeom>
        </p:spPr>
        <p:txBody>
          <a:bodyPr/>
          <a:lstStyle>
            <a:lvl1pPr>
              <a:defRPr sz="2400"/>
            </a:lvl1pPr>
          </a:lstStyle>
          <a:p>
            <a:pPr/>
            <a:r>
              <a:t>But a person operating at level four might make up rules such as no jewelry or no cosmetics but never notice the person who buys a new suit every week or new dress every week because it's not on the list.</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2" name="Shape 692"/>
          <p:cNvSpPr/>
          <p:nvPr>
            <p:ph type="sldImg"/>
          </p:nvPr>
        </p:nvSpPr>
        <p:spPr>
          <a:prstGeom prst="rect">
            <a:avLst/>
          </a:prstGeom>
        </p:spPr>
        <p:txBody>
          <a:bodyPr/>
          <a:lstStyle/>
          <a:p>
            <a:pPr/>
          </a:p>
        </p:txBody>
      </p:sp>
      <p:sp>
        <p:nvSpPr>
          <p:cNvPr id="693" name="Shape 693"/>
          <p:cNvSpPr/>
          <p:nvPr>
            <p:ph type="body" sz="quarter" idx="1"/>
          </p:nvPr>
        </p:nvSpPr>
        <p:spPr>
          <a:prstGeom prst="rect">
            <a:avLst/>
          </a:prstGeom>
        </p:spPr>
        <p:txBody>
          <a:bodyPr/>
          <a:lstStyle>
            <a:lvl1pPr>
              <a:defRPr sz="2400"/>
            </a:lvl1pPr>
          </a:lstStyle>
          <a:p>
            <a:pPr/>
            <a:r>
              <a:t>This also gives us insight into why so many laws in the Bible. People operating at level four and below require a rule for almost everything.</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7" name="Shape 697"/>
          <p:cNvSpPr/>
          <p:nvPr>
            <p:ph type="sldImg"/>
          </p:nvPr>
        </p:nvSpPr>
        <p:spPr>
          <a:prstGeom prst="rect">
            <a:avLst/>
          </a:prstGeom>
        </p:spPr>
        <p:txBody>
          <a:bodyPr/>
          <a:lstStyle/>
          <a:p>
            <a:pPr/>
          </a:p>
        </p:txBody>
      </p:sp>
      <p:sp>
        <p:nvSpPr>
          <p:cNvPr id="698" name="Shape 698"/>
          <p:cNvSpPr/>
          <p:nvPr>
            <p:ph type="body" sz="quarter" idx="1"/>
          </p:nvPr>
        </p:nvSpPr>
        <p:spPr>
          <a:prstGeom prst="rect">
            <a:avLst/>
          </a:prstGeom>
        </p:spPr>
        <p:txBody>
          <a:bodyPr/>
          <a:lstStyle>
            <a:lvl1pPr>
              <a:defRPr sz="2400"/>
            </a:lvl1pPr>
          </a:lstStyle>
          <a:p>
            <a:pPr/>
            <a:r>
              <a:t>Consider how many laws we have in our states, our counties, our municipalities, our federal government. How many piles and piles of books would we have if we had every law because when people operate a level four and below you need a rule for every circumstance in every situation</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2" name="Shape 702"/>
          <p:cNvSpPr/>
          <p:nvPr>
            <p:ph type="sldImg"/>
          </p:nvPr>
        </p:nvSpPr>
        <p:spPr>
          <a:prstGeom prst="rect">
            <a:avLst/>
          </a:prstGeom>
        </p:spPr>
        <p:txBody>
          <a:bodyPr/>
          <a:lstStyle/>
          <a:p>
            <a:pPr/>
          </a:p>
        </p:txBody>
      </p:sp>
      <p:sp>
        <p:nvSpPr>
          <p:cNvPr id="703" name="Shape 703"/>
          <p:cNvSpPr/>
          <p:nvPr>
            <p:ph type="body" sz="quarter" idx="1"/>
          </p:nvPr>
        </p:nvSpPr>
        <p:spPr>
          <a:prstGeom prst="rect">
            <a:avLst/>
          </a:prstGeom>
        </p:spPr>
        <p:txBody>
          <a:bodyPr/>
          <a:lstStyle>
            <a:lvl1pPr>
              <a:defRPr sz="2400"/>
            </a:lvl1pPr>
          </a:lstStyle>
          <a:p>
            <a:pPr/>
            <a:r>
              <a:t>But when people reach level five and above it can be boiled down to to love the Lord your God with all your heart and to love your neighbor as yourself</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bg>
      <p:bgPr>
        <a:gradFill flip="none" rotWithShape="1">
          <a:gsLst>
            <a:gs pos="0">
              <a:srgbClr val="000000"/>
            </a:gs>
            <a:gs pos="100000">
              <a:schemeClr val="accent1">
                <a:hueOff val="118245"/>
                <a:lumOff val="-11372"/>
              </a:schemeClr>
            </a:gs>
          </a:gsLst>
          <a:lin ang="5400000" scaled="0"/>
        </a:gradFill>
      </p:bgPr>
    </p:bg>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rgbClr val="76D6FF">
                    <a:alpha val="50000"/>
                  </a:srgbClr>
                </a:solidFill>
                <a:latin typeface="Avenir Next Medium"/>
                <a:ea typeface="Avenir Next Medium"/>
                <a:cs typeface="Avenir Next Medium"/>
                <a:sym typeface="Avenir Next Medium"/>
              </a:defRPr>
            </a:lvl1pPr>
          </a:lstStyle>
          <a:p>
            <a:pPr/>
            <a:r>
              <a:t>ComeAndReason.com</a:t>
            </a: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6" name="Body Level One…"/>
          <p:cNvSpPr txBox="1"/>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9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4"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105"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106"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10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bg>
      <p:bgPr>
        <a:gradFill flip="none" rotWithShape="1">
          <a:gsLst>
            <a:gs pos="0">
              <a:srgbClr val="000000"/>
            </a:gs>
            <a:gs pos="100000">
              <a:schemeClr val="accent1">
                <a:hueOff val="118245"/>
                <a:lumOff val="-11372"/>
              </a:schemeClr>
            </a:gs>
          </a:gsLst>
          <a:lin ang="5400000" scaled="0"/>
        </a:gradFill>
      </p:bgPr>
    </p:bg>
    <p:spTree>
      <p:nvGrpSpPr>
        <p:cNvPr id="1" name=""/>
        <p:cNvGrpSpPr/>
        <p:nvPr/>
      </p:nvGrpSpPr>
      <p:grpSpPr>
        <a:xfrm>
          <a:off x="0" y="0"/>
          <a:ext cx="0" cy="0"/>
          <a:chOff x="0" y="0"/>
          <a:chExt cx="0" cy="0"/>
        </a:xfrm>
      </p:grpSpPr>
      <p:sp>
        <p:nvSpPr>
          <p:cNvPr id="114"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None/>
              <a:defRPr i="1" sz="3200"/>
            </a:lvl1pPr>
          </a:lstStyle>
          <a:p>
            <a:pPr/>
            <a:r>
              <a:t>–Johnny Appleseed</a:t>
            </a:r>
          </a:p>
        </p:txBody>
      </p:sp>
      <p:sp>
        <p:nvSpPr>
          <p:cNvPr id="115"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pPr/>
            <a:r>
              <a:t>“Type a quote here.” </a:t>
            </a:r>
          </a:p>
        </p:txBody>
      </p:sp>
      <p:sp>
        <p:nvSpPr>
          <p:cNvPr id="116"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rgbClr val="76D6FF">
                    <a:alpha val="50000"/>
                  </a:srgbClr>
                </a:solidFill>
                <a:latin typeface="Avenir Next Medium"/>
                <a:ea typeface="Avenir Next Medium"/>
                <a:cs typeface="Avenir Next Medium"/>
                <a:sym typeface="Avenir Next Medium"/>
              </a:defRPr>
            </a:lvl1pPr>
          </a:lstStyle>
          <a:p>
            <a:pPr/>
            <a:r>
              <a:t>ComeAndReason.com</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4"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gradFill flip="none" rotWithShape="1">
          <a:gsLst>
            <a:gs pos="0">
              <a:srgbClr val="000000"/>
            </a:gs>
            <a:gs pos="100000">
              <a:schemeClr val="accent1">
                <a:hueOff val="118245"/>
                <a:lumOff val="-11372"/>
              </a:schemeClr>
            </a:gs>
          </a:gsLst>
          <a:lin ang="5400000" scaled="0"/>
        </a:gradFill>
      </p:bgPr>
    </p:bg>
    <p:spTree>
      <p:nvGrpSpPr>
        <p:cNvPr id="1" name=""/>
        <p:cNvGrpSpPr/>
        <p:nvPr/>
      </p:nvGrpSpPr>
      <p:grpSpPr>
        <a:xfrm>
          <a:off x="0" y="0"/>
          <a:ext cx="0" cy="0"/>
          <a:chOff x="0" y="0"/>
          <a:chExt cx="0" cy="0"/>
        </a:xfrm>
      </p:grpSpPr>
      <p:sp>
        <p:nvSpPr>
          <p:cNvPr id="132"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rgbClr val="76D6FF">
                    <a:alpha val="50000"/>
                  </a:srgbClr>
                </a:solidFill>
                <a:latin typeface="Avenir Next Medium"/>
                <a:ea typeface="Avenir Next Medium"/>
                <a:cs typeface="Avenir Next Medium"/>
                <a:sym typeface="Avenir Next Medium"/>
              </a:defRPr>
            </a:lvl1pPr>
          </a:lstStyle>
          <a:p>
            <a:pPr/>
            <a:r>
              <a:t>ComeAndReason.com</a:t>
            </a:r>
          </a:p>
        </p:txBody>
      </p:sp>
      <p:sp>
        <p:nvSpPr>
          <p:cNvPr id="13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1"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2" name="Title Text"/>
          <p:cNvSpPr txBox="1"/>
          <p:nvPr>
            <p:ph type="title"/>
          </p:nvPr>
        </p:nvSpPr>
        <p:spPr>
          <a:xfrm>
            <a:off x="635000" y="9512300"/>
            <a:ext cx="23114000" cy="2006600"/>
          </a:xfrm>
          <a:prstGeom prst="rect">
            <a:avLst/>
          </a:prstGeom>
        </p:spPr>
        <p:txBody>
          <a:bodyPr/>
          <a:lstStyle/>
          <a:p>
            <a:pPr/>
            <a:r>
              <a:t>Title Text</a:t>
            </a:r>
          </a:p>
        </p:txBody>
      </p:sp>
      <p:sp>
        <p:nvSpPr>
          <p:cNvPr id="23"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1" name="Title Text"/>
          <p:cNvSpPr txBox="1"/>
          <p:nvPr>
            <p:ph type="title"/>
          </p:nvPr>
        </p:nvSpPr>
        <p:spPr>
          <a:xfrm>
            <a:off x="1778000" y="4533900"/>
            <a:ext cx="20828000" cy="4648200"/>
          </a:xfrm>
          <a:prstGeom prst="rect">
            <a:avLst/>
          </a:prstGeom>
        </p:spPr>
        <p:txBody>
          <a:bodyPr/>
          <a:lstStyle/>
          <a:p>
            <a:pPr/>
            <a:r>
              <a:t>Title Text</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9"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40"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1"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9" name="Title Text"/>
          <p:cNvSpPr txBox="1"/>
          <p:nvPr>
            <p:ph type="title"/>
          </p:nvPr>
        </p:nvSpPr>
        <p:spPr>
          <a:prstGeom prst="rect">
            <a:avLst/>
          </a:prstGeom>
        </p:spPr>
        <p:txBody>
          <a:bodyPr/>
          <a:lstStyle/>
          <a:p>
            <a:pPr/>
            <a:r>
              <a:t>Title Text</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gradFill flip="none" rotWithShape="1">
          <a:gsLst>
            <a:gs pos="0">
              <a:srgbClr val="000000"/>
            </a:gs>
            <a:gs pos="100000">
              <a:schemeClr val="accent1">
                <a:hueOff val="118245"/>
                <a:lumOff val="-11372"/>
              </a:schemeClr>
            </a:gs>
          </a:gsLst>
          <a:lin ang="5400000" scaled="0"/>
        </a:gradFill>
      </p:bgPr>
    </p:bg>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9"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rgbClr val="76D6FF">
                    <a:alpha val="50000"/>
                  </a:srgbClr>
                </a:solidFill>
                <a:latin typeface="Avenir Next Medium"/>
                <a:ea typeface="Avenir Next Medium"/>
                <a:cs typeface="Avenir Next Medium"/>
                <a:sym typeface="Avenir Next Medium"/>
              </a:defRPr>
            </a:lvl1pPr>
          </a:lstStyle>
          <a:p>
            <a:pPr/>
            <a:r>
              <a:t>ComeAndReason.com</a:t>
            </a:r>
          </a:p>
        </p:txBody>
      </p:sp>
      <p:sp>
        <p:nvSpPr>
          <p:cNvPr id="6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bg>
      <p:bgPr>
        <a:gradFill flip="none" rotWithShape="1">
          <a:gsLst>
            <a:gs pos="0">
              <a:srgbClr val="000000"/>
            </a:gs>
            <a:gs pos="100000">
              <a:schemeClr val="accent1">
                <a:hueOff val="118245"/>
                <a:lumOff val="-11372"/>
              </a:schemeClr>
            </a:gs>
          </a:gsLst>
          <a:lin ang="5400000" scaled="0"/>
        </a:gradFill>
      </p:bgPr>
    </p:bg>
    <p:spTree>
      <p:nvGrpSpPr>
        <p:cNvPr id="1" name=""/>
        <p:cNvGrpSpPr/>
        <p:nvPr/>
      </p:nvGrpSpPr>
      <p:grpSpPr>
        <a:xfrm>
          <a:off x="0" y="0"/>
          <a:ext cx="0" cy="0"/>
          <a:chOff x="0" y="0"/>
          <a:chExt cx="0" cy="0"/>
        </a:xfrm>
      </p:grpSpPr>
      <p:sp>
        <p:nvSpPr>
          <p:cNvPr id="67"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8" name="Title Text"/>
          <p:cNvSpPr txBox="1"/>
          <p:nvPr>
            <p:ph type="title"/>
          </p:nvPr>
        </p:nvSpPr>
        <p:spPr>
          <a:prstGeom prst="rect">
            <a:avLst/>
          </a:prstGeom>
        </p:spPr>
        <p:txBody>
          <a:bodyPr/>
          <a:lstStyle/>
          <a:p>
            <a:pPr/>
            <a:r>
              <a:t>Title Text</a:t>
            </a:r>
          </a:p>
        </p:txBody>
      </p:sp>
      <p:sp>
        <p:nvSpPr>
          <p:cNvPr id="69"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70"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rgbClr val="76D6FF">
                    <a:alpha val="50000"/>
                  </a:srgbClr>
                </a:solidFill>
                <a:latin typeface="Avenir Next Medium"/>
                <a:ea typeface="Avenir Next Medium"/>
                <a:cs typeface="Avenir Next Medium"/>
                <a:sym typeface="Avenir Next Medium"/>
              </a:defRPr>
            </a:lvl1pPr>
          </a:lstStyle>
          <a:p>
            <a:pPr/>
            <a:r>
              <a:t>ComeAndReason.com</a:t>
            </a:r>
          </a:p>
        </p:txBody>
      </p:sp>
      <p:sp>
        <p:nvSpPr>
          <p:cNvPr id="7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8" name="Title Text"/>
          <p:cNvSpPr txBox="1"/>
          <p:nvPr>
            <p:ph type="title"/>
          </p:nvPr>
        </p:nvSpPr>
        <p:spPr>
          <a:prstGeom prst="rect">
            <a:avLst/>
          </a:prstGeom>
        </p:spPr>
        <p:txBody>
          <a:bodyPr/>
          <a:lstStyle/>
          <a:p>
            <a:pPr/>
            <a:r>
              <a:t>Title Text</a:t>
            </a:r>
          </a:p>
        </p:txBody>
      </p:sp>
      <p:sp>
        <p:nvSpPr>
          <p:cNvPr id="79"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7" name="Title Text"/>
          <p:cNvSpPr txBox="1"/>
          <p:nvPr>
            <p:ph type="title"/>
          </p:nvPr>
        </p:nvSpPr>
        <p:spPr>
          <a:prstGeom prst="rect">
            <a:avLst/>
          </a:prstGeom>
        </p:spPr>
        <p:txBody>
          <a:bodyPr/>
          <a:lstStyle/>
          <a:p>
            <a:pPr/>
            <a:r>
              <a:t>Title Text</a:t>
            </a:r>
          </a:p>
        </p:txBody>
      </p:sp>
      <p:sp>
        <p:nvSpPr>
          <p:cNvPr id="88"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pPr/>
            <a:r>
              <a:t>Body Level One</a:t>
            </a:r>
          </a:p>
          <a:p>
            <a:pPr lvl="1"/>
            <a:r>
              <a:t>Body Level Two</a:t>
            </a:r>
          </a:p>
          <a:p>
            <a:pPr lvl="2"/>
            <a:r>
              <a:t>Body Level Three</a:t>
            </a:r>
          </a:p>
          <a:p>
            <a:pPr lvl="3"/>
            <a:r>
              <a:t>Body Level Four</a:t>
            </a:r>
          </a:p>
          <a:p>
            <a:pPr lvl="4"/>
            <a:r>
              <a:t>Body Level Five</a:t>
            </a:r>
          </a:p>
        </p:txBody>
      </p:sp>
      <p:sp>
        <p:nvSpPr>
          <p:cNvPr id="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0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7.xml"/></Relationships>

</file>

<file path=ppt/slides/_rels/slide10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8.xml"/></Relationships>

</file>

<file path=ppt/slides/_rels/slide10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9.xml"/></Relationships>

</file>

<file path=ppt/slides/_rels/slide10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0.xml"/></Relationships>

</file>

<file path=ppt/slides/_rels/slide10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1.xml"/></Relationships>

</file>

<file path=ppt/slides/_rels/slide10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2.xml"/></Relationships>

</file>

<file path=ppt/slides/_rels/slide10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3.xml"/></Relationships>

</file>

<file path=ppt/slides/_rels/slide10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4.xml"/></Relationships>

</file>

<file path=ppt/slides/_rels/slide10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5.xml"/></Relationships>

</file>

<file path=ppt/slides/_rels/slide10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s>

</file>

<file path=ppt/slides/_rels/slide1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8.xml"/></Relationships>

</file>

<file path=ppt/slides/_rels/slide1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9.xml"/></Relationships>

</file>

<file path=ppt/slides/_rels/slide1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0.xml"/></Relationships>

</file>

<file path=ppt/slides/_rels/slide1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8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9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9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9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9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9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0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20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20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20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0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tif"/></Relationships>

</file>

<file path=ppt/slides/_rels/slide2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4.png"/></Relationships>

</file>

<file path=ppt/slides/_rels/slide2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tif"/></Relationships>

</file>

<file path=ppt/slides/_rels/slide2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22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tif"/></Relationships>

</file>

<file path=ppt/slides/_rels/slide2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24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4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tif"/></Relationships>

</file>

<file path=ppt/slides/_rels/slide25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5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26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77.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3.jpeg"/></Relationships>

</file>

<file path=ppt/slides/_rels/slide4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5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5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5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5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5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5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5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5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6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6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6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6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6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6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6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6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s>

</file>

<file path=ppt/slides/_rels/slide6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7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s>

</file>

<file path=ppt/slides/_rels/slide7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s>

</file>

<file path=ppt/slides/_rels/slide7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7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7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s>

</file>

<file path=ppt/slides/_rels/slide7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s>

</file>

<file path=ppt/slides/_rels/slide7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7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7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9.xml"/></Relationships>

</file>

<file path=ppt/slides/_rels/slide8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8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s>

</file>

<file path=ppt/slides/_rels/slide8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8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8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8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8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8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s>

</file>

<file path=ppt/slides/_rels/slide8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9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s>

</file>

<file path=ppt/slides/_rels/slide9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s>

</file>

<file path=ppt/slides/_rels/slide9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s>

</file>

<file path=ppt/slides/_rels/slide9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s>

</file>

<file path=ppt/slides/_rels/slide9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s>

</file>

<file path=ppt/slides/_rels/slide9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s>

</file>

<file path=ppt/slides/_rels/slide9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s>

</file>

<file path=ppt/slides/_rels/slide9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5.xml"/></Relationships>

</file>

<file path=ppt/slides/_rels/slide9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Rectangle 2"/>
          <p:cNvSpPr txBox="1"/>
          <p:nvPr>
            <p:ph type="ctrTitle"/>
          </p:nvPr>
        </p:nvSpPr>
        <p:spPr>
          <a:xfrm>
            <a:off x="1778000" y="4533900"/>
            <a:ext cx="20828000" cy="4648200"/>
          </a:xfrm>
          <a:prstGeom prst="rect">
            <a:avLst/>
          </a:prstGeom>
        </p:spPr>
        <p:txBody>
          <a:bodyPr anchor="ctr"/>
          <a:lstStyle/>
          <a:p>
            <a:pPr>
              <a:lnSpc>
                <a:spcPct val="120000"/>
              </a:lnSpc>
              <a:defRPr>
                <a:solidFill>
                  <a:srgbClr val="B6ADED"/>
                </a:solidFill>
              </a:defRPr>
            </a:pPr>
            <a:r>
              <a:rPr b="1">
                <a:solidFill>
                  <a:srgbClr val="FFD479"/>
                </a:solidFill>
                <a:latin typeface="Avenir Next Regular"/>
                <a:ea typeface="Avenir Next Regular"/>
                <a:cs typeface="Avenir Next Regular"/>
                <a:sym typeface="Avenir Next Regular"/>
              </a:rPr>
              <a:t>GROWING UP IN CHRIST</a:t>
            </a:r>
            <a:br/>
            <a:r>
              <a:rPr sz="6400">
                <a:solidFill>
                  <a:srgbClr val="FFFB00"/>
                </a:solidFill>
                <a:latin typeface="Avenir Next Demi Bold"/>
                <a:ea typeface="Avenir Next Demi Bold"/>
                <a:cs typeface="Avenir Next Demi Bold"/>
                <a:sym typeface="Avenir Next Demi Bold"/>
              </a:rPr>
              <a:t>Seven Levels of Moral Decision Making</a:t>
            </a:r>
          </a:p>
        </p:txBody>
      </p:sp>
      <p:sp>
        <p:nvSpPr>
          <p:cNvPr id="143" name="Rectangle 3"/>
          <p:cNvSpPr txBox="1"/>
          <p:nvPr>
            <p:ph type="subTitle" sz="quarter" idx="1"/>
          </p:nvPr>
        </p:nvSpPr>
        <p:spPr>
          <a:xfrm>
            <a:off x="1778000" y="10021528"/>
            <a:ext cx="20828000" cy="3142562"/>
          </a:xfrm>
          <a:prstGeom prst="rect">
            <a:avLst/>
          </a:prstGeom>
        </p:spPr>
        <p:txBody>
          <a:bodyPr anchor="b"/>
          <a:lstStyle/>
          <a:p>
            <a:pPr>
              <a:lnSpc>
                <a:spcPct val="80000"/>
              </a:lnSpc>
              <a:spcBef>
                <a:spcPts val="1200"/>
              </a:spcBef>
              <a:defRPr sz="4800">
                <a:latin typeface="Avenir Next Regular"/>
                <a:ea typeface="Avenir Next Regular"/>
                <a:cs typeface="Avenir Next Regular"/>
                <a:sym typeface="Avenir Next Regular"/>
              </a:defRPr>
            </a:pPr>
            <a:r>
              <a:t>Timothy R. Jennings, MD, DFAPA</a:t>
            </a:r>
          </a:p>
          <a:p>
            <a:pPr>
              <a:lnSpc>
                <a:spcPct val="80000"/>
              </a:lnSpc>
              <a:spcBef>
                <a:spcPts val="1200"/>
              </a:spcBef>
              <a:defRPr sz="4800">
                <a:latin typeface="Avenir Next Regular"/>
                <a:ea typeface="Avenir Next Regular"/>
                <a:cs typeface="Avenir Next Regular"/>
                <a:sym typeface="Avenir Next Regular"/>
              </a:defRPr>
            </a:pPr>
            <a:r>
              <a:t>www.comeandreason.com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42"/>
                                        </p:tgtEl>
                                        <p:attrNameLst>
                                          <p:attrName>style.visibility</p:attrName>
                                        </p:attrNameLst>
                                      </p:cBhvr>
                                      <p:to>
                                        <p:strVal val="visible"/>
                                      </p:to>
                                    </p:set>
                                    <p:animEffect filter="fade" transition="in">
                                      <p:cBhvr>
                                        <p:cTn id="7" dur="1000"/>
                                        <p:tgtEl>
                                          <p:spTgt spid="142"/>
                                        </p:tgtEl>
                                      </p:cBhvr>
                                    </p:animEffect>
                                  </p:childTnLst>
                                </p:cTn>
                              </p:par>
                            </p:childTnLst>
                          </p:cTn>
                        </p:par>
                        <p:par>
                          <p:cTn id="8" fill="hold">
                            <p:stCondLst>
                              <p:cond delay="1000"/>
                            </p:stCondLst>
                            <p:childTnLst>
                              <p:par>
                                <p:cTn id="9" presetClass="entr" nodeType="afterEffect" presetID="10" grpId="2" fill="hold">
                                  <p:stCondLst>
                                    <p:cond delay="0"/>
                                  </p:stCondLst>
                                  <p:iterate type="el" backwards="0">
                                    <p:tmAbs val="0"/>
                                  </p:iterate>
                                  <p:childTnLst>
                                    <p:set>
                                      <p:cBhvr>
                                        <p:cTn id="10" fill="hold"/>
                                        <p:tgtEl>
                                          <p:spTgt spid="143"/>
                                        </p:tgtEl>
                                        <p:attrNameLst>
                                          <p:attrName>style.visibility</p:attrName>
                                        </p:attrNameLst>
                                      </p:cBhvr>
                                      <p:to>
                                        <p:strVal val="visible"/>
                                      </p:to>
                                    </p:set>
                                    <p:animEffect filter="fade" transition="in">
                                      <p:cBhvr>
                                        <p:cTn id="11"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3" grpId="2"/>
      <p:bldP build="whole" bldLvl="1" animBg="1" rev="0" advAuto="0" spid="142"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
        <p:nvSpPr>
          <p:cNvPr id="186" name="Domestic violence rates - No different…"/>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Domestic violence rates - No different</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Child abuse rates - No different</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Alcohol / drug addiction rates - No different </a:t>
            </a:r>
          </a:p>
          <a:p>
            <a:pPr marL="952500" indent="-952500">
              <a:lnSpc>
                <a:spcPct val="110000"/>
              </a:lnSpc>
              <a:spcBef>
                <a:spcPts val="0"/>
              </a:spcBef>
              <a:buSzPct val="100000"/>
              <a:defRPr sz="6400">
                <a:latin typeface="Avenir Next Medium"/>
                <a:ea typeface="Avenir Next Medium"/>
                <a:cs typeface="Avenir Next Medium"/>
                <a:sym typeface="Avenir Next Medium"/>
              </a:defRPr>
            </a:pPr>
            <a:r>
              <a:t>Pornography use - No different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0"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weapons of Satan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original purpose for the creation of humanity</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The fall of humanity into sin</a:t>
            </a:r>
          </a:p>
        </p:txBody>
      </p:sp>
      <p:sp>
        <p:nvSpPr>
          <p:cNvPr id="641"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5"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weapons of Satan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original purpose for the creation of humanity</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fall of humanity into sin</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God’s working through human history</a:t>
            </a:r>
          </a:p>
        </p:txBody>
      </p:sp>
      <p:sp>
        <p:nvSpPr>
          <p:cNvPr id="646"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0"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weapons of Satan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original purpose for the creation of humanity</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fall of humanity into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working through human history </a:t>
            </a:r>
          </a:p>
          <a:p>
            <a:pPr marL="952500" indent="-952500">
              <a:spcBef>
                <a:spcPts val="0"/>
              </a:spcBef>
              <a:buSzPct val="100000"/>
              <a:defRPr spc="0" sz="6400">
                <a:latin typeface="Avenir Next Medium"/>
                <a:ea typeface="Avenir Next Medium"/>
                <a:cs typeface="Avenir Next Medium"/>
                <a:sym typeface="Avenir Next Medium"/>
              </a:defRPr>
            </a:pPr>
            <a:r>
              <a:t>The purpose of the Cross</a:t>
            </a:r>
          </a:p>
        </p:txBody>
      </p:sp>
      <p:sp>
        <p:nvSpPr>
          <p:cNvPr id="651"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5"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weapons of Satan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original purpose for the creation of humanity</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fall of humanity into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working through human history </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purpose of the Cross </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The ultimate cleansing of the universe from sin </a:t>
            </a:r>
          </a:p>
        </p:txBody>
      </p:sp>
      <p:sp>
        <p:nvSpPr>
          <p:cNvPr id="656"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0" name="Jesus operated at this level"/>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Jesus operated at this level</a:t>
            </a:r>
          </a:p>
        </p:txBody>
      </p:sp>
      <p:sp>
        <p:nvSpPr>
          <p:cNvPr id="661" name="Level 7"/>
          <p:cNvSpPr txBox="1"/>
          <p:nvPr>
            <p:ph type="title"/>
          </p:nvPr>
        </p:nvSpPr>
        <p:spPr>
          <a:xfrm>
            <a:off x="762000" y="364066"/>
            <a:ext cx="22860000" cy="2540001"/>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660"/>
                                        </p:tgtEl>
                                        <p:attrNameLst>
                                          <p:attrName>style.visibility</p:attrName>
                                        </p:attrNameLst>
                                      </p:cBhvr>
                                      <p:to>
                                        <p:strVal val="visible"/>
                                      </p:to>
                                    </p:set>
                                    <p:animEffect filter="fade" transition="in">
                                      <p:cBhvr>
                                        <p:cTn id="7" dur="1000"/>
                                        <p:tgtEl>
                                          <p:spTgt spid="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60" grpId="1"/>
    </p:bldLst>
  </p:timing>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5" name="Jesus operated at this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Jesus operated at this level</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As will those who are ready for translation</a:t>
            </a:r>
          </a:p>
        </p:txBody>
      </p:sp>
      <p:sp>
        <p:nvSpPr>
          <p:cNvPr id="666" name="Level 7"/>
          <p:cNvSpPr txBox="1"/>
          <p:nvPr>
            <p:ph type="title"/>
          </p:nvPr>
        </p:nvSpPr>
        <p:spPr>
          <a:xfrm>
            <a:off x="762000" y="364066"/>
            <a:ext cx="22860000" cy="2540001"/>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0" name="Jesus operated at this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Jesus operated at this level</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As will those who are ready for translation</a:t>
            </a:r>
          </a:p>
          <a:p>
            <a:pPr marL="952500" indent="-952500">
              <a:spcBef>
                <a:spcPts val="0"/>
              </a:spcBef>
              <a:buSzPct val="100000"/>
              <a:defRPr spc="0" sz="6400">
                <a:latin typeface="Avenir Next Medium"/>
                <a:ea typeface="Avenir Next Medium"/>
                <a:cs typeface="Avenir Next Medium"/>
                <a:sym typeface="Avenir Next Medium"/>
              </a:defRPr>
            </a:pPr>
            <a:r>
              <a:t>The Scriptures describe those who are ready to meet Christ when He returns as:</a:t>
            </a: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Being sealed in their foreheads with the seal of God. </a:t>
            </a:r>
            <a:r>
              <a:rPr i="1">
                <a:solidFill>
                  <a:srgbClr val="FFD479"/>
                </a:solidFill>
                <a:latin typeface="Palatino"/>
                <a:ea typeface="Palatino"/>
                <a:cs typeface="Palatino"/>
                <a:sym typeface="Palatino"/>
              </a:rPr>
              <a:t>Revelation 7:3</a:t>
            </a:r>
            <a:endParaRPr>
              <a:effectLst>
                <a:outerShdw sx="100000" sy="100000" kx="0" ky="0" algn="b" rotWithShape="0" blurRad="38100" dist="38100" dir="2700000">
                  <a:srgbClr val="000000">
                    <a:alpha val="43137"/>
                  </a:srgbClr>
                </a:outerShdw>
              </a:effectLst>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Those who do not love their lives so much as to shrink from death. </a:t>
            </a:r>
            <a:r>
              <a:rPr i="1">
                <a:solidFill>
                  <a:srgbClr val="FFD479"/>
                </a:solidFill>
                <a:latin typeface="Palatino"/>
                <a:ea typeface="Palatino"/>
                <a:cs typeface="Palatino"/>
                <a:sym typeface="Palatino"/>
              </a:rPr>
              <a:t>Revelation 12:11</a:t>
            </a:r>
          </a:p>
        </p:txBody>
      </p:sp>
      <p:sp>
        <p:nvSpPr>
          <p:cNvPr id="671" name="Level 7"/>
          <p:cNvSpPr txBox="1"/>
          <p:nvPr>
            <p:ph type="title"/>
          </p:nvPr>
        </p:nvSpPr>
        <p:spPr>
          <a:xfrm>
            <a:off x="762000" y="364066"/>
            <a:ext cx="22860000" cy="2540001"/>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5" name="This principle of other-centeredness leads to values of modesty, humility and wise stewardship of money"/>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This principle of other-centeredness leads to values of modesty, humility and wise stewardship of money</a:t>
            </a:r>
          </a:p>
        </p:txBody>
      </p:sp>
      <p:sp>
        <p:nvSpPr>
          <p:cNvPr id="676" name="Love is the Basis of Lif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Love is the Basis of Life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75"/>
                                        </p:tgtEl>
                                        <p:attrNameLst>
                                          <p:attrName>style.visibility</p:attrName>
                                        </p:attrNameLst>
                                      </p:cBhvr>
                                      <p:to>
                                        <p:strVal val="visible"/>
                                      </p:to>
                                    </p:set>
                                    <p:animEffect filter="fade" transition="in">
                                      <p:cBhvr>
                                        <p:cTn id="7" dur="1000"/>
                                        <p:tgtEl>
                                          <p:spTgt spid="6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5" grpId="1"/>
    </p:bldLst>
  </p:timing>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0" name="This principle of other-centeredness leads to values of modesty, humility and wise stewardship of money…"/>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principle of other-centeredness leads to values of modesty, humility and wise stewardship of money</a:t>
            </a:r>
          </a:p>
          <a:p>
            <a:pPr marL="952500" indent="-952500">
              <a:spcBef>
                <a:spcPts val="0"/>
              </a:spcBef>
              <a:buSzPct val="100000"/>
              <a:defRPr spc="0" sz="6400">
                <a:latin typeface="Avenir Next Medium"/>
                <a:ea typeface="Avenir Next Medium"/>
                <a:cs typeface="Avenir Next Medium"/>
                <a:sym typeface="Avenir Next Medium"/>
              </a:defRPr>
            </a:pPr>
            <a:r>
              <a:t>Level 7 would have no problem avoiding expensive jewelry, or flashy cars, or clothes designed to promote self</a:t>
            </a:r>
          </a:p>
        </p:txBody>
      </p:sp>
      <p:sp>
        <p:nvSpPr>
          <p:cNvPr id="681" name="Love is the Basis of Lif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Love is the Basis of Life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5" name="This principle of other-centeredness leads to values of modesty, humility and wise stewardship of money…"/>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principle of other-centeredness leads to values of modesty, humility and wise stewardship of money</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7 would have no problem avoiding expensive jewelry, or flashy cars, or clothes designed to promote self</a:t>
            </a:r>
          </a:p>
          <a:p>
            <a:pPr marL="952500" indent="-952500">
              <a:spcBef>
                <a:spcPts val="0"/>
              </a:spcBef>
              <a:buSzPct val="100000"/>
              <a:defRPr spc="0" sz="6400">
                <a:latin typeface="Avenir Next Medium"/>
                <a:ea typeface="Avenir Next Medium"/>
                <a:cs typeface="Avenir Next Medium"/>
                <a:sym typeface="Avenir Next Medium"/>
              </a:defRPr>
            </a:pPr>
            <a:r>
              <a:t>But level 4 would make rules, such as no cosmetics or jewelry, but never notice the person who weekly buys an expensive coat or dress because that’s not one of the rules.</a:t>
            </a:r>
          </a:p>
        </p:txBody>
      </p:sp>
      <p:sp>
        <p:nvSpPr>
          <p:cNvPr id="686" name="Love is the Basis of Lif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Love is the Basis of Life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
        <p:nvSpPr>
          <p:cNvPr id="191" name="Domestic violence rates - No different…"/>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Domestic violence rates - No different</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Child abuse rates - No different</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Alcohol / drug addiction rates - No different </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Pornography use - No different</a:t>
            </a:r>
          </a:p>
          <a:p>
            <a:pPr marL="952500" indent="-952500">
              <a:lnSpc>
                <a:spcPct val="110000"/>
              </a:lnSpc>
              <a:spcBef>
                <a:spcPts val="0"/>
              </a:spcBef>
              <a:buSzPct val="100000"/>
              <a:defRPr sz="6400">
                <a:latin typeface="Avenir Next Medium"/>
                <a:ea typeface="Avenir Next Medium"/>
                <a:cs typeface="Avenir Next Medium"/>
                <a:sym typeface="Avenir Next Medium"/>
              </a:defRPr>
            </a:pPr>
            <a:r>
              <a:t>Disunity and fragmentation with 34,000 different groups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0" name="Why So Many Law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Why So Many Laws</a:t>
            </a:r>
          </a:p>
        </p:txBody>
      </p:sp>
      <p:sp>
        <p:nvSpPr>
          <p:cNvPr id="691" name="Understanding people operating at level 4 and below gives insight as to why there are so many laws in the books of Mose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Understanding people operating at level 4 and below gives insight as to why there are so many laws in the books of Moses.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91"/>
                                        </p:tgtEl>
                                        <p:attrNameLst>
                                          <p:attrName>style.visibility</p:attrName>
                                        </p:attrNameLst>
                                      </p:cBhvr>
                                      <p:to>
                                        <p:strVal val="visible"/>
                                      </p:to>
                                    </p:set>
                                    <p:animEffect filter="fade" transition="in">
                                      <p:cBhvr>
                                        <p:cTn id="7" dur="1000"/>
                                        <p:tgtEl>
                                          <p:spTgt spid="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1" grpId="1"/>
    </p:bldLst>
  </p:timing>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5" name="Why So Many Law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Why So Many Laws</a:t>
            </a:r>
          </a:p>
        </p:txBody>
      </p:sp>
      <p:sp>
        <p:nvSpPr>
          <p:cNvPr id="696" name="Understanding people operating at level 4 and below gives insight as to why there are so many laws in the books of Mose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Understanding people operating at level 4 and below gives insight as to why there are so many laws in the books of Moses.</a:t>
            </a:r>
          </a:p>
          <a:p>
            <a:pPr marL="952500" indent="-952500">
              <a:spcBef>
                <a:spcPts val="0"/>
              </a:spcBef>
              <a:buSzPct val="100000"/>
              <a:defRPr spc="0" sz="6400">
                <a:latin typeface="Avenir Next Medium"/>
                <a:ea typeface="Avenir Next Medium"/>
                <a:cs typeface="Avenir Next Medium"/>
                <a:sym typeface="Avenir Next Medium"/>
              </a:defRPr>
            </a:pPr>
            <a:r>
              <a:t>Consider how many laws we have in our society. When people operate at level 4 and below, they need a law for every situation.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0" name="Why So Many Law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Why So Many Laws</a:t>
            </a:r>
          </a:p>
        </p:txBody>
      </p:sp>
      <p:sp>
        <p:nvSpPr>
          <p:cNvPr id="701" name="But when people reach level 5 and above, it can be summed up in two:…"/>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But when people reach level 5 and above, it can be summed up in two:</a:t>
            </a: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Love God and Love each other.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01"/>
                                        </p:tgtEl>
                                        <p:attrNameLst>
                                          <p:attrName>style.visibility</p:attrName>
                                        </p:attrNameLst>
                                      </p:cBhvr>
                                      <p:to>
                                        <p:strVal val="visible"/>
                                      </p:to>
                                    </p:set>
                                    <p:animEffect filter="fade" transition="in">
                                      <p:cBhvr>
                                        <p:cTn id="7" dur="1000"/>
                                        <p:tgtEl>
                                          <p:spTgt spid="7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01" grpId="1"/>
    </p:bldLst>
  </p:timing>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5" name="Why So Many Law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Why So Many Laws</a:t>
            </a:r>
          </a:p>
        </p:txBody>
      </p:sp>
      <p:sp>
        <p:nvSpPr>
          <p:cNvPr id="706" name="But when people reach level 5 and above, it can be summed up in two:…"/>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But when people reach level 5 and above, it can be summed up in two:</a:t>
            </a:r>
          </a:p>
          <a:p>
            <a:pPr marL="2857500" indent="-952500">
              <a:spcBef>
                <a:spcPts val="0"/>
              </a:spcBef>
              <a:buChar char="‣"/>
              <a:defRPr spc="0" sz="6400">
                <a:solidFill>
                  <a:srgbClr val="6C6C6C"/>
                </a:solidFill>
                <a:latin typeface="Avenir Next Medium"/>
                <a:ea typeface="Avenir Next Medium"/>
                <a:cs typeface="Avenir Next Medium"/>
                <a:sym typeface="Avenir Next Medium"/>
              </a:defRPr>
            </a:pPr>
            <a:r>
              <a:t>Love God and Love each other.</a:t>
            </a:r>
          </a:p>
          <a:p>
            <a:pPr marL="952500" indent="-952500">
              <a:spcBef>
                <a:spcPts val="0"/>
              </a:spcBef>
              <a:buSzPct val="100000"/>
              <a:defRPr spc="0" sz="6400">
                <a:latin typeface="Avenir Next Medium"/>
                <a:ea typeface="Avenir Next Medium"/>
                <a:cs typeface="Avenir Next Medium"/>
                <a:sym typeface="Avenir Next Medium"/>
              </a:defRPr>
            </a:pPr>
            <a:r>
              <a:t>Rules are no longer needed because they are written upon the heart. </a:t>
            </a:r>
            <a:r>
              <a:rPr i="1">
                <a:solidFill>
                  <a:srgbClr val="FFD479"/>
                </a:solidFill>
                <a:latin typeface="Palatino"/>
                <a:ea typeface="Palatino"/>
                <a:cs typeface="Palatino"/>
                <a:sym typeface="Palatino"/>
              </a:rPr>
              <a:t>Hebrews 8:10</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0"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11" name="Level 1 - Reward and Punishment…"/>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1 -</a:t>
            </a:r>
            <a:r>
              <a:t> </a:t>
            </a:r>
            <a:r>
              <a:rPr>
                <a:latin typeface="Avenir Next Medium"/>
                <a:ea typeface="Avenir Next Medium"/>
                <a:cs typeface="Avenir Next Medium"/>
                <a:sym typeface="Avenir Next Medium"/>
              </a:rPr>
              <a:t>Reward and Punishment</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It is wrong not to brush because mommy will be mad and the child will be punished. It is right to brush because the child will be praised.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11"/>
                                        </p:tgtEl>
                                        <p:attrNameLst>
                                          <p:attrName>style.visibility</p:attrName>
                                        </p:attrNameLst>
                                      </p:cBhvr>
                                      <p:to>
                                        <p:strVal val="visible"/>
                                      </p:to>
                                    </p:set>
                                    <p:animEffect filter="fade" transition="in">
                                      <p:cBhvr>
                                        <p:cTn id="7" dur="1000"/>
                                        <p:tgtEl>
                                          <p:spTgt spid="7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1" grpId="1"/>
    </p:bldLst>
  </p:timing>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3"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14" name="Level 2 - Marketplace Exchange…"/>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2 -</a:t>
            </a:r>
            <a:r>
              <a:t> </a:t>
            </a:r>
            <a:r>
              <a:rPr>
                <a:latin typeface="Avenir Next Medium"/>
                <a:ea typeface="Avenir Next Medium"/>
                <a:cs typeface="Avenir Next Medium"/>
                <a:sym typeface="Avenir Next Medium"/>
              </a:rPr>
              <a:t>Marketplace Exchange</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This is the child or parent who says,</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“I’ll brush my teeth if you read me a bedtime story,”</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or “Brush your teeth and I’ll read you a bedtime story.” Don’t brush, no story. Do brush, get the story.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14"/>
                                        </p:tgtEl>
                                        <p:attrNameLst>
                                          <p:attrName>style.visibility</p:attrName>
                                        </p:attrNameLst>
                                      </p:cBhvr>
                                      <p:to>
                                        <p:strVal val="visible"/>
                                      </p:to>
                                    </p:set>
                                    <p:animEffect filter="fade" transition="in">
                                      <p:cBhvr>
                                        <p:cTn id="7" dur="1000"/>
                                        <p:tgtEl>
                                          <p:spTgt spid="7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4" grpId="1"/>
    </p:bldLst>
  </p:timing>
</p:sld>
</file>

<file path=ppt/slides/slide1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6"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17" name="Level 3 - Social Conformity…"/>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3 -</a:t>
            </a:r>
            <a:r>
              <a:t> </a:t>
            </a:r>
            <a:r>
              <a:rPr>
                <a:latin typeface="Avenir Next Medium"/>
                <a:ea typeface="Avenir Next Medium"/>
                <a:cs typeface="Avenir Next Medium"/>
                <a:sym typeface="Avenir Next Medium"/>
              </a:rPr>
              <a:t>Social Conformity</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It’s wrong not to brush at this level because one</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will be teased at school, it’s right to brush</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in order to be accepted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17"/>
                                        </p:tgtEl>
                                        <p:attrNameLst>
                                          <p:attrName>style.visibility</p:attrName>
                                        </p:attrNameLst>
                                      </p:cBhvr>
                                      <p:to>
                                        <p:strVal val="visible"/>
                                      </p:to>
                                    </p:set>
                                    <p:animEffect filter="fade" transition="in">
                                      <p:cBhvr>
                                        <p:cTn id="7" dur="1000"/>
                                        <p:tgtEl>
                                          <p:spTgt spid="7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7" grpId="1"/>
    </p:bldLst>
  </p:timing>
</p:sld>
</file>

<file path=ppt/slides/slide1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19"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20" name="Level 4 - Law and Order…"/>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4 -</a:t>
            </a:r>
            <a:r>
              <a:t> </a:t>
            </a:r>
            <a:r>
              <a:rPr>
                <a:latin typeface="Avenir Next Medium"/>
                <a:ea typeface="Avenir Next Medium"/>
                <a:cs typeface="Avenir Next Medium"/>
                <a:sym typeface="Avenir Next Medium"/>
              </a:rPr>
              <a:t>Law and Order</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At this level there is a family behavior contract,</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with codified expectations and written consequences. Don’t brush and lose a prescribed privilege,</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no cell phone for that day.</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Do brush and maintain the privilege.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20"/>
                                        </p:tgtEl>
                                        <p:attrNameLst>
                                          <p:attrName>style.visibility</p:attrName>
                                        </p:attrNameLst>
                                      </p:cBhvr>
                                      <p:to>
                                        <p:strVal val="visible"/>
                                      </p:to>
                                    </p:set>
                                    <p:animEffect filter="fade" transition="in">
                                      <p:cBhvr>
                                        <p:cTn id="7" dur="1000"/>
                                        <p:tgtEl>
                                          <p:spTgt spid="7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0" grpId="1"/>
    </p:bldLst>
  </p:timing>
</p:sld>
</file>

<file path=ppt/slides/slide1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2"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23" name="Level 5 - Love for Others…"/>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5 -</a:t>
            </a:r>
            <a:r>
              <a:t> </a:t>
            </a:r>
            <a:r>
              <a:rPr>
                <a:latin typeface="Avenir Next Medium"/>
                <a:ea typeface="Avenir Next Medium"/>
                <a:cs typeface="Avenir Next Medium"/>
                <a:sym typeface="Avenir Next Medium"/>
              </a:rPr>
              <a:t>Love for Others</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Realizing it would inconvenience one’s parents</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to take him to dentist and pay dental bills and, therefore, desiring to reduce burdens</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on his parents, one brushes his teeth.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23"/>
                                        </p:tgtEl>
                                        <p:attrNameLst>
                                          <p:attrName>style.visibility</p:attrName>
                                        </p:attrNameLst>
                                      </p:cBhvr>
                                      <p:to>
                                        <p:strVal val="visible"/>
                                      </p:to>
                                    </p:set>
                                    <p:animEffect filter="fade" transition="in">
                                      <p:cBhvr>
                                        <p:cTn id="7" dur="1000"/>
                                        <p:tgtEl>
                                          <p:spTgt spid="7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3" grpId="1"/>
    </p:bldLst>
  </p:timing>
</p:sld>
</file>

<file path=ppt/slides/slide1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5"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26" name="Level 6 - Principles Base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6 -</a:t>
            </a:r>
            <a:r>
              <a:t> </a:t>
            </a:r>
            <a:r>
              <a:rPr>
                <a:latin typeface="Avenir Next Medium"/>
                <a:ea typeface="Avenir Next Medium"/>
                <a:cs typeface="Avenir Next Medium"/>
                <a:sym typeface="Avenir Next Medium"/>
              </a:rPr>
              <a:t>Principles Based</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The person at this level understands the second law</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of thermodynamics (even if they can’t name it)</a:t>
            </a: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that if energy isn’t put into the system, it will decay. Therefore, one brushes because this is how things actually work best.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26"/>
                                        </p:tgtEl>
                                        <p:attrNameLst>
                                          <p:attrName>style.visibility</p:attrName>
                                        </p:attrNameLst>
                                      </p:cBhvr>
                                      <p:to>
                                        <p:strVal val="visible"/>
                                      </p:to>
                                    </p:set>
                                    <p:animEffect filter="fade" transition="in">
                                      <p:cBhvr>
                                        <p:cTn id="7" dur="1000"/>
                                        <p:tgtEl>
                                          <p:spTgt spid="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6"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2 Timothy 3:1-5 NIV"/>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a:lnSpc>
                <a:spcPct val="80000"/>
              </a:lnSpc>
              <a:spcBef>
                <a:spcPts val="0"/>
              </a:spcBef>
              <a:defRPr b="1" cap="small" spc="112" sz="11200">
                <a:solidFill>
                  <a:srgbClr val="FFD479"/>
                </a:solidFill>
                <a:latin typeface="Avenir Next Regular"/>
                <a:ea typeface="Avenir Next Regular"/>
                <a:cs typeface="Avenir Next Regular"/>
                <a:sym typeface="Avenir Next Regular"/>
              </a:defRPr>
            </a:pPr>
            <a:r>
              <a:t>2 Timothy 3:1-5 </a:t>
            </a:r>
            <a:r>
              <a:rPr i="1" spc="48" sz="4800">
                <a:latin typeface="Palatino"/>
                <a:ea typeface="Palatino"/>
                <a:cs typeface="Palatino"/>
                <a:sym typeface="Palatino"/>
              </a:rPr>
              <a:t>NIV</a:t>
            </a:r>
          </a:p>
        </p:txBody>
      </p:sp>
      <p:sp>
        <p:nvSpPr>
          <p:cNvPr id="196" name="1 But mark this: There will be terrible times in the last days. 2 People will be lovers of themselves, lovers of money, boastful, proud, abusive, disobedient to their parents, ungrateful, unholy, 3 without love, unforgiving, slanderous, without self-cont"/>
          <p:cNvSpPr txBox="1"/>
          <p:nvPr>
            <p:ph type="body" idx="1"/>
          </p:nvPr>
        </p:nvSpPr>
        <p:spPr>
          <a:xfrm>
            <a:off x="1689100" y="3149600"/>
            <a:ext cx="21005800" cy="10514875"/>
          </a:xfrm>
          <a:prstGeom prst="rect">
            <a:avLst/>
          </a:prstGeom>
        </p:spPr>
        <p:txBody>
          <a:bodyPr anchor="t"/>
          <a:lstStyle/>
          <a:p>
            <a:pPr marL="0" indent="0">
              <a:lnSpc>
                <a:spcPct val="110000"/>
              </a:lnSpc>
              <a:spcBef>
                <a:spcPts val="0"/>
              </a:spcBef>
              <a:buSzTx/>
              <a:buNone/>
              <a:defRPr sz="6400">
                <a:solidFill>
                  <a:srgbClr val="6C6C6C"/>
                </a:solidFill>
                <a:latin typeface="Avenir Next Medium"/>
                <a:ea typeface="Avenir Next Medium"/>
                <a:cs typeface="Avenir Next Medium"/>
                <a:sym typeface="Avenir Next Medium"/>
              </a:defRPr>
            </a:pPr>
            <a:r>
              <a:rPr baseline="31999">
                <a:solidFill>
                  <a:srgbClr val="FFD479"/>
                </a:solidFill>
              </a:rPr>
              <a:t>1</a:t>
            </a:r>
            <a:r>
              <a:t> </a:t>
            </a:r>
            <a:r>
              <a:rPr>
                <a:solidFill>
                  <a:srgbClr val="FFFFFF"/>
                </a:solidFill>
              </a:rPr>
              <a:t>But mark this: There will be terrible times in the </a:t>
            </a:r>
            <a:r>
              <a:rPr>
                <a:solidFill>
                  <a:srgbClr val="FFFB00"/>
                </a:solidFill>
              </a:rPr>
              <a:t>last days</a:t>
            </a:r>
            <a:r>
              <a:rPr>
                <a:solidFill>
                  <a:srgbClr val="FFFFFF"/>
                </a:solidFill>
              </a:rPr>
              <a:t>. </a:t>
            </a:r>
            <a:r>
              <a:rPr baseline="31999">
                <a:solidFill>
                  <a:srgbClr val="FFD479"/>
                </a:solidFill>
              </a:rPr>
              <a:t>2</a:t>
            </a:r>
            <a:r>
              <a:rPr>
                <a:solidFill>
                  <a:srgbClr val="FFFFFF"/>
                </a:solidFill>
              </a:rPr>
              <a:t> People will be </a:t>
            </a:r>
            <a:r>
              <a:rPr>
                <a:solidFill>
                  <a:srgbClr val="FFFB00"/>
                </a:solidFill>
              </a:rPr>
              <a:t>lovers of themselves</a:t>
            </a:r>
            <a:r>
              <a:rPr>
                <a:solidFill>
                  <a:srgbClr val="FFFFFF"/>
                </a:solidFill>
              </a:rPr>
              <a:t>, lovers of money, boastful, proud, </a:t>
            </a:r>
            <a:r>
              <a:rPr>
                <a:solidFill>
                  <a:srgbClr val="FFFB00"/>
                </a:solidFill>
              </a:rPr>
              <a:t>abusive</a:t>
            </a:r>
            <a:r>
              <a:rPr>
                <a:solidFill>
                  <a:srgbClr val="FFFFFF"/>
                </a:solidFill>
              </a:rPr>
              <a:t>, disobedient to their parents, ungrateful, unholy, </a:t>
            </a:r>
            <a:r>
              <a:rPr baseline="31999">
                <a:solidFill>
                  <a:srgbClr val="FFD479"/>
                </a:solidFill>
              </a:rPr>
              <a:t>3</a:t>
            </a:r>
            <a:r>
              <a:rPr>
                <a:solidFill>
                  <a:srgbClr val="FFFFFF"/>
                </a:solidFill>
              </a:rPr>
              <a:t> without love, unforgiving, slanderous, </a:t>
            </a:r>
            <a:r>
              <a:rPr>
                <a:solidFill>
                  <a:srgbClr val="FFFB00"/>
                </a:solidFill>
              </a:rPr>
              <a:t>without self-control</a:t>
            </a:r>
            <a:r>
              <a:rPr>
                <a:solidFill>
                  <a:srgbClr val="FFFFFF"/>
                </a:solidFill>
              </a:rPr>
              <a:t>,</a:t>
            </a:r>
            <a:r>
              <a:t> </a:t>
            </a:r>
            <a:r>
              <a:rPr>
                <a:solidFill>
                  <a:srgbClr val="FFFB00"/>
                </a:solidFill>
              </a:rPr>
              <a:t>brutal</a:t>
            </a:r>
            <a:r>
              <a:rPr>
                <a:solidFill>
                  <a:srgbClr val="FFFFFF"/>
                </a:solidFill>
              </a:rPr>
              <a:t>, not lovers of the good, </a:t>
            </a:r>
            <a:r>
              <a:rPr baseline="31999">
                <a:solidFill>
                  <a:srgbClr val="FFD479"/>
                </a:solidFill>
              </a:rPr>
              <a:t>4</a:t>
            </a:r>
            <a:r>
              <a:rPr>
                <a:solidFill>
                  <a:srgbClr val="FFFFFF"/>
                </a:solidFill>
              </a:rPr>
              <a:t> treacherous, rash, conceited, </a:t>
            </a:r>
            <a:r>
              <a:rPr>
                <a:solidFill>
                  <a:srgbClr val="FFFB00"/>
                </a:solidFill>
              </a:rPr>
              <a:t>lovers of pleasure</a:t>
            </a:r>
            <a:r>
              <a:t> </a:t>
            </a:r>
            <a:r>
              <a:rPr>
                <a:solidFill>
                  <a:srgbClr val="FFFFFF"/>
                </a:solidFill>
              </a:rPr>
              <a:t>rather than lovers of God—</a:t>
            </a:r>
            <a:r>
              <a:t> </a:t>
            </a:r>
            <a:r>
              <a:rPr baseline="31999">
                <a:solidFill>
                  <a:srgbClr val="FFD479"/>
                </a:solidFill>
              </a:rPr>
              <a:t>5</a:t>
            </a:r>
            <a:r>
              <a:t> </a:t>
            </a:r>
            <a:r>
              <a:rPr b="1">
                <a:solidFill>
                  <a:srgbClr val="FFFB00"/>
                </a:solidFill>
                <a:latin typeface="Tahoma"/>
                <a:ea typeface="Tahoma"/>
                <a:cs typeface="Tahoma"/>
                <a:sym typeface="Tahoma"/>
              </a:rPr>
              <a:t>having a form of godliness but denying its power.</a:t>
            </a:r>
            <a: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8"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29"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rPr b="1"/>
              <a:t>-</a:t>
            </a:r>
            <a:r>
              <a:t> </a:t>
            </a:r>
            <a:r>
              <a:rPr>
                <a:latin typeface="Avenir Next Medium"/>
                <a:ea typeface="Avenir Next Medium"/>
                <a:cs typeface="Avenir Next Medium"/>
                <a:sym typeface="Avenir Next Medium"/>
              </a:rPr>
              <a:t>Understanding friend of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729"/>
                                        </p:tgtEl>
                                        <p:attrNameLst>
                                          <p:attrName>style.visibility</p:attrName>
                                        </p:attrNameLst>
                                      </p:cBhvr>
                                      <p:to>
                                        <p:strVal val="visible"/>
                                      </p:to>
                                    </p:set>
                                    <p:animEffect filter="fade" transition="in">
                                      <p:cBhvr>
                                        <p:cTn id="7" dur="1000"/>
                                        <p:tgtEl>
                                          <p:spTgt spid="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29" grpId="1"/>
    </p:bldLst>
  </p:timing>
</p:sld>
</file>

<file path=ppt/slides/slide1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1"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32"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rPr b="1"/>
              <a:t>-</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889000" indent="-889000" algn="ctr">
              <a:spcBef>
                <a:spcPts val="0"/>
              </a:spcBef>
              <a:buSzPct val="100000"/>
              <a:defRPr spc="0" sz="6400">
                <a:solidFill>
                  <a:srgbClr val="FFFC79"/>
                </a:solidFill>
                <a:latin typeface="Avenir Next Medium"/>
                <a:ea typeface="Avenir Next Medium"/>
                <a:cs typeface="Avenir Next Medium"/>
                <a:sym typeface="Avenir Next Medium"/>
              </a:defRPr>
            </a:pPr>
            <a:r>
              <a:t>Not only loves others and understands God’s design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4"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35"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rPr b="1"/>
              <a:t>-</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Not only loves others and understands God’s design</a:t>
            </a:r>
          </a:p>
          <a:p>
            <a:pPr marL="889000" indent="-889000">
              <a:spcBef>
                <a:spcPts val="0"/>
              </a:spcBef>
              <a:buSzPct val="100000"/>
              <a:defRPr spc="0" sz="6400">
                <a:solidFill>
                  <a:srgbClr val="FFFC79"/>
                </a:solidFill>
                <a:latin typeface="Avenir Next Medium"/>
                <a:ea typeface="Avenir Next Medium"/>
                <a:cs typeface="Avenir Next Medium"/>
                <a:sym typeface="Avenir Next Medium"/>
              </a:defRPr>
            </a:pPr>
            <a:r>
              <a:t>Also realizes made in God’s image and the body is the Spirit Temple.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37"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38"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rPr b="1"/>
              <a:t>-</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889000" indent="-889000">
              <a:spcBef>
                <a:spcPts val="0"/>
              </a:spcBef>
              <a:buSzPct val="100000"/>
              <a:defRPr spc="0" sz="6400">
                <a:solidFill>
                  <a:srgbClr val="FFFC79"/>
                </a:solidFill>
                <a:latin typeface="Avenir Next Medium"/>
                <a:ea typeface="Avenir Next Medium"/>
                <a:cs typeface="Avenir Next Medium"/>
                <a:sym typeface="Avenir Next Medium"/>
              </a:defRPr>
            </a:pPr>
            <a:r>
              <a:t>Knows that failure to brush causes decay, increases sickness, and undermines one’s ability to fulfill God’s purpose.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0" name="Consider a Child Brushing his Teeth…"/>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Consider a Child Brushing his Teeth</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through the 7 Levels</a:t>
            </a:r>
          </a:p>
        </p:txBody>
      </p:sp>
      <p:sp>
        <p:nvSpPr>
          <p:cNvPr id="741"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Level 7</a:t>
            </a:r>
            <a:r>
              <a:t> </a:t>
            </a:r>
            <a:r>
              <a:rPr b="1">
                <a:latin typeface="Avenir Next Regular"/>
                <a:ea typeface="Avenir Next Regular"/>
                <a:cs typeface="Avenir Next Regular"/>
                <a:sym typeface="Avenir Next Regular"/>
              </a:rPr>
              <a:t>-</a:t>
            </a:r>
            <a:r>
              <a:t> Understanding friend of God</a:t>
            </a:r>
          </a:p>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Knows that failure to brush causes decay, increases sickness, and undermines one’s ability to fulfill God’s purpose.</a:t>
            </a:r>
            <a:endParaRPr>
              <a:solidFill>
                <a:srgbClr val="000000"/>
              </a:solidFill>
            </a:endParaRPr>
          </a:p>
          <a:p>
            <a:pPr marL="889000" indent="-889000">
              <a:spcBef>
                <a:spcPts val="0"/>
              </a:spcBef>
              <a:buSzPct val="100000"/>
              <a:defRPr spc="0" sz="6400">
                <a:solidFill>
                  <a:srgbClr val="FFFC79"/>
                </a:solidFill>
                <a:latin typeface="Avenir Next Medium"/>
                <a:ea typeface="Avenir Next Medium"/>
                <a:cs typeface="Avenir Next Medium"/>
                <a:sym typeface="Avenir Next Medium"/>
              </a:defRPr>
            </a:pPr>
            <a:r>
              <a:t>So one brushes as a good steward to maintain one’s health in order to be of greatest usefulness in God’s cause, be a good witness to others, and demonstrate love for God and fellow human beings.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3" name="At All 7 Levels Teeth are Brushed"/>
          <p:cNvSpPr txBox="1"/>
          <p:nvPr>
            <p:ph type="title"/>
          </p:nvPr>
        </p:nvSpPr>
        <p:spPr>
          <a:xfrm>
            <a:off x="762000" y="381000"/>
            <a:ext cx="22860000" cy="2540000"/>
          </a:xfrm>
          <a:prstGeom prst="rect">
            <a:avLst/>
          </a:prstGeom>
        </p:spPr>
        <p:txBody>
          <a:bodyPr/>
          <a:lstStyle>
            <a:lvl1pPr defTabSz="800735">
              <a:lnSpc>
                <a:spcPct val="80000"/>
              </a:lnSpc>
              <a:defRPr b="1" cap="small" spc="108" sz="10864">
                <a:solidFill>
                  <a:srgbClr val="FFFB00"/>
                </a:solidFill>
                <a:latin typeface="Avenir Next Regular"/>
                <a:ea typeface="Avenir Next Regular"/>
                <a:cs typeface="Avenir Next Regular"/>
                <a:sym typeface="Avenir Next Regular"/>
              </a:defRPr>
            </a:lvl1pPr>
          </a:lstStyle>
          <a:p>
            <a:pPr/>
            <a:r>
              <a:t>At All 7 Levels Teeth are Brushed</a:t>
            </a:r>
          </a:p>
        </p:txBody>
      </p:sp>
      <p:sp>
        <p:nvSpPr>
          <p:cNvPr id="744" name="But only level 5 and above can be trusted"/>
          <p:cNvSpPr txBox="1"/>
          <p:nvPr>
            <p:ph type="body" idx="1"/>
          </p:nvPr>
        </p:nvSpPr>
        <p:spPr>
          <a:xfrm>
            <a:off x="1689100" y="3149600"/>
            <a:ext cx="21005800" cy="10521476"/>
          </a:xfrm>
          <a:prstGeom prst="rect">
            <a:avLst/>
          </a:prstGeom>
        </p:spPr>
        <p:txBody>
          <a:bodyPr anchor="t"/>
          <a:lstStyle>
            <a:lvl1pPr marL="889000" indent="-889000">
              <a:spcBef>
                <a:spcPts val="0"/>
              </a:spcBef>
              <a:buSzPct val="100000"/>
              <a:defRPr spc="0" sz="6400">
                <a:latin typeface="Avenir Next Medium"/>
                <a:ea typeface="Avenir Next Medium"/>
                <a:cs typeface="Avenir Next Medium"/>
                <a:sym typeface="Avenir Next Medium"/>
              </a:defRPr>
            </a:lvl1pPr>
          </a:lstStyle>
          <a:p>
            <a:pPr/>
            <a:r>
              <a:t>But only level 5 and above can be trusted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44"/>
                                        </p:tgtEl>
                                        <p:attrNameLst>
                                          <p:attrName>style.visibility</p:attrName>
                                        </p:attrNameLst>
                                      </p:cBhvr>
                                      <p:to>
                                        <p:strVal val="visible"/>
                                      </p:to>
                                    </p:set>
                                    <p:animEffect filter="fade" transition="in">
                                      <p:cBhvr>
                                        <p:cTn id="7" dur="1000"/>
                                        <p:tgtEl>
                                          <p:spTgt spid="7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4" grpId="1"/>
    </p:bldLst>
  </p:timing>
</p:sld>
</file>

<file path=ppt/slides/slide1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6" name="At All 7 Levels Teeth are Brushed"/>
          <p:cNvSpPr txBox="1"/>
          <p:nvPr>
            <p:ph type="title"/>
          </p:nvPr>
        </p:nvSpPr>
        <p:spPr>
          <a:xfrm>
            <a:off x="762000" y="381000"/>
            <a:ext cx="22860000" cy="2540000"/>
          </a:xfrm>
          <a:prstGeom prst="rect">
            <a:avLst/>
          </a:prstGeom>
        </p:spPr>
        <p:txBody>
          <a:bodyPr/>
          <a:lstStyle>
            <a:lvl1pPr defTabSz="800735">
              <a:lnSpc>
                <a:spcPct val="80000"/>
              </a:lnSpc>
              <a:defRPr b="1" cap="small" spc="108" sz="10864">
                <a:solidFill>
                  <a:srgbClr val="FFFB00"/>
                </a:solidFill>
                <a:latin typeface="Avenir Next Regular"/>
                <a:ea typeface="Avenir Next Regular"/>
                <a:cs typeface="Avenir Next Regular"/>
                <a:sym typeface="Avenir Next Regular"/>
              </a:defRPr>
            </a:lvl1pPr>
          </a:lstStyle>
          <a:p>
            <a:pPr/>
            <a:r>
              <a:t>At All 7 Levels Teeth are Brushed</a:t>
            </a:r>
          </a:p>
        </p:txBody>
      </p:sp>
      <p:sp>
        <p:nvSpPr>
          <p:cNvPr id="747" name="But only level 5 and above can be trusted…"/>
          <p:cNvSpPr txBox="1"/>
          <p:nvPr>
            <p:ph type="body" idx="1"/>
          </p:nvPr>
        </p:nvSpPr>
        <p:spPr>
          <a:xfrm>
            <a:off x="1689100" y="3149600"/>
            <a:ext cx="21005800" cy="10521476"/>
          </a:xfrm>
          <a:prstGeom prst="rect">
            <a:avLst/>
          </a:prstGeom>
        </p:spPr>
        <p:txBody>
          <a:bodyPr anchor="t"/>
          <a:lstStyle/>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But only level 5 and above can be trusted</a:t>
            </a:r>
            <a:endParaRPr>
              <a:solidFill>
                <a:srgbClr val="000000"/>
              </a:solidFill>
            </a:endParaRPr>
          </a:p>
          <a:p>
            <a:pPr marL="889000" indent="-889000">
              <a:spcBef>
                <a:spcPts val="0"/>
              </a:spcBef>
              <a:buSzPct val="100000"/>
              <a:defRPr spc="0" sz="6400">
                <a:latin typeface="Avenir Next Medium"/>
                <a:ea typeface="Avenir Next Medium"/>
                <a:cs typeface="Avenir Next Medium"/>
                <a:sym typeface="Avenir Next Medium"/>
              </a:defRPr>
            </a:pPr>
            <a:r>
              <a:t>Level 4 and below require some external threat, some external oversight to enforce the behavior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9" name="At All 7 Levels Teeth are Brushed"/>
          <p:cNvSpPr txBox="1"/>
          <p:nvPr>
            <p:ph type="title"/>
          </p:nvPr>
        </p:nvSpPr>
        <p:spPr>
          <a:xfrm>
            <a:off x="762000" y="381000"/>
            <a:ext cx="22860000" cy="2540000"/>
          </a:xfrm>
          <a:prstGeom prst="rect">
            <a:avLst/>
          </a:prstGeom>
        </p:spPr>
        <p:txBody>
          <a:bodyPr/>
          <a:lstStyle>
            <a:lvl1pPr defTabSz="800735">
              <a:lnSpc>
                <a:spcPct val="80000"/>
              </a:lnSpc>
              <a:defRPr b="1" cap="small" spc="108" sz="10864">
                <a:solidFill>
                  <a:srgbClr val="FFFB00"/>
                </a:solidFill>
                <a:latin typeface="Avenir Next Regular"/>
                <a:ea typeface="Avenir Next Regular"/>
                <a:cs typeface="Avenir Next Regular"/>
                <a:sym typeface="Avenir Next Regular"/>
              </a:defRPr>
            </a:lvl1pPr>
          </a:lstStyle>
          <a:p>
            <a:pPr/>
            <a:r>
              <a:t>At All 7 Levels Teeth are Brushed</a:t>
            </a:r>
          </a:p>
        </p:txBody>
      </p:sp>
      <p:sp>
        <p:nvSpPr>
          <p:cNvPr id="750" name="But only level 5 and above can be trusted…"/>
          <p:cNvSpPr txBox="1"/>
          <p:nvPr>
            <p:ph type="body" idx="1"/>
          </p:nvPr>
        </p:nvSpPr>
        <p:spPr>
          <a:xfrm>
            <a:off x="1689100" y="3149600"/>
            <a:ext cx="21005800" cy="10521476"/>
          </a:xfrm>
          <a:prstGeom prst="rect">
            <a:avLst/>
          </a:prstGeom>
        </p:spPr>
        <p:txBody>
          <a:bodyPr anchor="t"/>
          <a:lstStyle/>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But only level 5 and above can be trusted</a:t>
            </a:r>
            <a:endParaRPr>
              <a:solidFill>
                <a:srgbClr val="000000"/>
              </a:solidFill>
            </a:endParaRPr>
          </a:p>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Level 4 and below require some external threat, some external oversight to enforce the behavior</a:t>
            </a:r>
            <a:endParaRPr>
              <a:solidFill>
                <a:srgbClr val="000000"/>
              </a:solidFill>
            </a:endParaRPr>
          </a:p>
          <a:p>
            <a:pPr marL="889000" indent="-889000">
              <a:spcBef>
                <a:spcPts val="0"/>
              </a:spcBef>
              <a:buSzPct val="100000"/>
              <a:defRPr spc="0" sz="6400">
                <a:latin typeface="Avenir Next Medium"/>
                <a:ea typeface="Avenir Next Medium"/>
                <a:cs typeface="Avenir Next Medium"/>
                <a:sym typeface="Avenir Next Medium"/>
              </a:defRPr>
            </a:pPr>
            <a:r>
              <a:t>Level 4 and below have a selfish motivation – no heart change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2" name="At All 7 Levels Teeth are Brushed"/>
          <p:cNvSpPr txBox="1"/>
          <p:nvPr>
            <p:ph type="title"/>
          </p:nvPr>
        </p:nvSpPr>
        <p:spPr>
          <a:xfrm>
            <a:off x="762000" y="381000"/>
            <a:ext cx="22860000" cy="2540000"/>
          </a:xfrm>
          <a:prstGeom prst="rect">
            <a:avLst/>
          </a:prstGeom>
        </p:spPr>
        <p:txBody>
          <a:bodyPr/>
          <a:lstStyle>
            <a:lvl1pPr defTabSz="800735">
              <a:lnSpc>
                <a:spcPct val="80000"/>
              </a:lnSpc>
              <a:defRPr b="1" cap="small" spc="108" sz="10864">
                <a:solidFill>
                  <a:srgbClr val="FFFB00"/>
                </a:solidFill>
                <a:latin typeface="Avenir Next Regular"/>
                <a:ea typeface="Avenir Next Regular"/>
                <a:cs typeface="Avenir Next Regular"/>
                <a:sym typeface="Avenir Next Regular"/>
              </a:defRPr>
            </a:lvl1pPr>
          </a:lstStyle>
          <a:p>
            <a:pPr/>
            <a:r>
              <a:t>At All 7 Levels Teeth are Brushed</a:t>
            </a:r>
          </a:p>
        </p:txBody>
      </p:sp>
      <p:sp>
        <p:nvSpPr>
          <p:cNvPr id="753" name="But only level 5 and above can be trusted…"/>
          <p:cNvSpPr txBox="1"/>
          <p:nvPr>
            <p:ph type="body" idx="1"/>
          </p:nvPr>
        </p:nvSpPr>
        <p:spPr>
          <a:xfrm>
            <a:off x="1689100" y="3149600"/>
            <a:ext cx="21005800" cy="10521476"/>
          </a:xfrm>
          <a:prstGeom prst="rect">
            <a:avLst/>
          </a:prstGeom>
        </p:spPr>
        <p:txBody>
          <a:bodyPr anchor="t"/>
          <a:lstStyle/>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But only level 5 and above can be trusted</a:t>
            </a:r>
            <a:endParaRPr>
              <a:solidFill>
                <a:srgbClr val="000000"/>
              </a:solidFill>
            </a:endParaRPr>
          </a:p>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Level 4 and below require some external threat, some external oversight to enforce the behavior</a:t>
            </a:r>
            <a:endParaRPr>
              <a:solidFill>
                <a:srgbClr val="000000"/>
              </a:solidFill>
            </a:endParaRPr>
          </a:p>
          <a:p>
            <a:pPr marL="889000" indent="-889000">
              <a:spcBef>
                <a:spcPts val="0"/>
              </a:spcBef>
              <a:buSzPct val="100000"/>
              <a:defRPr spc="0" sz="6400">
                <a:solidFill>
                  <a:srgbClr val="6C6C6C"/>
                </a:solidFill>
                <a:latin typeface="Avenir Next Medium"/>
                <a:ea typeface="Avenir Next Medium"/>
                <a:cs typeface="Avenir Next Medium"/>
                <a:sym typeface="Avenir Next Medium"/>
              </a:defRPr>
            </a:pPr>
            <a:r>
              <a:t>Level 4 and below have a selfish motivation – no heart change</a:t>
            </a:r>
            <a:endParaRPr>
              <a:solidFill>
                <a:srgbClr val="000000"/>
              </a:solidFill>
            </a:endParaRPr>
          </a:p>
          <a:p>
            <a:pPr marL="889000" indent="-889000">
              <a:spcBef>
                <a:spcPts val="0"/>
              </a:spcBef>
              <a:buSzPct val="100000"/>
              <a:defRPr spc="0" sz="6400">
                <a:latin typeface="Avenir Next Medium"/>
                <a:ea typeface="Avenir Next Medium"/>
                <a:cs typeface="Avenir Next Medium"/>
                <a:sym typeface="Avenir Next Medium"/>
              </a:defRPr>
            </a:pPr>
            <a:r>
              <a:t>Level 5 is the first level the law is internalized, where the law is written on the heart and the motive changes to love!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5" name="Imposed vs. Design La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Imposed vs. Design Law</a:t>
            </a:r>
          </a:p>
        </p:txBody>
      </p:sp>
      <p:sp>
        <p:nvSpPr>
          <p:cNvPr id="756" name="Level 1-4 views life through imposed law lens"/>
          <p:cNvSpPr txBox="1"/>
          <p:nvPr>
            <p:ph type="body" sz="half" idx="1"/>
          </p:nvPr>
        </p:nvSpPr>
        <p:spPr>
          <a:xfrm>
            <a:off x="1689100" y="3276600"/>
            <a:ext cx="10223500" cy="9296400"/>
          </a:xfrm>
          <a:prstGeom prst="rect">
            <a:avLst/>
          </a:prstGeom>
        </p:spPr>
        <p:txBody>
          <a:bodyPr/>
          <a:lstStyle>
            <a:lvl1pPr marL="952500" indent="-952500">
              <a:spcBef>
                <a:spcPts val="4500"/>
              </a:spcBef>
              <a:buSzPct val="100000"/>
              <a:defRPr sz="6400">
                <a:latin typeface="Avenir Next Medium"/>
                <a:ea typeface="Avenir Next Medium"/>
                <a:cs typeface="Avenir Next Medium"/>
                <a:sym typeface="Avenir Next Medium"/>
              </a:defRPr>
            </a:lvl1pPr>
          </a:lstStyle>
          <a:p>
            <a:pPr/>
            <a:r>
              <a:t>Level 1-4 views life through imposed law lens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56"/>
                                        </p:tgtEl>
                                        <p:attrNameLst>
                                          <p:attrName>style.visibility</p:attrName>
                                        </p:attrNameLst>
                                      </p:cBhvr>
                                      <p:to>
                                        <p:strVal val="visible"/>
                                      </p:to>
                                    </p:set>
                                    <p:animEffect filter="fade" transition="in">
                                      <p:cBhvr>
                                        <p:cTn id="7" dur="1000"/>
                                        <p:tgtEl>
                                          <p:spTgt spid="7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
        <p:nvSpPr>
          <p:cNvPr id="201" name="In this seminar, we will:"/>
          <p:cNvSpPr txBox="1"/>
          <p:nvPr>
            <p:ph type="body" idx="1"/>
          </p:nvPr>
        </p:nvSpPr>
        <p:spPr>
          <a:xfrm>
            <a:off x="1689100" y="3149600"/>
            <a:ext cx="21005800" cy="10521476"/>
          </a:xfrm>
          <a:prstGeom prst="rect">
            <a:avLst/>
          </a:prstGeom>
        </p:spPr>
        <p:txBody>
          <a:bodyPr anchor="t"/>
          <a:lstStyle>
            <a:lvl1pPr marL="0" indent="0">
              <a:spcBef>
                <a:spcPts val="0"/>
              </a:spcBef>
              <a:buSzTx/>
              <a:buNone/>
              <a:defRPr sz="6400">
                <a:latin typeface="Avenir Next Medium"/>
                <a:ea typeface="Avenir Next Medium"/>
                <a:cs typeface="Avenir Next Medium"/>
                <a:sym typeface="Avenir Next Medium"/>
              </a:defRPr>
            </a:lvl1pPr>
          </a:lstStyle>
          <a:p>
            <a:pPr/>
            <a:r>
              <a:t>In this seminar, we will:</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01"/>
                                        </p:tgtEl>
                                        <p:attrNameLst>
                                          <p:attrName>style.visibility</p:attrName>
                                        </p:attrNameLst>
                                      </p:cBhvr>
                                      <p:to>
                                        <p:strVal val="visible"/>
                                      </p:to>
                                    </p:set>
                                    <p:animEffect filter="fade" transition="in">
                                      <p:cBhvr>
                                        <p:cTn id="7"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1"/>
    </p:bldLst>
  </p:timing>
</p:sld>
</file>

<file path=ppt/slides/slide1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8" name="Imposed vs. Design La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Imposed vs. Design Law</a:t>
            </a:r>
          </a:p>
        </p:txBody>
      </p:sp>
      <p:sp>
        <p:nvSpPr>
          <p:cNvPr id="759" name="Level 1-4 views life through imposed law lens"/>
          <p:cNvSpPr txBox="1"/>
          <p:nvPr>
            <p:ph type="body" sz="half" idx="1"/>
          </p:nvPr>
        </p:nvSpPr>
        <p:spPr>
          <a:xfrm>
            <a:off x="1689100" y="3276600"/>
            <a:ext cx="10223500" cy="9296400"/>
          </a:xfrm>
          <a:prstGeom prst="rect">
            <a:avLst/>
          </a:prstGeom>
        </p:spPr>
        <p:txBody>
          <a:bodyPr/>
          <a:lstStyle>
            <a:lvl1pPr marL="952500" indent="-952500">
              <a:spcBef>
                <a:spcPts val="4500"/>
              </a:spcBef>
              <a:buSzPct val="100000"/>
              <a:defRPr sz="6400">
                <a:latin typeface="Avenir Next Medium"/>
                <a:ea typeface="Avenir Next Medium"/>
                <a:cs typeface="Avenir Next Medium"/>
                <a:sym typeface="Avenir Next Medium"/>
              </a:defRPr>
            </a:lvl1pPr>
          </a:lstStyle>
          <a:p>
            <a:pPr/>
            <a:r>
              <a:t>Level 1-4 views life through imposed law lens</a:t>
            </a:r>
          </a:p>
        </p:txBody>
      </p:sp>
      <p:sp>
        <p:nvSpPr>
          <p:cNvPr id="760" name="Level 5-7 views life through Design law lens"/>
          <p:cNvSpPr txBox="1"/>
          <p:nvPr/>
        </p:nvSpPr>
        <p:spPr>
          <a:xfrm>
            <a:off x="13398500" y="3276600"/>
            <a:ext cx="10041122"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952500" indent="-952500">
              <a:spcBef>
                <a:spcPts val="4500"/>
              </a:spcBef>
              <a:buSzPct val="100000"/>
              <a:buChar char="•"/>
              <a:defRPr sz="6400">
                <a:latin typeface="Avenir Next Medium"/>
                <a:ea typeface="Avenir Next Medium"/>
                <a:cs typeface="Avenir Next Medium"/>
                <a:sym typeface="Avenir Next Medium"/>
              </a:defRPr>
            </a:lvl1pPr>
          </a:lstStyle>
          <a:p>
            <a:pPr/>
            <a:r>
              <a:t>Level 5-7 views life through Design law lens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2" name="11 We have much to say about this, but it is hard to explain because you are slow to learn. 12 In fact, though by this time you ought to be teachers, you need someone to teach you the elementary truths of God’s word all over again. You need milk, not sol"/>
          <p:cNvSpPr txBox="1"/>
          <p:nvPr>
            <p:ph type="body" idx="1"/>
          </p:nvPr>
        </p:nvSpPr>
        <p:spPr>
          <a:xfrm>
            <a:off x="1689100" y="3149600"/>
            <a:ext cx="21005800" cy="10514875"/>
          </a:xfrm>
          <a:prstGeom prst="rect">
            <a:avLst/>
          </a:prstGeom>
        </p:spPr>
        <p:txBody>
          <a:bodyPr anchor="t"/>
          <a:lstStyle/>
          <a:p>
            <a:pPr marL="0" indent="0" defTabSz="792479">
              <a:lnSpc>
                <a:spcPct val="110000"/>
              </a:lnSpc>
              <a:spcBef>
                <a:spcPts val="0"/>
              </a:spcBef>
              <a:buSzTx/>
              <a:buNone/>
              <a:defRPr sz="6144">
                <a:solidFill>
                  <a:srgbClr val="6C6C6C"/>
                </a:solidFill>
                <a:latin typeface="Avenir Next Medium"/>
                <a:ea typeface="Avenir Next Medium"/>
                <a:cs typeface="Avenir Next Medium"/>
                <a:sym typeface="Avenir Next Medium"/>
              </a:defRPr>
            </a:pPr>
            <a:r>
              <a:rPr baseline="31999">
                <a:solidFill>
                  <a:srgbClr val="FFD479"/>
                </a:solidFill>
              </a:rPr>
              <a:t>11</a:t>
            </a:r>
            <a:r>
              <a:t> </a:t>
            </a:r>
            <a:r>
              <a:rPr>
                <a:solidFill>
                  <a:srgbClr val="FFFFFF"/>
                </a:solidFill>
              </a:rPr>
              <a:t>We have much to say about this, but it is hard to explain because you are slow to learn. </a:t>
            </a:r>
            <a:r>
              <a:rPr baseline="31999">
                <a:solidFill>
                  <a:srgbClr val="FFD479"/>
                </a:solidFill>
              </a:rPr>
              <a:t>12 </a:t>
            </a:r>
            <a:r>
              <a:rPr>
                <a:solidFill>
                  <a:srgbClr val="FFFFFF"/>
                </a:solidFill>
              </a:rPr>
              <a:t>In fact, though by this time you ought to be teachers, you need someone to teach you the elementary truths of God’s word all over again. You need milk, not solid food! </a:t>
            </a:r>
            <a:r>
              <a:rPr baseline="31999">
                <a:solidFill>
                  <a:srgbClr val="FFD479"/>
                </a:solidFill>
              </a:rPr>
              <a:t>13 </a:t>
            </a:r>
            <a:r>
              <a:rPr>
                <a:solidFill>
                  <a:srgbClr val="FFFC79"/>
                </a:solidFill>
              </a:rPr>
              <a:t>Anyone who lives on milk, being still an infant, is not acquainted with the teaching about righteousness.</a:t>
            </a:r>
            <a:r>
              <a:rPr>
                <a:solidFill>
                  <a:srgbClr val="FFFFFF"/>
                </a:solidFill>
              </a:rPr>
              <a:t> </a:t>
            </a:r>
            <a:r>
              <a:rPr baseline="31999">
                <a:solidFill>
                  <a:srgbClr val="FFD479"/>
                </a:solidFill>
              </a:rPr>
              <a:t>14 </a:t>
            </a:r>
            <a:r>
              <a:rPr>
                <a:solidFill>
                  <a:srgbClr val="FFFFFF"/>
                </a:solidFill>
              </a:rPr>
              <a:t>But solid food is for the mature, who by constant use have trained themselves to distinguish good from evil. </a:t>
            </a:r>
          </a:p>
        </p:txBody>
      </p:sp>
      <p:pic>
        <p:nvPicPr>
          <p:cNvPr id="763" name="SevenMoralsDevelopment.001.jpeg" descr="SevenMoralsDevelopment.001.jpeg"/>
          <p:cNvPicPr>
            <a:picLocks noChangeAspect="1"/>
          </p:cNvPicPr>
          <p:nvPr/>
        </p:nvPicPr>
        <p:blipFill>
          <a:blip r:embed="rId2">
            <a:extLst/>
          </a:blip>
          <a:srcRect l="0" t="90487" r="0" b="0"/>
          <a:stretch>
            <a:fillRect/>
          </a:stretch>
        </p:blipFill>
        <p:spPr>
          <a:xfrm>
            <a:off x="0" y="12447949"/>
            <a:ext cx="23489519" cy="1256822"/>
          </a:xfrm>
          <a:prstGeom prst="rect">
            <a:avLst/>
          </a:prstGeom>
          <a:ln w="12700">
            <a:miter lim="400000"/>
          </a:ln>
        </p:spPr>
      </p:pic>
      <p:pic>
        <p:nvPicPr>
          <p:cNvPr id="764" name="SevenMoralsDevelopment.001.jpeg" descr="SevenMoralsDevelopment.001.jpeg"/>
          <p:cNvPicPr>
            <a:picLocks noChangeAspect="1"/>
          </p:cNvPicPr>
          <p:nvPr/>
        </p:nvPicPr>
        <p:blipFill>
          <a:blip r:embed="rId2">
            <a:extLst/>
          </a:blip>
          <a:srcRect l="0" t="0" r="0" b="76231"/>
          <a:stretch>
            <a:fillRect/>
          </a:stretch>
        </p:blipFill>
        <p:spPr>
          <a:xfrm>
            <a:off x="0" y="-1"/>
            <a:ext cx="24384000" cy="3260029"/>
          </a:xfrm>
          <a:prstGeom prst="rect">
            <a:avLst/>
          </a:prstGeom>
          <a:ln w="12700">
            <a:miter lim="400000"/>
          </a:ln>
        </p:spPr>
      </p:pic>
      <p:sp>
        <p:nvSpPr>
          <p:cNvPr id="765" name="Hebrews 5:11-14 NIV"/>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a:lnSpc>
                <a:spcPct val="80000"/>
              </a:lnSpc>
              <a:spcBef>
                <a:spcPts val="0"/>
              </a:spcBef>
              <a:defRPr b="1" cap="small" spc="112" sz="11200">
                <a:solidFill>
                  <a:srgbClr val="FFD479"/>
                </a:solidFill>
                <a:latin typeface="Avenir Next Regular"/>
                <a:ea typeface="Avenir Next Regular"/>
                <a:cs typeface="Avenir Next Regular"/>
                <a:sym typeface="Avenir Next Regular"/>
              </a:defRPr>
            </a:pPr>
            <a:r>
              <a:t>Hebrews 5:11-14 </a:t>
            </a:r>
            <a:r>
              <a:rPr i="1" spc="48" sz="4800">
                <a:latin typeface="Palatino"/>
                <a:ea typeface="Palatino"/>
                <a:cs typeface="Palatino"/>
                <a:sym typeface="Palatino"/>
              </a:rPr>
              <a:t>NIV</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0000 -0.167591" origin="layout" pathEditMode="relative">
                                      <p:cBhvr>
                                        <p:cTn id="6" dur="1000" fill="hold"/>
                                        <p:tgtEl>
                                          <p:spTgt spid="762"/>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7" name="God wants us to Grow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God wants us to Grow Up</a:t>
            </a:r>
          </a:p>
        </p:txBody>
      </p:sp>
      <p:sp>
        <p:nvSpPr>
          <p:cNvPr id="768" name="Because staying as children, infants on milk MEAN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Because staying as children, infants on milk MEANS: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68"/>
                                        </p:tgtEl>
                                        <p:attrNameLst>
                                          <p:attrName>style.visibility</p:attrName>
                                        </p:attrNameLst>
                                      </p:cBhvr>
                                      <p:to>
                                        <p:strVal val="visible"/>
                                      </p:to>
                                    </p:set>
                                    <p:animEffect filter="fade" transition="in">
                                      <p:cBhvr>
                                        <p:cTn id="7" dur="1000"/>
                                        <p:tgtEl>
                                          <p:spTgt spid="7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68" grpId="1"/>
    </p:bldLst>
  </p:timing>
</p:sld>
</file>

<file path=ppt/slides/slide1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0" name="God wants us to Grow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God wants us to Grow Up</a:t>
            </a:r>
          </a:p>
        </p:txBody>
      </p:sp>
      <p:sp>
        <p:nvSpPr>
          <p:cNvPr id="771" name="Because staying as children, infants on milk MEANS:…"/>
          <p:cNvSpPr txBox="1"/>
          <p:nvPr>
            <p:ph type="body" idx="1"/>
          </p:nvPr>
        </p:nvSpPr>
        <p:spPr>
          <a:xfrm>
            <a:off x="1689100" y="3167028"/>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Because staying as children, infants on milk MEANS:</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We are not yet righteous, i.e. we are not “set right” in our hearts / minds (justified)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3" name="God wants us to Grow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God wants us to Grow Up</a:t>
            </a:r>
          </a:p>
        </p:txBody>
      </p:sp>
      <p:sp>
        <p:nvSpPr>
          <p:cNvPr id="774" name="Because staying as children, infants on milk MEA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Because staying as children, infants on milk MEANS:</a:t>
            </a:r>
          </a:p>
          <a:p>
            <a:pPr marL="2222500" indent="-952500">
              <a:spcBef>
                <a:spcPts val="0"/>
              </a:spcBef>
              <a:buSzPct val="100000"/>
              <a:buChar char="‣"/>
              <a:defRPr spc="0" sz="6400">
                <a:solidFill>
                  <a:srgbClr val="6C6C6C"/>
                </a:solidFill>
                <a:latin typeface="Avenir Next Medium"/>
                <a:ea typeface="Avenir Next Medium"/>
                <a:cs typeface="Avenir Next Medium"/>
                <a:sym typeface="Avenir Next Medium"/>
              </a:defRPr>
            </a:pPr>
            <a:r>
              <a:t>We are not yet righteous, i.e. we are not “set right” in our hearts / minds (justified)</a:t>
            </a:r>
          </a:p>
          <a:p>
            <a:pPr marL="952500" indent="-952500">
              <a:spcBef>
                <a:spcPts val="0"/>
              </a:spcBef>
              <a:buSzPct val="100000"/>
              <a:defRPr spc="0" sz="6400">
                <a:latin typeface="Avenir Next Medium"/>
                <a:ea typeface="Avenir Next Medium"/>
                <a:cs typeface="Avenir Next Medium"/>
                <a:sym typeface="Avenir Next Medium"/>
              </a:defRPr>
            </a:pPr>
            <a:r>
              <a:t>Childlike Christianity requires ongoing supervision, oversight, and external threats to do what is right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6" name="God wants us to Grow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God wants us to Grow Up</a:t>
            </a:r>
          </a:p>
        </p:txBody>
      </p:sp>
      <p:sp>
        <p:nvSpPr>
          <p:cNvPr id="777" name="Because staying as children, infants on milk MEA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Because staying as children, infants on milk MEANS:</a:t>
            </a:r>
          </a:p>
          <a:p>
            <a:pPr marL="2222500" indent="-952500">
              <a:spcBef>
                <a:spcPts val="0"/>
              </a:spcBef>
              <a:buSzPct val="100000"/>
              <a:buChar char="‣"/>
              <a:defRPr spc="0" sz="6400">
                <a:solidFill>
                  <a:srgbClr val="6C6C6C"/>
                </a:solidFill>
                <a:latin typeface="Avenir Next Medium"/>
                <a:ea typeface="Avenir Next Medium"/>
                <a:cs typeface="Avenir Next Medium"/>
                <a:sym typeface="Avenir Next Medium"/>
              </a:defRPr>
            </a:pPr>
            <a:r>
              <a:t>We are not yet righteous, i.e. we are not “set right” in our hearts / minds (justified)</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Childlike Christianity requires ongoing supervision, oversight, and external threats to do what is right</a:t>
            </a:r>
          </a:p>
          <a:p>
            <a:pPr marL="952500" indent="-952500">
              <a:spcBef>
                <a:spcPts val="0"/>
              </a:spcBef>
              <a:buSzPct val="100000"/>
              <a:defRPr spc="0" sz="6400">
                <a:latin typeface="Avenir Next Medium"/>
                <a:ea typeface="Avenir Next Medium"/>
                <a:cs typeface="Avenir Next Medium"/>
                <a:sym typeface="Avenir Next Medium"/>
              </a:defRPr>
            </a:pPr>
            <a:r>
              <a:t>Has a form of godliness but denies the power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79" name="Immature Christianity and Our Youth"/>
          <p:cNvSpPr txBox="1"/>
          <p:nvPr>
            <p:ph type="title"/>
          </p:nvPr>
        </p:nvSpPr>
        <p:spPr>
          <a:xfrm>
            <a:off x="762000" y="381000"/>
            <a:ext cx="22860000" cy="2540000"/>
          </a:xfrm>
          <a:prstGeom prst="rect">
            <a:avLst/>
          </a:prstGeom>
        </p:spPr>
        <p:txBody>
          <a:bodyPr/>
          <a:lstStyle>
            <a:lvl1pPr defTabSz="718184">
              <a:lnSpc>
                <a:spcPct val="80000"/>
              </a:lnSpc>
              <a:defRPr b="1" cap="small" spc="97" sz="9744">
                <a:solidFill>
                  <a:srgbClr val="FFFB00"/>
                </a:solidFill>
                <a:latin typeface="Avenir Next Regular"/>
                <a:ea typeface="Avenir Next Regular"/>
                <a:cs typeface="Avenir Next Regular"/>
                <a:sym typeface="Avenir Next Regular"/>
              </a:defRPr>
            </a:lvl1pPr>
          </a:lstStyle>
          <a:p>
            <a:pPr/>
            <a:r>
              <a:t>Immature Christianity and Our Youth</a:t>
            </a:r>
          </a:p>
        </p:txBody>
      </p:sp>
      <p:sp>
        <p:nvSpPr>
          <p:cNvPr id="780" name="Have you ever wondered why so many young people leave the church?"/>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Have you ever wondered why so many young people leave the church?</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80"/>
                                        </p:tgtEl>
                                        <p:attrNameLst>
                                          <p:attrName>style.visibility</p:attrName>
                                        </p:attrNameLst>
                                      </p:cBhvr>
                                      <p:to>
                                        <p:strVal val="visible"/>
                                      </p:to>
                                    </p:set>
                                    <p:animEffect filter="fade" transition="in">
                                      <p:cBhvr>
                                        <p:cTn id="7" dur="1000"/>
                                        <p:tgtEl>
                                          <p:spTgt spid="7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80" grpId="1"/>
    </p:bldLst>
  </p:timing>
</p:sld>
</file>

<file path=ppt/slides/slide1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2" name="Immature Christianity and Our Youth"/>
          <p:cNvSpPr txBox="1"/>
          <p:nvPr>
            <p:ph type="title"/>
          </p:nvPr>
        </p:nvSpPr>
        <p:spPr>
          <a:xfrm>
            <a:off x="762000" y="381000"/>
            <a:ext cx="22860000" cy="2540000"/>
          </a:xfrm>
          <a:prstGeom prst="rect">
            <a:avLst/>
          </a:prstGeom>
        </p:spPr>
        <p:txBody>
          <a:bodyPr/>
          <a:lstStyle>
            <a:lvl1pPr defTabSz="718184">
              <a:lnSpc>
                <a:spcPct val="80000"/>
              </a:lnSpc>
              <a:defRPr b="1" cap="small" spc="97" sz="9744">
                <a:solidFill>
                  <a:srgbClr val="FFFB00"/>
                </a:solidFill>
                <a:latin typeface="Avenir Next Regular"/>
                <a:ea typeface="Avenir Next Regular"/>
                <a:cs typeface="Avenir Next Regular"/>
                <a:sym typeface="Avenir Next Regular"/>
              </a:defRPr>
            </a:lvl1pPr>
          </a:lstStyle>
          <a:p>
            <a:pPr/>
            <a:r>
              <a:t>Immature Christianity and Our Youth</a:t>
            </a:r>
          </a:p>
        </p:txBody>
      </p:sp>
      <p:sp>
        <p:nvSpPr>
          <p:cNvPr id="783" name="Have you ever wondered why so many young people leave the church?…"/>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 you ever wondered why so many young people leave the church?</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Teaching level 4 and below is why many young people leave the church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5" name="Immature Christianity and Our Youth"/>
          <p:cNvSpPr txBox="1"/>
          <p:nvPr>
            <p:ph type="title"/>
          </p:nvPr>
        </p:nvSpPr>
        <p:spPr>
          <a:xfrm>
            <a:off x="762000" y="381000"/>
            <a:ext cx="22860000" cy="2540000"/>
          </a:xfrm>
          <a:prstGeom prst="rect">
            <a:avLst/>
          </a:prstGeom>
        </p:spPr>
        <p:txBody>
          <a:bodyPr/>
          <a:lstStyle>
            <a:lvl1pPr defTabSz="718184">
              <a:lnSpc>
                <a:spcPct val="80000"/>
              </a:lnSpc>
              <a:defRPr b="1" cap="small" spc="97" sz="9744">
                <a:solidFill>
                  <a:srgbClr val="FFFB00"/>
                </a:solidFill>
                <a:latin typeface="Avenir Next Regular"/>
                <a:ea typeface="Avenir Next Regular"/>
                <a:cs typeface="Avenir Next Regular"/>
                <a:sym typeface="Avenir Next Regular"/>
              </a:defRPr>
            </a:lvl1pPr>
          </a:lstStyle>
          <a:p>
            <a:pPr/>
            <a:r>
              <a:t>Immature Christianity and Our Youth</a:t>
            </a:r>
          </a:p>
        </p:txBody>
      </p:sp>
      <p:sp>
        <p:nvSpPr>
          <p:cNvPr id="786" name="Have you ever wondered why so many young people leave the church?…"/>
          <p:cNvSpPr txBox="1"/>
          <p:nvPr>
            <p:ph type="body" idx="1"/>
          </p:nvPr>
        </p:nvSpPr>
        <p:spPr>
          <a:xfrm>
            <a:off x="1689100" y="3132666"/>
            <a:ext cx="21005800" cy="10521477"/>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 you ever wondered why so many young people leave the church?</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Teaching level 4 and below is why many young people leave the church</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Remember the tooth brushing analogy and the descriptions of level 4 and below operations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8" name="Immature Christianity and Our Youth"/>
          <p:cNvSpPr txBox="1"/>
          <p:nvPr>
            <p:ph type="title"/>
          </p:nvPr>
        </p:nvSpPr>
        <p:spPr>
          <a:xfrm>
            <a:off x="762000" y="381000"/>
            <a:ext cx="22860000" cy="2540000"/>
          </a:xfrm>
          <a:prstGeom prst="rect">
            <a:avLst/>
          </a:prstGeom>
        </p:spPr>
        <p:txBody>
          <a:bodyPr/>
          <a:lstStyle>
            <a:lvl1pPr defTabSz="718184">
              <a:lnSpc>
                <a:spcPct val="80000"/>
              </a:lnSpc>
              <a:defRPr b="1" cap="small" spc="97" sz="9744">
                <a:solidFill>
                  <a:srgbClr val="FFFB00"/>
                </a:solidFill>
                <a:latin typeface="Avenir Next Regular"/>
                <a:ea typeface="Avenir Next Regular"/>
                <a:cs typeface="Avenir Next Regular"/>
                <a:sym typeface="Avenir Next Regular"/>
              </a:defRPr>
            </a:lvl1pPr>
          </a:lstStyle>
          <a:p>
            <a:pPr/>
            <a:r>
              <a:t>Immature Christianity and Our Youth</a:t>
            </a:r>
          </a:p>
        </p:txBody>
      </p:sp>
      <p:sp>
        <p:nvSpPr>
          <p:cNvPr id="789" name="Have you ever wondered why so many young people leave the church?…"/>
          <p:cNvSpPr txBox="1"/>
          <p:nvPr>
            <p:ph type="body" idx="1"/>
          </p:nvPr>
        </p:nvSpPr>
        <p:spPr>
          <a:xfrm>
            <a:off x="1689100" y="3132666"/>
            <a:ext cx="21005800" cy="10521477"/>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 you ever wondered why so many young people leave the church?</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Teaching level 4 and below is why many young people leave the church</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Remember the tooth brushing analogy and the descriptions of level 4 and below operations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We must help our young people grow up to understand God, His character of love, His methods and design for life!</a:t>
            </a:r>
            <a:endParaRPr spc="0" sz="1200">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
        <p:nvSpPr>
          <p:cNvPr id="206" name="In this seminar, we will:…"/>
          <p:cNvSpPr txBox="1"/>
          <p:nvPr>
            <p:ph type="body" idx="1"/>
          </p:nvPr>
        </p:nvSpPr>
        <p:spPr>
          <a:xfrm>
            <a:off x="1689100" y="3149600"/>
            <a:ext cx="21005800" cy="10521476"/>
          </a:xfrm>
          <a:prstGeom prst="rect">
            <a:avLst/>
          </a:prstGeom>
        </p:spPr>
        <p:txBody>
          <a:bodyPr anchor="t"/>
          <a:lstStyle/>
          <a:p>
            <a:pPr marL="0" indent="0">
              <a:spcBef>
                <a:spcPts val="0"/>
              </a:spcBef>
              <a:buSzTx/>
              <a:buNone/>
              <a:defRPr sz="6400">
                <a:latin typeface="Avenir Next Medium"/>
                <a:ea typeface="Avenir Next Medium"/>
                <a:cs typeface="Avenir Next Medium"/>
                <a:sym typeface="Avenir Next Medium"/>
              </a:defRPr>
            </a:pPr>
            <a:r>
              <a:t>In this seminar, we will:</a:t>
            </a:r>
          </a:p>
          <a:p>
            <a:pPr marL="1587500" indent="-952500">
              <a:spcBef>
                <a:spcPts val="0"/>
              </a:spcBef>
              <a:buSzPct val="100000"/>
              <a:defRPr sz="6400">
                <a:latin typeface="Avenir Next Medium"/>
                <a:ea typeface="Avenir Next Medium"/>
                <a:cs typeface="Avenir Next Medium"/>
                <a:sym typeface="Avenir Next Medium"/>
              </a:defRPr>
            </a:pPr>
            <a:r>
              <a:t>Expose an infection of thought / distortion of belief that keeps good people trapped in addiction and violence cycles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1" name="So What Prevents Maturing?"/>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So What Prevents Maturing?</a:t>
            </a:r>
          </a:p>
        </p:txBody>
      </p:sp>
      <p:sp>
        <p:nvSpPr>
          <p:cNvPr id="792" name="Staying on Infant Formula"/>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Staying on Infant Formula</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792"/>
                                        </p:tgtEl>
                                        <p:attrNameLst>
                                          <p:attrName>style.visibility</p:attrName>
                                        </p:attrNameLst>
                                      </p:cBhvr>
                                      <p:to>
                                        <p:strVal val="visible"/>
                                      </p:to>
                                    </p:set>
                                    <p:animEffect filter="fade" transition="in">
                                      <p:cBhvr>
                                        <p:cTn id="7" dur="1000"/>
                                        <p:tgtEl>
                                          <p:spTgt spid="7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92" grpId="1"/>
    </p:bldLst>
  </p:timing>
</p:sld>
</file>

<file path=ppt/slides/slide1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4" name="So What Prevents Maturing?"/>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So What Prevents Maturing?</a:t>
            </a:r>
          </a:p>
        </p:txBody>
      </p:sp>
      <p:sp>
        <p:nvSpPr>
          <p:cNvPr id="795" name="Staying on Infant Formula…"/>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Staying on Infant Formula</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And what is the theological formula of infants?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97" name="So What Prevents Maturing?"/>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So What Prevents Maturing?</a:t>
            </a:r>
          </a:p>
        </p:txBody>
      </p:sp>
      <p:sp>
        <p:nvSpPr>
          <p:cNvPr id="798" name="“Therefore let us move beyond the elementary teachings about Christ and be taken forward to maturity, not laying again the foundation of repentance from acts that lead to death, and of faith in God, instruction about cleansing rites [baptism/symbolic rit"/>
          <p:cNvSpPr txBox="1"/>
          <p:nvPr>
            <p:ph type="body" idx="1"/>
          </p:nvPr>
        </p:nvSpPr>
        <p:spPr>
          <a:xfrm>
            <a:off x="1689100" y="3149600"/>
            <a:ext cx="21005800" cy="10521476"/>
          </a:xfrm>
          <a:prstGeom prst="rect">
            <a:avLst/>
          </a:prstGeom>
        </p:spPr>
        <p:txBody>
          <a:bodyPr anchor="t"/>
          <a:lstStyle/>
          <a:p>
            <a:pPr marL="0" indent="0">
              <a:spcBef>
                <a:spcPts val="0"/>
              </a:spcBef>
              <a:buSzTx/>
              <a:buNone/>
              <a:defRPr spc="0" sz="6400">
                <a:latin typeface="Avenir Next Medium"/>
                <a:ea typeface="Avenir Next Medium"/>
                <a:cs typeface="Avenir Next Medium"/>
                <a:sym typeface="Avenir Next Medium"/>
              </a:defRPr>
            </a:pPr>
            <a:r>
              <a:t>“Therefore let us move beyond the </a:t>
            </a:r>
            <a:r>
              <a:rPr>
                <a:solidFill>
                  <a:srgbClr val="FFFF99"/>
                </a:solidFill>
              </a:rPr>
              <a:t>elementary teachings</a:t>
            </a:r>
            <a:r>
              <a:t> about Christ and be taken </a:t>
            </a:r>
            <a:r>
              <a:rPr>
                <a:solidFill>
                  <a:srgbClr val="FFFF99"/>
                </a:solidFill>
              </a:rPr>
              <a:t>forward to maturity</a:t>
            </a:r>
            <a:r>
              <a:t>, not laying again the foundation of </a:t>
            </a:r>
            <a:r>
              <a:rPr>
                <a:solidFill>
                  <a:srgbClr val="FFFF99"/>
                </a:solidFill>
              </a:rPr>
              <a:t>repentance from acts </a:t>
            </a:r>
            <a:r>
              <a:t>that lead to death, and of </a:t>
            </a:r>
            <a:r>
              <a:rPr>
                <a:solidFill>
                  <a:srgbClr val="FFFF99"/>
                </a:solidFill>
              </a:rPr>
              <a:t>faith in God</a:t>
            </a:r>
            <a:r>
              <a:t>, instruction about cleansing rites </a:t>
            </a:r>
            <a:r>
              <a:rPr>
                <a:solidFill>
                  <a:srgbClr val="FFFF99"/>
                </a:solidFill>
              </a:rPr>
              <a:t>[baptism/symbolic rituals]</a:t>
            </a:r>
            <a:r>
              <a:t>, the </a:t>
            </a:r>
            <a:r>
              <a:rPr>
                <a:solidFill>
                  <a:srgbClr val="FFFF99"/>
                </a:solidFill>
              </a:rPr>
              <a:t>laying on of hands</a:t>
            </a:r>
            <a:r>
              <a:t>, the </a:t>
            </a:r>
            <a:r>
              <a:rPr>
                <a:solidFill>
                  <a:srgbClr val="FFFF99"/>
                </a:solidFill>
              </a:rPr>
              <a:t>resurrection of the dead</a:t>
            </a:r>
            <a:r>
              <a:t>, and </a:t>
            </a:r>
            <a:r>
              <a:rPr>
                <a:solidFill>
                  <a:srgbClr val="FFFF99"/>
                </a:solidFill>
              </a:rPr>
              <a:t>eternal judgment</a:t>
            </a:r>
            <a:r>
              <a:t>.”</a:t>
            </a:r>
          </a:p>
          <a:p>
            <a:pPr marL="0" indent="0" algn="r">
              <a:spcBef>
                <a:spcPts val="0"/>
              </a:spcBef>
              <a:buSzTx/>
              <a:buNone/>
              <a:defRPr spc="0" sz="6400">
                <a:latin typeface="Avenir Next Medium"/>
                <a:ea typeface="Avenir Next Medium"/>
                <a:cs typeface="Avenir Next Medium"/>
                <a:sym typeface="Avenir Next Medium"/>
              </a:defRPr>
            </a:pPr>
            <a:r>
              <a:rPr i="1">
                <a:solidFill>
                  <a:srgbClr val="FFD479"/>
                </a:solidFill>
                <a:latin typeface="Palatino"/>
                <a:ea typeface="Palatino"/>
                <a:cs typeface="Palatino"/>
                <a:sym typeface="Palatino"/>
              </a:rPr>
              <a:t>Hebrews 6:1,2</a:t>
            </a:r>
            <a: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0"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01" name="Do’s and don’ts, the commandments, behavioral / legal religion, keeping track of deeds and sin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Do’s and don’ts, the commandments, behavioral / legal religion, keeping track of deeds and sins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01"/>
                                        </p:tgtEl>
                                        <p:attrNameLst>
                                          <p:attrName>style.visibility</p:attrName>
                                        </p:attrNameLst>
                                      </p:cBhvr>
                                      <p:to>
                                        <p:strVal val="visible"/>
                                      </p:to>
                                    </p:set>
                                    <p:animEffect filter="fade" transition="in">
                                      <p:cBhvr>
                                        <p:cTn id="7" dur="1000"/>
                                        <p:tgtEl>
                                          <p:spTgt spid="8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01" grpId="1"/>
    </p:bldLst>
  </p:timing>
</p:sld>
</file>

<file path=ppt/slides/slide1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3"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04" name="Do’s and don’ts, the commandments, behavioral / legal religion, keeping track of deeds and si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Do’s and don’ts, the commandments, behavioral / legal religion, keeping track of deeds and sins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This is the starting point, the infant stage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6"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07" name="Do’s and don’ts, the commandments, behavioral / legal religion, keeping track of deeds and si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Do’s and don’ts, the commandments, behavioral / legal religion, keeping track of deeds and sins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This is the starting point, the infant stage</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We must be born in order to grow physically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09"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10" name="Do’s and don’ts, the commandments, behavioral / legal religion, keeping track of deeds and si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Do’s and don’ts, the commandments, behavioral / legal religion, keeping track of deeds and sins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This is the starting point, the infant stage</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We must be born in order to grow physically</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We must be born again and repent, to grow spiritually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2"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13" name="Do’s and don’ts, the commandments, behavioral / legal religion, keeping track of deeds and sin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Do’s and don’ts, the commandments, behavioral / legal religion, keeping track of deeds and sins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This is the starting point, the infant stage</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We must be born in order to grow physically</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We must be born again and repent, to grow spiritually</a:t>
            </a:r>
            <a:endParaRPr>
              <a:solidFill>
                <a:srgbClr val="000000"/>
              </a:solidFil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The law initially convicts us so we know something is wrong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5"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16" name="Freedom from guilt and shame is wonderfu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Freedom from guilt and shame is wonderful</a:t>
            </a:r>
            <a:endParaRPr>
              <a:solidFill>
                <a:srgbClr val="000000"/>
              </a:solidFill>
            </a:endParaRPr>
          </a:p>
          <a:p>
            <a:pPr marL="2857500" indent="-952500">
              <a:spcBef>
                <a:spcPts val="0"/>
              </a:spcBef>
              <a:buSzPct val="75000"/>
              <a:buChar char="‣"/>
              <a:defRPr spc="0" sz="6400">
                <a:solidFill>
                  <a:srgbClr val="FFFC79"/>
                </a:solidFill>
                <a:latin typeface="Avenir Next Medium"/>
                <a:ea typeface="Avenir Next Medium"/>
                <a:cs typeface="Avenir Next Medium"/>
                <a:sym typeface="Avenir Next Medium"/>
              </a:defRPr>
            </a:pPr>
            <a:r>
              <a:t>Sadly many stay as babes with chronic conviction of sin and repentance from acts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18" name="Healthy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Healthy Repentance</a:t>
            </a:r>
          </a:p>
        </p:txBody>
      </p:sp>
      <p:sp>
        <p:nvSpPr>
          <p:cNvPr id="819" name="When we realize the truth of God’s design for life, His character of love, and our terminal condition, we surrender ourselves in trust to Jesu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When we realize the truth of God’s design for life, His character of love, and our terminal condition, we surrender ourselves in trust to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19"/>
                                        </p:tgtEl>
                                        <p:attrNameLst>
                                          <p:attrName>style.visibility</p:attrName>
                                        </p:attrNameLst>
                                      </p:cBhvr>
                                      <p:to>
                                        <p:strVal val="visible"/>
                                      </p:to>
                                    </p:set>
                                    <p:animEffect filter="fade" transition="in">
                                      <p:cBhvr>
                                        <p:cTn id="7" dur="1000"/>
                                        <p:tgtEl>
                                          <p:spTgt spid="8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19"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
        <p:nvSpPr>
          <p:cNvPr id="211" name="In this seminar, we will:…"/>
          <p:cNvSpPr txBox="1"/>
          <p:nvPr>
            <p:ph type="body" idx="1"/>
          </p:nvPr>
        </p:nvSpPr>
        <p:spPr>
          <a:xfrm>
            <a:off x="1689100" y="3149600"/>
            <a:ext cx="21005800" cy="10521476"/>
          </a:xfrm>
          <a:prstGeom prst="rect">
            <a:avLst/>
          </a:prstGeom>
        </p:spPr>
        <p:txBody>
          <a:bodyPr anchor="t"/>
          <a:lstStyle/>
          <a:p>
            <a:pPr marL="0" indent="0">
              <a:spcBef>
                <a:spcPts val="0"/>
              </a:spcBef>
              <a:buSzTx/>
              <a:buNone/>
              <a:defRPr sz="6400">
                <a:latin typeface="Avenir Next Medium"/>
                <a:ea typeface="Avenir Next Medium"/>
                <a:cs typeface="Avenir Next Medium"/>
                <a:sym typeface="Avenir Next Medium"/>
              </a:defRPr>
            </a:pPr>
            <a:r>
              <a:t>In this seminar, we will:</a:t>
            </a:r>
          </a:p>
          <a:p>
            <a:pPr marL="1587500" indent="-952500">
              <a:spcBef>
                <a:spcPts val="0"/>
              </a:spcBef>
              <a:buSzPct val="100000"/>
              <a:defRPr sz="6400">
                <a:solidFill>
                  <a:srgbClr val="6C6C6C"/>
                </a:solidFill>
                <a:latin typeface="Avenir Next Medium"/>
                <a:ea typeface="Avenir Next Medium"/>
                <a:cs typeface="Avenir Next Medium"/>
                <a:sym typeface="Avenir Next Medium"/>
              </a:defRPr>
            </a:pPr>
            <a:r>
              <a:t>Expose an infection of thought / distortion of belief that keeps good people trapped in addiction and violence cycles</a:t>
            </a:r>
          </a:p>
          <a:p>
            <a:pPr marL="1587500" indent="-952500">
              <a:spcBef>
                <a:spcPts val="0"/>
              </a:spcBef>
              <a:buSzPct val="100000"/>
              <a:defRPr sz="6400">
                <a:latin typeface="Avenir Next Medium"/>
                <a:ea typeface="Avenir Next Medium"/>
                <a:cs typeface="Avenir Next Medium"/>
                <a:sym typeface="Avenir Next Medium"/>
              </a:defRPr>
            </a:pPr>
            <a:r>
              <a:t>Present a Remedy to bring healing and prepare people to meet Jesus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1" name="Healthy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Healthy Repentance</a:t>
            </a:r>
          </a:p>
        </p:txBody>
      </p:sp>
      <p:sp>
        <p:nvSpPr>
          <p:cNvPr id="822" name="When we realize the truth of God’s design for life, His character of love, and our terminal condition, we surrender ourselves in trust to Jesu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When we realize the truth of God’s design for life, His character of love, and our terminal condition, we surrender ourselves in trust to Jesus.</a:t>
            </a:r>
            <a:endParaRPr spc="0" sz="2986"/>
          </a:p>
          <a:p>
            <a:pPr marL="952500" indent="-952500">
              <a:spcBef>
                <a:spcPts val="0"/>
              </a:spcBef>
              <a:buSzPct val="100000"/>
              <a:defRPr spc="0" sz="6400">
                <a:latin typeface="Avenir Next Medium"/>
                <a:ea typeface="Avenir Next Medium"/>
                <a:cs typeface="Avenir Next Medium"/>
                <a:sym typeface="Avenir Next Medium"/>
              </a:defRPr>
            </a:pPr>
            <a:r>
              <a:t>This is David praying, search me and see the wicked way in me, create in me a clean heart, oh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4" name="What Prevents Growing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Prevents Growing Up?</a:t>
            </a:r>
          </a:p>
        </p:txBody>
      </p:sp>
      <p:sp>
        <p:nvSpPr>
          <p:cNvPr id="825" name="Level 4 and below theologies with legal descriptions and legal solutions – for those who don’t leave the church – end up trapped in addiction and violence cycles. Why?"/>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4 and below theologies with legal descriptions and legal solutions – for those who don’t leave the church – end up trapped in addiction and violence cycles. Why?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25"/>
                                        </p:tgtEl>
                                        <p:attrNameLst>
                                          <p:attrName>style.visibility</p:attrName>
                                        </p:attrNameLst>
                                      </p:cBhvr>
                                      <p:to>
                                        <p:strVal val="visible"/>
                                      </p:to>
                                    </p:set>
                                    <p:animEffect filter="fade" transition="in">
                                      <p:cBhvr>
                                        <p:cTn id="7" dur="1000"/>
                                        <p:tgtEl>
                                          <p:spTgt spid="8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5" grpId="1"/>
    </p:bldLst>
  </p:timing>
</p:sld>
</file>

<file path=ppt/slides/slide1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7" name="What Prevents Growing Up?"/>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Prevents Growing Up?</a:t>
            </a:r>
          </a:p>
        </p:txBody>
      </p:sp>
      <p:sp>
        <p:nvSpPr>
          <p:cNvPr id="828" name="Level 4 and below theologies with legal descriptions and legal solutions – for those who don’t leave the church – end up trapped in addiction and violence cycles. Why?…"/>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4 and below theologies with legal descriptions and legal solutions – for those who don’t leave the church – end up trapped in addiction and violence cycles. Why?</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Because they are told a false legal solution, which has a form of godliness, but no power to heal.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0"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31" name="Haven’t brushed teeth, have cavities / pain"/>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Haven’t brushed teeth, have cavities / pain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31"/>
                                        </p:tgtEl>
                                        <p:attrNameLst>
                                          <p:attrName>style.visibility</p:attrName>
                                        </p:attrNameLst>
                                      </p:cBhvr>
                                      <p:to>
                                        <p:strVal val="visible"/>
                                      </p:to>
                                    </p:set>
                                    <p:animEffect filter="fade" transition="in">
                                      <p:cBhvr>
                                        <p:cTn id="7" dur="1000"/>
                                        <p:tgtEl>
                                          <p:spTgt spid="8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31" grpId="1"/>
    </p:bldLst>
  </p:timing>
</p:sld>
</file>

<file path=ppt/slides/slide1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3"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34" name="Haven’t brushed teeth, have cavities / p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Haven’t brushed teeth, have cavities / pain</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Seek help – from expert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6"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37" name="Haven’t brushed teeth, have cavities / p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Haven’t brushed teeth, have cavities / pain</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Seek help – from expert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Told, accept the legal tooth brushing of your older brother or do a ritual / have intercession with the Dentist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9"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40" name="Haven’t brushed teeth, have cavities / p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Haven’t brushed teeth, have cavities / pain</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Seek help – from expert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Told, accept the legal tooth brushing of your older brother or do a ritual / have intercession with the Dentist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Your older brother will be examined instead of you and the record of His perfect teeth will be recorded in your chart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2"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43" name="You will be declared to have perfect teeth, even though you don’t. Just believe you do."/>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You will be declared to have perfect teeth, even though you don’t. Just believe you do.</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5" name="What is Infant Formula?"/>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Infant Formula?</a:t>
            </a:r>
          </a:p>
        </p:txBody>
      </p:sp>
      <p:sp>
        <p:nvSpPr>
          <p:cNvPr id="846" name="You will be declared to have perfect teeth, even though you don’t. Just believe you do.…"/>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You will be declared to have perfect teeth, even though you don’t. Just believe you do.</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You claim you believe it, but you continue to get worse.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48" name="Genuine Righteousness/Justification"/>
          <p:cNvSpPr txBox="1"/>
          <p:nvPr>
            <p:ph type="title"/>
          </p:nvPr>
        </p:nvSpPr>
        <p:spPr>
          <a:xfrm>
            <a:off x="762000" y="381000"/>
            <a:ext cx="22860000" cy="2540000"/>
          </a:xfrm>
          <a:prstGeom prst="rect">
            <a:avLst/>
          </a:prstGeom>
        </p:spPr>
        <p:txBody>
          <a:bodyPr/>
          <a:lstStyle>
            <a:lvl1pPr defTabSz="734694">
              <a:lnSpc>
                <a:spcPct val="80000"/>
              </a:lnSpc>
              <a:defRPr b="1" cap="small" spc="99" sz="9968">
                <a:solidFill>
                  <a:srgbClr val="FFFB00"/>
                </a:solidFill>
                <a:latin typeface="Avenir Next Regular"/>
                <a:ea typeface="Avenir Next Regular"/>
                <a:cs typeface="Avenir Next Regular"/>
                <a:sym typeface="Avenir Next Regular"/>
              </a:defRPr>
            </a:lvl1pPr>
          </a:lstStyle>
          <a:p>
            <a:pPr/>
            <a:r>
              <a:t>Genuine Righteousness/Justification</a:t>
            </a:r>
          </a:p>
        </p:txBody>
      </p:sp>
      <p:sp>
        <p:nvSpPr>
          <p:cNvPr id="849" name="Being set right in heart with God again"/>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Being set right in heart with God again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49"/>
                                        </p:tgtEl>
                                        <p:attrNameLst>
                                          <p:attrName>style.visibility</p:attrName>
                                        </p:attrNameLst>
                                      </p:cBhvr>
                                      <p:to>
                                        <p:strVal val="visible"/>
                                      </p:to>
                                    </p:set>
                                    <p:animEffect filter="fade" transition="in">
                                      <p:cBhvr>
                                        <p:cTn id="7" dur="1000"/>
                                        <p:tgtEl>
                                          <p:spTgt spid="8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49"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How Do You Determine…"/>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How Do You Determine</a:t>
            </a:r>
          </a:p>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What Is Right And Wrong?</a:t>
            </a:r>
          </a:p>
        </p:txBody>
      </p:sp>
      <p:sp>
        <p:nvSpPr>
          <p:cNvPr id="216" name="Do you look to a higher authority – parent, teacher, political leader, pastor, priest or deity – to tell you?"/>
          <p:cNvSpPr txBox="1"/>
          <p:nvPr>
            <p:ph type="body" idx="1"/>
          </p:nvPr>
        </p:nvSpPr>
        <p:spPr>
          <a:xfrm>
            <a:off x="1689100" y="3149600"/>
            <a:ext cx="21005800" cy="10521476"/>
          </a:xfrm>
          <a:prstGeom prst="rect">
            <a:avLst/>
          </a:prstGeom>
        </p:spPr>
        <p:txBody>
          <a:bodyPr anchor="t"/>
          <a:lstStyle>
            <a:lvl1pPr marL="952500" indent="-952500">
              <a:lnSpc>
                <a:spcPct val="110000"/>
              </a:lnSpc>
              <a:spcBef>
                <a:spcPts val="0"/>
              </a:spcBef>
              <a:buSzPct val="100000"/>
              <a:defRPr sz="6400">
                <a:latin typeface="Avenir Next Medium"/>
                <a:ea typeface="Avenir Next Medium"/>
                <a:cs typeface="Avenir Next Medium"/>
                <a:sym typeface="Avenir Next Medium"/>
              </a:defRPr>
            </a:lvl1pPr>
          </a:lstStyle>
          <a:p>
            <a:pPr/>
            <a:r>
              <a:t>Do you look to a higher authority – parent, teacher, political leader, pastor, priest or deity – to tell you?</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16"/>
                                        </p:tgtEl>
                                        <p:attrNameLst>
                                          <p:attrName>style.visibility</p:attrName>
                                        </p:attrNameLst>
                                      </p:cBhvr>
                                      <p:to>
                                        <p:strVal val="visible"/>
                                      </p:to>
                                    </p:set>
                                    <p:animEffect filter="fade" transition="in">
                                      <p:cBhvr>
                                        <p:cTn id="7"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6" grpId="1"/>
    </p:bldLst>
  </p:timing>
</p:sld>
</file>

<file path=ppt/slides/slide1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1" name="Genuine Righteousness/Justification"/>
          <p:cNvSpPr txBox="1"/>
          <p:nvPr>
            <p:ph type="title"/>
          </p:nvPr>
        </p:nvSpPr>
        <p:spPr>
          <a:xfrm>
            <a:off x="762000" y="381000"/>
            <a:ext cx="22860000" cy="2540000"/>
          </a:xfrm>
          <a:prstGeom prst="rect">
            <a:avLst/>
          </a:prstGeom>
        </p:spPr>
        <p:txBody>
          <a:bodyPr/>
          <a:lstStyle>
            <a:lvl1pPr defTabSz="734694">
              <a:lnSpc>
                <a:spcPct val="80000"/>
              </a:lnSpc>
              <a:defRPr b="1" cap="small" spc="99" sz="9968">
                <a:solidFill>
                  <a:srgbClr val="FFFB00"/>
                </a:solidFill>
                <a:latin typeface="Avenir Next Regular"/>
                <a:ea typeface="Avenir Next Regular"/>
                <a:cs typeface="Avenir Next Regular"/>
                <a:sym typeface="Avenir Next Regular"/>
              </a:defRPr>
            </a:lvl1pPr>
          </a:lstStyle>
          <a:p>
            <a:pPr/>
            <a:r>
              <a:t>Genuine Righteousness/Justification</a:t>
            </a:r>
          </a:p>
        </p:txBody>
      </p:sp>
      <p:sp>
        <p:nvSpPr>
          <p:cNvPr id="852" name="Being set right in heart with God ag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Being set right in heart with God again</a:t>
            </a:r>
          </a:p>
          <a:p>
            <a:pPr marL="952500" indent="-952500">
              <a:spcBef>
                <a:spcPts val="0"/>
              </a:spcBef>
              <a:buSzPct val="100000"/>
              <a:defRPr spc="0" sz="6400">
                <a:latin typeface="Avenir Next Medium"/>
                <a:ea typeface="Avenir Next Medium"/>
                <a:cs typeface="Avenir Next Medium"/>
                <a:sym typeface="Avenir Next Medium"/>
              </a:defRPr>
            </a:pPr>
            <a:r>
              <a:t>Natural heart distrusts God / enmity </a:t>
            </a:r>
            <a:r>
              <a:rPr i="1">
                <a:solidFill>
                  <a:srgbClr val="FFD479"/>
                </a:solidFill>
                <a:latin typeface="Palatino"/>
                <a:ea typeface="Palatino"/>
                <a:cs typeface="Palatino"/>
                <a:sym typeface="Palatino"/>
              </a:rPr>
              <a:t>Romans 8:7</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4" name="Genuine Righteousness/Justification"/>
          <p:cNvSpPr txBox="1"/>
          <p:nvPr>
            <p:ph type="title"/>
          </p:nvPr>
        </p:nvSpPr>
        <p:spPr>
          <a:xfrm>
            <a:off x="762000" y="381000"/>
            <a:ext cx="22860000" cy="2540000"/>
          </a:xfrm>
          <a:prstGeom prst="rect">
            <a:avLst/>
          </a:prstGeom>
        </p:spPr>
        <p:txBody>
          <a:bodyPr/>
          <a:lstStyle>
            <a:lvl1pPr defTabSz="734694">
              <a:lnSpc>
                <a:spcPct val="80000"/>
              </a:lnSpc>
              <a:defRPr b="1" cap="small" spc="99" sz="9968">
                <a:solidFill>
                  <a:srgbClr val="FFFB00"/>
                </a:solidFill>
                <a:latin typeface="Avenir Next Regular"/>
                <a:ea typeface="Avenir Next Regular"/>
                <a:cs typeface="Avenir Next Regular"/>
                <a:sym typeface="Avenir Next Regular"/>
              </a:defRPr>
            </a:lvl1pPr>
          </a:lstStyle>
          <a:p>
            <a:pPr/>
            <a:r>
              <a:t>Genuine Righteousness/Justification</a:t>
            </a:r>
          </a:p>
        </p:txBody>
      </p:sp>
      <p:sp>
        <p:nvSpPr>
          <p:cNvPr id="855" name="Being set right in heart with God ag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Being set right in heart with God again</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Natural heart distrusts God / enmity </a:t>
            </a:r>
            <a:r>
              <a:rPr i="1">
                <a:latin typeface="Palatino"/>
                <a:ea typeface="Palatino"/>
                <a:cs typeface="Palatino"/>
                <a:sym typeface="Palatino"/>
              </a:rPr>
              <a:t>Romans 8:7</a:t>
            </a:r>
            <a:endParaRPr spc="0" sz="4200">
              <a:solidFill>
                <a:srgbClr val="31859C"/>
              </a:solidFill>
            </a:endParaRPr>
          </a:p>
          <a:p>
            <a:pPr marL="952500" indent="-952500">
              <a:spcBef>
                <a:spcPts val="0"/>
              </a:spcBef>
              <a:buSzPct val="100000"/>
              <a:defRPr spc="0" sz="6400">
                <a:latin typeface="Avenir Next Medium"/>
                <a:ea typeface="Avenir Next Medium"/>
                <a:cs typeface="Avenir Next Medium"/>
                <a:sym typeface="Avenir Next Medium"/>
              </a:defRPr>
            </a:pPr>
            <a:r>
              <a:t>Abraham “trusted God and was recognized to be righteous” or set right </a:t>
            </a:r>
            <a:r>
              <a:rPr i="1">
                <a:solidFill>
                  <a:srgbClr val="FFD479"/>
                </a:solidFill>
                <a:latin typeface="Palatino"/>
                <a:ea typeface="Palatino"/>
                <a:cs typeface="Palatino"/>
                <a:sym typeface="Palatino"/>
              </a:rPr>
              <a:t>Romans 4:3</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7" name="Genuine Righteousness/Justification"/>
          <p:cNvSpPr txBox="1"/>
          <p:nvPr>
            <p:ph type="title"/>
          </p:nvPr>
        </p:nvSpPr>
        <p:spPr>
          <a:xfrm>
            <a:off x="762000" y="381000"/>
            <a:ext cx="22860000" cy="2540000"/>
          </a:xfrm>
          <a:prstGeom prst="rect">
            <a:avLst/>
          </a:prstGeom>
        </p:spPr>
        <p:txBody>
          <a:bodyPr/>
          <a:lstStyle>
            <a:lvl1pPr defTabSz="734694">
              <a:lnSpc>
                <a:spcPct val="80000"/>
              </a:lnSpc>
              <a:defRPr b="1" cap="small" spc="99" sz="9968">
                <a:solidFill>
                  <a:srgbClr val="FFFB00"/>
                </a:solidFill>
                <a:latin typeface="Avenir Next Regular"/>
                <a:ea typeface="Avenir Next Regular"/>
                <a:cs typeface="Avenir Next Regular"/>
                <a:sym typeface="Avenir Next Regular"/>
              </a:defRPr>
            </a:lvl1pPr>
          </a:lstStyle>
          <a:p>
            <a:pPr/>
            <a:r>
              <a:t>Genuine Righteousness/Justification</a:t>
            </a:r>
          </a:p>
        </p:txBody>
      </p:sp>
      <p:sp>
        <p:nvSpPr>
          <p:cNvPr id="858" name="Being set right in heart with God ag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Being set right in heart with God again</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Natural heart distrusts God / enmity </a:t>
            </a:r>
            <a:r>
              <a:rPr i="1">
                <a:latin typeface="Palatino"/>
                <a:ea typeface="Palatino"/>
                <a:cs typeface="Palatino"/>
                <a:sym typeface="Palatino"/>
              </a:rPr>
              <a:t>Romans 8:7</a:t>
            </a:r>
            <a:endParaRPr spc="0" sz="4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Abraham “trusted God and was recognized to be righteous” or set right </a:t>
            </a:r>
            <a:r>
              <a:rPr i="1">
                <a:latin typeface="Palatino"/>
                <a:ea typeface="Palatino"/>
                <a:cs typeface="Palatino"/>
                <a:sym typeface="Palatino"/>
              </a:rPr>
              <a:t>Romans 4:3</a:t>
            </a:r>
            <a:endParaRPr spc="0" sz="4200"/>
          </a:p>
          <a:p>
            <a:pPr marL="952500" indent="-952500">
              <a:spcBef>
                <a:spcPts val="0"/>
              </a:spcBef>
              <a:buSzPct val="100000"/>
              <a:defRPr spc="0" sz="6400">
                <a:latin typeface="Avenir Next Medium"/>
                <a:ea typeface="Avenir Next Medium"/>
                <a:cs typeface="Avenir Next Medium"/>
                <a:sym typeface="Avenir Next Medium"/>
              </a:defRPr>
            </a:pPr>
            <a:r>
              <a:t>His heart changed from distrust to trust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0" name="Genuine Righteousness/Justification"/>
          <p:cNvSpPr txBox="1"/>
          <p:nvPr>
            <p:ph type="title"/>
          </p:nvPr>
        </p:nvSpPr>
        <p:spPr>
          <a:xfrm>
            <a:off x="762000" y="381000"/>
            <a:ext cx="22860000" cy="2540000"/>
          </a:xfrm>
          <a:prstGeom prst="rect">
            <a:avLst/>
          </a:prstGeom>
        </p:spPr>
        <p:txBody>
          <a:bodyPr/>
          <a:lstStyle>
            <a:lvl1pPr defTabSz="734694">
              <a:lnSpc>
                <a:spcPct val="80000"/>
              </a:lnSpc>
              <a:defRPr b="1" cap="small" spc="99" sz="9968">
                <a:solidFill>
                  <a:srgbClr val="FFFB00"/>
                </a:solidFill>
                <a:latin typeface="Avenir Next Regular"/>
                <a:ea typeface="Avenir Next Regular"/>
                <a:cs typeface="Avenir Next Regular"/>
                <a:sym typeface="Avenir Next Regular"/>
              </a:defRPr>
            </a:lvl1pPr>
          </a:lstStyle>
          <a:p>
            <a:pPr/>
            <a:r>
              <a:t>Genuine Righteousness/Justification</a:t>
            </a:r>
          </a:p>
        </p:txBody>
      </p:sp>
      <p:sp>
        <p:nvSpPr>
          <p:cNvPr id="861" name="Being set right in heart with God agai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Being set right in heart with God again</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Natural heart distrusts God / enmity </a:t>
            </a:r>
            <a:r>
              <a:rPr i="1">
                <a:latin typeface="Palatino"/>
                <a:ea typeface="Palatino"/>
                <a:cs typeface="Palatino"/>
                <a:sym typeface="Palatino"/>
              </a:rPr>
              <a:t>Romans 8:7</a:t>
            </a:r>
            <a:endParaRPr spc="0" sz="4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Abraham “trusted God and was recognized to be righteous” or set right </a:t>
            </a:r>
            <a:r>
              <a:rPr i="1">
                <a:latin typeface="Palatino"/>
                <a:ea typeface="Palatino"/>
                <a:cs typeface="Palatino"/>
                <a:sym typeface="Palatino"/>
              </a:rPr>
              <a:t>Romans 4:3</a:t>
            </a:r>
            <a:endParaRPr spc="0" sz="4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His heart changed from distrust to trust</a:t>
            </a:r>
          </a:p>
          <a:p>
            <a:pPr marL="952500" indent="-952500">
              <a:spcBef>
                <a:spcPts val="0"/>
              </a:spcBef>
              <a:buSzPct val="100000"/>
              <a:defRPr spc="0" sz="6400">
                <a:latin typeface="Avenir Next Medium"/>
                <a:ea typeface="Avenir Next Medium"/>
                <a:cs typeface="Avenir Next Medium"/>
                <a:sym typeface="Avenir Next Medium"/>
              </a:defRPr>
            </a:pPr>
            <a:r>
              <a:t>In trust, open the heart and receive the indwelling Holy Spirit that takes Christ’s victory and reproduces it in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3"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64" name="Childlike conviction of our bad deed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Childlike conviction of our bad deeds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64"/>
                                        </p:tgtEl>
                                        <p:attrNameLst>
                                          <p:attrName>style.visibility</p:attrName>
                                        </p:attrNameLst>
                                      </p:cBhvr>
                                      <p:to>
                                        <p:strVal val="visible"/>
                                      </p:to>
                                    </p:set>
                                    <p:animEffect filter="fade" transition="in">
                                      <p:cBhvr>
                                        <p:cTn id="7" dur="1000"/>
                                        <p:tgtEl>
                                          <p:spTgt spid="8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64" grpId="1"/>
    </p:bldLst>
  </p:timing>
</p:sld>
</file>

<file path=ppt/slides/slide1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6"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67" name="Childlike conviction of our bad deed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Childlike conviction of our bad deeds</a:t>
            </a:r>
          </a:p>
          <a:p>
            <a:pPr marL="952500" indent="-952500">
              <a:spcBef>
                <a:spcPts val="0"/>
              </a:spcBef>
              <a:buSzPct val="100000"/>
              <a:defRPr spc="0" sz="6400">
                <a:latin typeface="Avenir Next Medium"/>
                <a:ea typeface="Avenir Next Medium"/>
                <a:cs typeface="Avenir Next Medium"/>
                <a:sym typeface="Avenir Next Medium"/>
              </a:defRPr>
            </a:pPr>
            <a:r>
              <a:t>Feel guilty and ashamed of the bad things we have done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69"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70" name="Childlike conviction of our bad deed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Childlike conviction of our bad deeds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Feel guilty and ashamed of the bad things we have done</a:t>
            </a:r>
            <a:endParaRPr spc="0" sz="1200"/>
          </a:p>
          <a:p>
            <a:pPr marL="952500" indent="-952500">
              <a:spcBef>
                <a:spcPts val="0"/>
              </a:spcBef>
              <a:buSzPct val="100000"/>
              <a:defRPr spc="0" sz="6400">
                <a:latin typeface="Avenir Next Medium"/>
                <a:ea typeface="Avenir Next Medium"/>
                <a:cs typeface="Avenir Next Medium"/>
                <a:sym typeface="Avenir Next Medium"/>
              </a:defRPr>
            </a:pPr>
            <a:r>
              <a:t>Live in fear of punishment and rejection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2"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73" name="Vulnerable to have our understanding of God distorted because"/>
          <p:cNvSpPr txBox="1"/>
          <p:nvPr>
            <p:ph type="body" idx="1"/>
          </p:nvPr>
        </p:nvSpPr>
        <p:spPr>
          <a:xfrm>
            <a:off x="1689100" y="3149600"/>
            <a:ext cx="220853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Vulnerable to have our understanding of God distorted because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873"/>
                                        </p:tgtEl>
                                        <p:attrNameLst>
                                          <p:attrName>style.visibility</p:attrName>
                                        </p:attrNameLst>
                                      </p:cBhvr>
                                      <p:to>
                                        <p:strVal val="visible"/>
                                      </p:to>
                                    </p:set>
                                    <p:animEffect filter="fade" transition="in">
                                      <p:cBhvr>
                                        <p:cTn id="7" dur="1000"/>
                                        <p:tgtEl>
                                          <p:spTgt spid="8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73" grpId="1"/>
    </p:bldLst>
  </p:timing>
</p:sld>
</file>

<file path=ppt/slides/slide1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5"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76" name="Vulnerable to have our understanding of God distorted because…"/>
          <p:cNvSpPr txBox="1"/>
          <p:nvPr>
            <p:ph type="body" idx="1"/>
          </p:nvPr>
        </p:nvSpPr>
        <p:spPr>
          <a:xfrm>
            <a:off x="1689100" y="3149600"/>
            <a:ext cx="220853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vl2pPr marL="2222500" indent="-952500">
              <a:spcBef>
                <a:spcPts val="0"/>
              </a:spcBef>
              <a:buChar char="‣"/>
              <a:defRPr spc="0" sz="6400">
                <a:solidFill>
                  <a:srgbClr val="FFFC79"/>
                </a:solidFill>
                <a:latin typeface="Avenir Next Medium"/>
                <a:ea typeface="Avenir Next Medium"/>
                <a:cs typeface="Avenir Next Medium"/>
                <a:sym typeface="Avenir Next Medium"/>
              </a:defRPr>
            </a:lvl2pPr>
          </a:lstStyle>
          <a:p>
            <a:pPr/>
            <a:r>
              <a:t>Vulnerable to have our understanding of God distorted because</a:t>
            </a:r>
            <a:endParaRPr>
              <a:solidFill>
                <a:srgbClr val="000000"/>
              </a:solidFill>
            </a:endParaRPr>
          </a:p>
          <a:p>
            <a:pPr lvl="1"/>
            <a:r>
              <a:t>We feel bad about ourselves; we accept the lie that God is mad at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78"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79" name="Vulnerable to have our understanding of God distorted because…"/>
          <p:cNvSpPr txBox="1"/>
          <p:nvPr>
            <p:ph type="body" idx="1"/>
          </p:nvPr>
        </p:nvSpPr>
        <p:spPr>
          <a:xfrm>
            <a:off x="1689100" y="3149600"/>
            <a:ext cx="220853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Vulnerable to have our understanding of God distorted because</a:t>
            </a:r>
            <a:endParaRPr>
              <a:solidFill>
                <a:srgbClr val="000000"/>
              </a:solidFill>
            </a:endParaRPr>
          </a:p>
          <a:p>
            <a:pPr lvl="1" marL="2222500" indent="-952500">
              <a:spcBef>
                <a:spcPts val="0"/>
              </a:spcBef>
              <a:buChar char="‣"/>
              <a:defRPr spc="0" sz="6400">
                <a:solidFill>
                  <a:srgbClr val="FFFC79"/>
                </a:solidFill>
                <a:latin typeface="Avenir Next Medium"/>
                <a:ea typeface="Avenir Next Medium"/>
                <a:cs typeface="Avenir Next Medium"/>
                <a:sym typeface="Avenir Next Medium"/>
              </a:defRPr>
            </a:pPr>
            <a:r>
              <a:t>We feel bad about ourselves; we accept the lie that God is mad at us</a:t>
            </a:r>
          </a:p>
          <a:p>
            <a:pPr lvl="1" marL="2222500" indent="-952500">
              <a:spcBef>
                <a:spcPts val="0"/>
              </a:spcBef>
              <a:buChar char="‣"/>
              <a:defRPr spc="0" sz="6400">
                <a:solidFill>
                  <a:srgbClr val="FFFC79"/>
                </a:solidFill>
                <a:latin typeface="Avenir Next Medium"/>
                <a:ea typeface="Avenir Next Medium"/>
                <a:cs typeface="Avenir Next Medium"/>
                <a:sym typeface="Avenir Next Medium"/>
              </a:defRPr>
            </a:pPr>
            <a:r>
              <a:t>We punish ourselves in our own minds; we believe the lie that God wants to punish us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How Do You Determine…"/>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How Do You Determine</a:t>
            </a:r>
          </a:p>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What Is Right And Wrong?</a:t>
            </a:r>
          </a:p>
        </p:txBody>
      </p:sp>
      <p:sp>
        <p:nvSpPr>
          <p:cNvPr id="221" name="Do you look to a higher authority – parent, teacher, political leader, pastor, priest or deity – to tell you?…"/>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 you look to a higher authority – parent, teacher, political leader, pastor, priest or deity – to tell you?</a:t>
            </a:r>
            <a:endParaRPr>
              <a:solidFill>
                <a:srgbClr val="000000"/>
              </a:solidFill>
              <a:latin typeface="Arial"/>
              <a:ea typeface="Arial"/>
              <a:cs typeface="Arial"/>
              <a:sym typeface="Arial"/>
            </a:endParaRPr>
          </a:p>
          <a:p>
            <a:pPr marL="952500" indent="-952500">
              <a:lnSpc>
                <a:spcPct val="110000"/>
              </a:lnSpc>
              <a:spcBef>
                <a:spcPts val="0"/>
              </a:spcBef>
              <a:buSzPct val="100000"/>
              <a:defRPr sz="6400">
                <a:latin typeface="Avenir Next Medium"/>
                <a:ea typeface="Avenir Next Medium"/>
                <a:cs typeface="Avenir Next Medium"/>
                <a:sym typeface="Avenir Next Medium"/>
              </a:defRPr>
            </a:pPr>
            <a:r>
              <a:t>Do you look for a consensus among peers, or perhaps a code of rules or system of established laws?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1" name="Infant Repentanc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Infant Repentance</a:t>
            </a:r>
          </a:p>
        </p:txBody>
      </p:sp>
      <p:sp>
        <p:nvSpPr>
          <p:cNvPr id="882" name="Vulnerable to have our understanding of God distorted because…"/>
          <p:cNvSpPr txBox="1"/>
          <p:nvPr>
            <p:ph type="body" idx="1"/>
          </p:nvPr>
        </p:nvSpPr>
        <p:spPr>
          <a:xfrm>
            <a:off x="1689100" y="3149600"/>
            <a:ext cx="22085300" cy="10868698"/>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Vulnerable to have our understanding of God distorted because</a:t>
            </a:r>
            <a:endParaRPr>
              <a:solidFill>
                <a:srgbClr val="000000"/>
              </a:solidFill>
            </a:endParaRPr>
          </a:p>
          <a:p>
            <a:pPr lvl="1" marL="2222500" indent="-952500">
              <a:spcBef>
                <a:spcPts val="0"/>
              </a:spcBef>
              <a:buChar char="‣"/>
              <a:defRPr spc="0" sz="6400">
                <a:solidFill>
                  <a:srgbClr val="FFFC79"/>
                </a:solidFill>
                <a:latin typeface="Avenir Next Medium"/>
                <a:ea typeface="Avenir Next Medium"/>
                <a:cs typeface="Avenir Next Medium"/>
                <a:sym typeface="Avenir Next Medium"/>
              </a:defRPr>
            </a:pPr>
            <a:r>
              <a:t>We feel bad about ourselves; we accept the lie that God is mad at us</a:t>
            </a:r>
          </a:p>
          <a:p>
            <a:pPr lvl="1" marL="2222500" indent="-952500">
              <a:spcBef>
                <a:spcPts val="0"/>
              </a:spcBef>
              <a:buChar char="‣"/>
              <a:defRPr spc="0" sz="6400">
                <a:solidFill>
                  <a:srgbClr val="FFFC79"/>
                </a:solidFill>
                <a:latin typeface="Avenir Next Medium"/>
                <a:ea typeface="Avenir Next Medium"/>
                <a:cs typeface="Avenir Next Medium"/>
                <a:sym typeface="Avenir Next Medium"/>
              </a:defRPr>
            </a:pPr>
            <a:r>
              <a:t>We punish ourselves in our own minds; we believe the lie that God wants to punish us</a:t>
            </a:r>
          </a:p>
          <a:p>
            <a:pPr lvl="1" marL="2222500" indent="-952500">
              <a:spcBef>
                <a:spcPts val="0"/>
              </a:spcBef>
              <a:buChar char="‣"/>
              <a:defRPr spc="0" sz="6400">
                <a:solidFill>
                  <a:srgbClr val="FFFC79"/>
                </a:solidFill>
                <a:latin typeface="Avenir Next Medium"/>
                <a:ea typeface="Avenir Next Medium"/>
                <a:cs typeface="Avenir Next Medium"/>
                <a:sym typeface="Avenir Next Medium"/>
              </a:defRPr>
            </a:pPr>
            <a:r>
              <a:t>We want to do something to “make up” for our badness; we believe the lie that God needs something done to Him to make up for our badness.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4" name="Faith in Go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Faith in God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
        <p:nvSpPr>
          <p:cNvPr id="885" name="Because faith or trust is also a starting point. It is in faith that we confess and repent."/>
          <p:cNvSpPr txBox="1"/>
          <p:nvPr>
            <p:ph type="body" idx="1"/>
          </p:nvPr>
        </p:nvSpPr>
        <p:spPr>
          <a:xfrm>
            <a:off x="1689100" y="3149600"/>
            <a:ext cx="21005800" cy="12006828"/>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Because faith or trust is also a starting point. It is in faith that we confess and repent.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885"/>
                                        </p:tgtEl>
                                        <p:attrNameLst>
                                          <p:attrName>style.visibility</p:attrName>
                                        </p:attrNameLst>
                                      </p:cBhvr>
                                      <p:to>
                                        <p:strVal val="visible"/>
                                      </p:to>
                                    </p:set>
                                    <p:animEffect filter="fade" transition="in">
                                      <p:cBhvr>
                                        <p:cTn id="7" dur="1000"/>
                                        <p:tgtEl>
                                          <p:spTgt spid="8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85" grpId="1"/>
    </p:bldLst>
  </p:timing>
</p:sld>
</file>

<file path=ppt/slides/slide1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7" name="Faith in Go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Faith in God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
        <p:nvSpPr>
          <p:cNvPr id="888" name="Because faith or trust is also a starting point. It is in faith that we confess and repent.…"/>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Because faith or trust is also a starting point. It is in faith that we confess and repent.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But sadly, many don’t grow past this level. Life is all about repenting from acts and having faith that Jesus has paid the penalty.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0" name="Faith in Go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Faith in God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
        <p:nvSpPr>
          <p:cNvPr id="891" name="They stay infants, unacquainted with righteousness, claiming faith in a legal payment made to protect us from God, rather than coming back to trust in God so they can say, like Jesus, Into your hands I trust my spirit."/>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They stay infants, unacquainted with righteousness, claiming faith in a </a:t>
            </a:r>
            <a:r>
              <a:rPr>
                <a:solidFill>
                  <a:srgbClr val="FFFF99"/>
                </a:solidFill>
              </a:rPr>
              <a:t>legal payment </a:t>
            </a:r>
            <a:r>
              <a:t>made </a:t>
            </a:r>
            <a:r>
              <a:rPr i="1">
                <a:solidFill>
                  <a:srgbClr val="FFFF99"/>
                </a:solidFill>
                <a:latin typeface="Avenir Next Regular"/>
                <a:ea typeface="Avenir Next Regular"/>
                <a:cs typeface="Avenir Next Regular"/>
                <a:sym typeface="Avenir Next Regular"/>
              </a:rPr>
              <a:t>to protect us from God</a:t>
            </a:r>
            <a:r>
              <a:t>, rather than coming back to </a:t>
            </a:r>
            <a:r>
              <a:rPr>
                <a:solidFill>
                  <a:srgbClr val="FFFF99"/>
                </a:solidFill>
              </a:rPr>
              <a:t>trust in God</a:t>
            </a:r>
            <a:r>
              <a:t> so they can say, like Jesus, </a:t>
            </a:r>
            <a:r>
              <a:rPr i="1">
                <a:latin typeface="Avenir Next Regular"/>
                <a:ea typeface="Avenir Next Regular"/>
                <a:cs typeface="Avenir Next Regular"/>
                <a:sym typeface="Avenir Next Regular"/>
              </a:rPr>
              <a:t>Into your hands I trust my spirit</a:t>
            </a:r>
            <a: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891"/>
                                        </p:tgtEl>
                                        <p:attrNameLst>
                                          <p:attrName>style.visibility</p:attrName>
                                        </p:attrNameLst>
                                      </p:cBhvr>
                                      <p:to>
                                        <p:strVal val="visible"/>
                                      </p:to>
                                    </p:set>
                                    <p:animEffect filter="fade" transition="in">
                                      <p:cBhvr>
                                        <p:cTn id="7" dur="1000"/>
                                        <p:tgtEl>
                                          <p:spTgt spid="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91" grpId="1"/>
    </p:bldLst>
  </p:timing>
</p:sld>
</file>

<file path=ppt/slides/slide1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3" name="Exampl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Example</a:t>
            </a:r>
          </a:p>
        </p:txBody>
      </p:sp>
      <p:sp>
        <p:nvSpPr>
          <p:cNvPr id="894" name="Teens who ask, “If God will forgive me, then why can’t I have sex before marriage?”"/>
          <p:cNvSpPr txBox="1"/>
          <p:nvPr>
            <p:ph type="body" idx="1"/>
          </p:nvPr>
        </p:nvSpPr>
        <p:spPr>
          <a:xfrm>
            <a:off x="1689100" y="3149600"/>
            <a:ext cx="21005800" cy="12006828"/>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Teens who ask, “If God will forgive me, then why can’t I have sex before marriage?”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6" name="Exampl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Example</a:t>
            </a:r>
          </a:p>
        </p:txBody>
      </p:sp>
      <p:sp>
        <p:nvSpPr>
          <p:cNvPr id="897" name="Teens who ask, “If God will forgive me, then why can’t I have sex before marriage?”…"/>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Teens who ask, “If God will forgive me, then why can’t I have sex before marriage?”</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This is level 1-4 thinking, believing the problem with sin is breaking rules and getting in trouble with the one in charge.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99" name="Exampl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Example</a:t>
            </a:r>
          </a:p>
        </p:txBody>
      </p:sp>
      <p:sp>
        <p:nvSpPr>
          <p:cNvPr id="900" name="Teens who ask, “If God will forgive me, then why can’t I have sex before marriage?”…"/>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Teens who ask, “If God will forgive me, then why can’t I have sex before marriage?”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is level 1-4 thinking, believing the problem with sin is breaking rules and getting in trouble with the one in charge.</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It is like asking, “If God will forgive me for smoking, what is wrong with smoking?”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2" name="Exampl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Example</a:t>
            </a:r>
          </a:p>
        </p:txBody>
      </p:sp>
      <p:sp>
        <p:nvSpPr>
          <p:cNvPr id="903" name="Teens who ask, “If God will forgive me, then why can’t I have sex before marriage?”…"/>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Teens who ask, “If God will forgive me, then why can’t I have sex before marriage?”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is level 1-4 thinking, believing the problem with sin is breaking rules and getting in trouble with the one in charge.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It is like asking, “If God will forgive me for smoking, what is wrong with smoking?”</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Level 5 and above realize God’s law is design law and deviations damage the deviant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5" name="Again, it is a starting point; it is the beginning of the new life in Christ."/>
          <p:cNvSpPr txBox="1"/>
          <p:nvPr>
            <p:ph type="body" idx="1"/>
          </p:nvPr>
        </p:nvSpPr>
        <p:spPr>
          <a:xfrm>
            <a:off x="1689100" y="3149600"/>
            <a:ext cx="21005800" cy="12006828"/>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Again, it is a starting point; it is the beginning of the new life in Christ.</a:t>
            </a:r>
          </a:p>
        </p:txBody>
      </p:sp>
      <p:sp>
        <p:nvSpPr>
          <p:cNvPr id="906" name="Instructions about Baptism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Instructions about Baptism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stuff?</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05"/>
                                        </p:tgtEl>
                                        <p:attrNameLst>
                                          <p:attrName>style.visibility</p:attrName>
                                        </p:attrNameLst>
                                      </p:cBhvr>
                                      <p:to>
                                        <p:strVal val="visible"/>
                                      </p:to>
                                    </p:set>
                                    <p:animEffect filter="fade" transition="in">
                                      <p:cBhvr>
                                        <p:cTn id="7" dur="1000"/>
                                        <p:tgtEl>
                                          <p:spTgt spid="9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05" grpId="1"/>
    </p:bldLst>
  </p:timing>
</p:sld>
</file>

<file path=ppt/slides/slide1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8" name="Again, it is a starting point; it is the beginning of the new life in Christ.…"/>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Again, it is a starting point; it is the beginning of the new life in Christ.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It is not the experience of victory over self, the crucifying of the flesh, the establishment of mature character or the growth in wisdom and understanding.</a:t>
            </a:r>
          </a:p>
        </p:txBody>
      </p:sp>
      <p:sp>
        <p:nvSpPr>
          <p:cNvPr id="909" name="Instructions about Baptism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Instructions about Baptism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stuff?</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How Do You Determine…"/>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How Do You Determine</a:t>
            </a:r>
          </a:p>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What Is Right And Wrong?</a:t>
            </a:r>
          </a:p>
        </p:txBody>
      </p:sp>
      <p:sp>
        <p:nvSpPr>
          <p:cNvPr id="226" name="Do you look to a higher authority – parent, teacher, political leader, pastor, priest or deity – to tell you?…"/>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 you look to a higher authority – parent, teacher, political leader, pastor, priest or deity – to tell you?</a:t>
            </a:r>
            <a:endParaRPr>
              <a:solidFill>
                <a:srgbClr val="000000"/>
              </a:solidFill>
              <a:latin typeface="Arial"/>
              <a:ea typeface="Arial"/>
              <a:cs typeface="Arial"/>
              <a:sym typeface="Arial"/>
            </a:endParaRP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 you look for a consensus among peers, or perhaps a code of rules or system of established laws?</a:t>
            </a:r>
            <a:endParaRPr>
              <a:solidFill>
                <a:srgbClr val="000000"/>
              </a:solidFill>
              <a:latin typeface="Arial"/>
              <a:ea typeface="Arial"/>
              <a:cs typeface="Arial"/>
              <a:sym typeface="Arial"/>
            </a:endParaRPr>
          </a:p>
          <a:p>
            <a:pPr marL="952500" indent="-952500">
              <a:lnSpc>
                <a:spcPct val="110000"/>
              </a:lnSpc>
              <a:spcBef>
                <a:spcPts val="0"/>
              </a:spcBef>
              <a:buSzPct val="100000"/>
              <a:defRPr sz="6400">
                <a:latin typeface="Avenir Next Medium"/>
                <a:ea typeface="Avenir Next Medium"/>
                <a:cs typeface="Avenir Next Medium"/>
                <a:sym typeface="Avenir Next Medium"/>
              </a:defRPr>
            </a:pPr>
            <a:r>
              <a:t>Or do you have another standard?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1" name="Another elementary or starting point"/>
          <p:cNvSpPr txBox="1"/>
          <p:nvPr>
            <p:ph type="body" idx="1"/>
          </p:nvPr>
        </p:nvSpPr>
        <p:spPr>
          <a:xfrm>
            <a:off x="1689100" y="3149600"/>
            <a:ext cx="21005800" cy="12006828"/>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Another elementary or starting point</a:t>
            </a:r>
          </a:p>
        </p:txBody>
      </p:sp>
      <p:sp>
        <p:nvSpPr>
          <p:cNvPr id="912" name="Laying on of Hands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Laying on of Hands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11"/>
                                        </p:tgtEl>
                                        <p:attrNameLst>
                                          <p:attrName>style.visibility</p:attrName>
                                        </p:attrNameLst>
                                      </p:cBhvr>
                                      <p:to>
                                        <p:strVal val="visible"/>
                                      </p:to>
                                    </p:set>
                                    <p:animEffect filter="fade" transition="in">
                                      <p:cBhvr>
                                        <p:cTn id="7" dur="1000"/>
                                        <p:tgtEl>
                                          <p:spTgt spid="9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11" grpId="1"/>
    </p:bldLst>
  </p:timing>
</p:sld>
</file>

<file path=ppt/slides/slide1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4" name="Another elementary or starting point…"/>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Another elementary or starting point</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After trust, repentance, surrendering self and publicly committing self to start your life anew as a newborn babe in Christ through baptism, then the laying on of hands to impart the Holy Spirit to nurture, enlighten, and help you grow – but this is, again, a starting po</a:t>
            </a:r>
            <a:r>
              <a:t>int. </a:t>
            </a:r>
          </a:p>
        </p:txBody>
      </p:sp>
      <p:sp>
        <p:nvSpPr>
          <p:cNvPr id="915" name="Laying on of Hands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Laying on of Hands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17" name="This is one of the basic teachings, that helps us overcome our fear and survival-of-the-fittest instinct of self-preservation."/>
          <p:cNvSpPr txBox="1"/>
          <p:nvPr>
            <p:ph type="body" idx="1"/>
          </p:nvPr>
        </p:nvSpPr>
        <p:spPr>
          <a:xfrm>
            <a:off x="1689100" y="3149600"/>
            <a:ext cx="21005800" cy="12006828"/>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This is one of the basic teachings, that helps us overcome our fear and survival-of-the-fittest instinct of self-preservation.</a:t>
            </a:r>
          </a:p>
        </p:txBody>
      </p:sp>
      <p:sp>
        <p:nvSpPr>
          <p:cNvPr id="918" name="Resurrection of the Dea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Resurrection of the Dead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stuff?</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17"/>
                                        </p:tgtEl>
                                        <p:attrNameLst>
                                          <p:attrName>style.visibility</p:attrName>
                                        </p:attrNameLst>
                                      </p:cBhvr>
                                      <p:to>
                                        <p:strVal val="visible"/>
                                      </p:to>
                                    </p:set>
                                    <p:animEffect filter="fade" transition="in">
                                      <p:cBhvr>
                                        <p:cTn id="7" dur="1000"/>
                                        <p:tgtEl>
                                          <p:spTgt spid="9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17" grpId="1"/>
    </p:bldLst>
  </p:timing>
</p:sld>
</file>

<file path=ppt/slides/slide1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0" name="This is one of the basic teachings, that helps us overcome our fear and survival-of-the-fittest instinct of self-preservation.…"/>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is one of the basic teachings, that helps us overcome our fear and survival-of-the-fittest instinct of self-preservation.</a:t>
            </a:r>
            <a:endParaRPr spc="0" sz="2773"/>
          </a:p>
          <a:p>
            <a:pPr marL="952500" indent="-952500">
              <a:spcBef>
                <a:spcPts val="0"/>
              </a:spcBef>
              <a:buSzPct val="100000"/>
              <a:defRPr spc="0" sz="6400">
                <a:latin typeface="Avenir Next Medium"/>
                <a:ea typeface="Avenir Next Medium"/>
                <a:cs typeface="Avenir Next Medium"/>
                <a:sym typeface="Avenir Next Medium"/>
              </a:defRPr>
            </a:pPr>
            <a:r>
              <a:t>We are held captive to our fear of death </a:t>
            </a:r>
            <a:r>
              <a:rPr i="1">
                <a:solidFill>
                  <a:srgbClr val="FFD479"/>
                </a:solidFill>
                <a:latin typeface="Palatino"/>
                <a:ea typeface="Palatino"/>
                <a:cs typeface="Palatino"/>
                <a:sym typeface="Palatino"/>
              </a:rPr>
              <a:t>Hebrews 2:14</a:t>
            </a:r>
          </a:p>
        </p:txBody>
      </p:sp>
      <p:sp>
        <p:nvSpPr>
          <p:cNvPr id="921" name="Resurrection of the Dea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Resurrection of the Dead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stuff?</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3" name="This is one of the basic teachings, that helps us overcome our fear and survival-of-the-fittest instinct of self-preservation.…"/>
          <p:cNvSpPr txBox="1"/>
          <p:nvPr>
            <p:ph type="body" idx="1"/>
          </p:nvPr>
        </p:nvSpPr>
        <p:spPr>
          <a:xfrm>
            <a:off x="1689100" y="3149600"/>
            <a:ext cx="21005800" cy="12006828"/>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is one of the basic teachings, that helps us overcome our fear and survival-of-the-fittest instinct of self-preservation.</a:t>
            </a:r>
            <a:endParaRPr spc="0" sz="2773"/>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We are held captive to our fear of death </a:t>
            </a:r>
            <a:r>
              <a:rPr i="1">
                <a:latin typeface="Palatino"/>
                <a:ea typeface="Palatino"/>
                <a:cs typeface="Palatino"/>
                <a:sym typeface="Palatino"/>
              </a:rPr>
              <a:t>Hebrews 2:14</a:t>
            </a:r>
            <a:endParaRPr i="1" spc="0" sz="2986">
              <a:latin typeface="Palatino"/>
              <a:ea typeface="Palatino"/>
              <a:cs typeface="Palatino"/>
              <a:sym typeface="Palatino"/>
            </a:endParaRPr>
          </a:p>
          <a:p>
            <a:pPr marL="952500" indent="-952500">
              <a:spcBef>
                <a:spcPts val="0"/>
              </a:spcBef>
              <a:buSzPct val="100000"/>
              <a:defRPr spc="0" sz="6400">
                <a:latin typeface="Avenir Next Medium"/>
                <a:ea typeface="Avenir Next Medium"/>
                <a:cs typeface="Avenir Next Medium"/>
                <a:sym typeface="Avenir Next Medium"/>
              </a:defRPr>
            </a:pPr>
            <a:r>
              <a:t>This teaching gives us reassurance to overcome the fear of death and drive to seek our own solution</a:t>
            </a:r>
          </a:p>
        </p:txBody>
      </p:sp>
      <p:sp>
        <p:nvSpPr>
          <p:cNvPr id="924" name="Resurrection of the Dead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Resurrection of the Dead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stuff?</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6" name="Another basic teaching for the infants, who come all self-focused, wanting to be sure everything is “fair” and those who haven’t repented get what is due them."/>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Another basic teaching for the infants, who come all self-focused, wanting to be sure everything is “fair” and those who haven’t repented get what is due them.</a:t>
            </a:r>
          </a:p>
        </p:txBody>
      </p:sp>
      <p:sp>
        <p:nvSpPr>
          <p:cNvPr id="927" name="Eternal Judgment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Eternal Judgment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26"/>
                                        </p:tgtEl>
                                        <p:attrNameLst>
                                          <p:attrName>style.visibility</p:attrName>
                                        </p:attrNameLst>
                                      </p:cBhvr>
                                      <p:to>
                                        <p:strVal val="visible"/>
                                      </p:to>
                                    </p:set>
                                    <p:animEffect filter="fade" transition="in">
                                      <p:cBhvr>
                                        <p:cTn id="7" dur="1000"/>
                                        <p:tgtEl>
                                          <p:spTgt spid="9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26" grpId="1"/>
    </p:bldLst>
  </p:timing>
</p:sld>
</file>

<file path=ppt/slides/slide1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9" name="Another basic teaching for the infants, who come all self-focused, wanting to be sure everything is “fair” and those who haven’t repented get what is due them.…"/>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Another basic teaching for the infants, who come all self-focused, wanting to be sure everything is “fair” and those who haven’t repented get what is due them.</a:t>
            </a:r>
          </a:p>
          <a:p>
            <a:pPr marL="952500" indent="-952500">
              <a:spcBef>
                <a:spcPts val="0"/>
              </a:spcBef>
              <a:buSzPct val="100000"/>
              <a:defRPr spc="0" sz="6400">
                <a:latin typeface="Avenir Next Medium"/>
                <a:ea typeface="Avenir Next Medium"/>
                <a:cs typeface="Avenir Next Medium"/>
                <a:sym typeface="Avenir Next Medium"/>
              </a:defRPr>
            </a:pPr>
            <a:r>
              <a:t>So, God gives them a basic teaching. There will be a final judgment; you can stop worrying, stop keeping score, stop holding resentments, forgive and trust me; I will settle up accounts in the end.</a:t>
            </a:r>
            <a:endParaRPr>
              <a:solidFill>
                <a:srgbClr val="000000"/>
              </a:solidFill>
            </a:endParaRP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But as we mature, we realize the final judgment is nothing more than the accurate diagnosis of the character of each person. “Let him who is…”</a:t>
            </a:r>
            <a:endParaRPr spc="0" sz="1200">
              <a:solidFill>
                <a:srgbClr val="000000"/>
              </a:solidFill>
            </a:endParaRPr>
          </a:p>
        </p:txBody>
      </p:sp>
      <p:pic>
        <p:nvPicPr>
          <p:cNvPr id="930" name="SevenMoralsDevelopment.001.jpeg" descr="SevenMoralsDevelopment.001.jpeg"/>
          <p:cNvPicPr>
            <a:picLocks noChangeAspect="1"/>
          </p:cNvPicPr>
          <p:nvPr/>
        </p:nvPicPr>
        <p:blipFill>
          <a:blip r:embed="rId2">
            <a:extLst/>
          </a:blip>
          <a:srcRect l="0" t="0" r="0" b="76231"/>
          <a:stretch>
            <a:fillRect/>
          </a:stretch>
        </p:blipFill>
        <p:spPr>
          <a:xfrm>
            <a:off x="0" y="-1"/>
            <a:ext cx="24384000" cy="3260029"/>
          </a:xfrm>
          <a:prstGeom prst="rect">
            <a:avLst/>
          </a:prstGeom>
          <a:ln w="12700">
            <a:miter lim="400000"/>
          </a:ln>
        </p:spPr>
      </p:pic>
      <p:sp>
        <p:nvSpPr>
          <p:cNvPr id="931" name="Eternal Judgment –…"/>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Eternal Judgment –</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how is this infant formula?</a:t>
            </a:r>
          </a:p>
        </p:txBody>
      </p:sp>
      <p:pic>
        <p:nvPicPr>
          <p:cNvPr id="932" name="SevenMoralsDevelopment.001.jpeg" descr="SevenMoralsDevelopment.001.jpeg"/>
          <p:cNvPicPr>
            <a:picLocks noChangeAspect="1"/>
          </p:cNvPicPr>
          <p:nvPr/>
        </p:nvPicPr>
        <p:blipFill>
          <a:blip r:embed="rId2">
            <a:extLst/>
          </a:blip>
          <a:srcRect l="0" t="87538" r="0" b="0"/>
          <a:stretch>
            <a:fillRect/>
          </a:stretch>
        </p:blipFill>
        <p:spPr>
          <a:xfrm>
            <a:off x="0" y="12088415"/>
            <a:ext cx="23216720" cy="162740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path" nodeType="clickEffect" presetSubtype="0" presetID="-1" grpId="1" accel="50000" decel="50000" fill="hold">
                                  <p:stCondLst>
                                    <p:cond delay="0"/>
                                  </p:stCondLst>
                                  <p:childTnLst>
                                    <p:animMotion path="M 0.000000 0.000000 L 0.000000 -0.240148" origin="layout" pathEditMode="relative">
                                      <p:cBhvr>
                                        <p:cTn id="6" dur="1000" fill="hold"/>
                                        <p:tgtEl>
                                          <p:spTgt spid="929"/>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4" name="Level four and below"/>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four and below</a:t>
            </a:r>
          </a:p>
        </p:txBody>
      </p:sp>
      <p:sp>
        <p:nvSpPr>
          <p:cNvPr id="935"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34"/>
                                        </p:tgtEl>
                                        <p:attrNameLst>
                                          <p:attrName>style.visibility</p:attrName>
                                        </p:attrNameLst>
                                      </p:cBhvr>
                                      <p:to>
                                        <p:strVal val="visible"/>
                                      </p:to>
                                    </p:set>
                                    <p:animEffect filter="fade" transition="in">
                                      <p:cBhvr>
                                        <p:cTn id="7" dur="1000"/>
                                        <p:tgtEl>
                                          <p:spTgt spid="9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34" grpId="1"/>
    </p:bldLst>
  </p:timing>
</p:sld>
</file>

<file path=ppt/slides/slide1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37" name="Level four and below…"/>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four and below</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Self-centered theologies, focus on:</a:t>
            </a:r>
          </a:p>
        </p:txBody>
      </p:sp>
      <p:sp>
        <p:nvSpPr>
          <p:cNvPr id="938"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0" name="Level four and below…"/>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four and below</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Self-centered theologies, focus on:</a:t>
            </a:r>
            <a:endParaRPr>
              <a:solidFill>
                <a:srgbClr val="000000"/>
              </a:solidFill>
            </a:endParaRPr>
          </a:p>
          <a:p>
            <a:pPr marL="3492500" indent="-952500">
              <a:spcBef>
                <a:spcPts val="0"/>
              </a:spcBef>
              <a:buSzPct val="100000"/>
              <a:defRPr spc="0" sz="6400">
                <a:latin typeface="Avenir Next Medium"/>
                <a:ea typeface="Avenir Next Medium"/>
                <a:cs typeface="Avenir Next Medium"/>
                <a:sym typeface="Avenir Next Medium"/>
              </a:defRPr>
            </a:pPr>
            <a:r>
              <a:t>Avoiding punishment / getting reward</a:t>
            </a:r>
          </a:p>
        </p:txBody>
      </p:sp>
      <p:sp>
        <p:nvSpPr>
          <p:cNvPr id="941"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We Will Examine the 7 Levels so that…"/>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93419">
              <a:lnSpc>
                <a:spcPct val="80000"/>
              </a:lnSpc>
              <a:spcBef>
                <a:spcPts val="0"/>
              </a:spcBef>
              <a:defRPr b="1" cap="small" spc="94" sz="9407">
                <a:solidFill>
                  <a:srgbClr val="FFFB00"/>
                </a:solidFill>
                <a:latin typeface="Avenir Next Regular"/>
                <a:ea typeface="Avenir Next Regular"/>
                <a:cs typeface="Avenir Next Regular"/>
                <a:sym typeface="Avenir Next Regular"/>
              </a:defRPr>
            </a:lvl1pPr>
          </a:lstStyle>
          <a:p>
            <a:pPr/>
            <a:r>
              <a:t>We Will Examine the 7 Levels so that…</a:t>
            </a:r>
          </a:p>
        </p:txBody>
      </p:sp>
      <p:sp>
        <p:nvSpPr>
          <p:cNvPr id="231" name="“We shall all come together to that oneness in our faith and in our knowledge of the Son of God; we shall become mature people, reaching to the very height of Christ’s full stature. Then we shall no longer be children, carried by the waves and blown abou"/>
          <p:cNvSpPr txBox="1"/>
          <p:nvPr>
            <p:ph type="body" idx="1"/>
          </p:nvPr>
        </p:nvSpPr>
        <p:spPr>
          <a:xfrm>
            <a:off x="1689100" y="3149600"/>
            <a:ext cx="21005800" cy="10521476"/>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“We shall all come together to that </a:t>
            </a:r>
            <a:r>
              <a:rPr>
                <a:solidFill>
                  <a:srgbClr val="FFFB00"/>
                </a:solidFill>
              </a:rPr>
              <a:t>oneness</a:t>
            </a:r>
            <a:r>
              <a:rPr>
                <a:solidFill>
                  <a:srgbClr val="FFFF99"/>
                </a:solidFill>
              </a:rPr>
              <a:t> </a:t>
            </a:r>
            <a:r>
              <a:t>in our faith and in our knowledge of the Son of God; we shall become </a:t>
            </a:r>
            <a:r>
              <a:rPr>
                <a:solidFill>
                  <a:srgbClr val="FFFB00"/>
                </a:solidFill>
              </a:rPr>
              <a:t>mature people</a:t>
            </a:r>
            <a:r>
              <a:t>, reaching to the very height of </a:t>
            </a:r>
            <a:r>
              <a:rPr>
                <a:solidFill>
                  <a:srgbClr val="FFFB00"/>
                </a:solidFill>
              </a:rPr>
              <a:t>Christ’s full stature</a:t>
            </a:r>
            <a:r>
              <a:t>. Then we shall no longer be </a:t>
            </a:r>
            <a:r>
              <a:rPr>
                <a:solidFill>
                  <a:srgbClr val="FFFB00"/>
                </a:solidFill>
              </a:rPr>
              <a:t>children</a:t>
            </a:r>
            <a:r>
              <a:t>, carried by the waves and blown about by every shifting wind of the teaching of deceitful people, who lead others into error by the tricks they invent.”</a:t>
            </a:r>
          </a:p>
          <a:p>
            <a:pPr marL="0" indent="0" algn="r">
              <a:lnSpc>
                <a:spcPct val="110000"/>
              </a:lnSpc>
              <a:spcBef>
                <a:spcPts val="0"/>
              </a:spcBef>
              <a:buSzTx/>
              <a:buNone/>
              <a:defRPr i="1" sz="6400">
                <a:solidFill>
                  <a:srgbClr val="FFD479"/>
                </a:solidFill>
                <a:latin typeface="Palatino"/>
                <a:ea typeface="Palatino"/>
                <a:cs typeface="Palatino"/>
                <a:sym typeface="Palatino"/>
              </a:defRPr>
            </a:pPr>
            <a:r>
              <a:t>— Ephesians 4:13,14 </a:t>
            </a:r>
            <a:r>
              <a:rPr sz="4200"/>
              <a:t>NIV</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1"/>
                                        </p:tgtEl>
                                        <p:attrNameLst>
                                          <p:attrName>style.visibility</p:attrName>
                                        </p:attrNameLst>
                                      </p:cBhvr>
                                      <p:to>
                                        <p:strVal val="visible"/>
                                      </p:to>
                                    </p:set>
                                    <p:animEffect filter="fade" transition="in">
                                      <p:cBhvr>
                                        <p:cTn id="7" dur="1000"/>
                                        <p:tgtEl>
                                          <p:spTgt spid="2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1" grpId="1"/>
    </p:bldLst>
  </p:timing>
</p:sld>
</file>

<file path=ppt/slides/slide1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3" name="Level four and below…"/>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four and below</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Self-centered theologies, focus on:</a:t>
            </a:r>
            <a:endParaRPr>
              <a:solidFill>
                <a:srgbClr val="000000"/>
              </a:solidFill>
            </a:endParaRP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Avoiding punishment / getting reward</a:t>
            </a:r>
          </a:p>
          <a:p>
            <a:pPr marL="3492500" indent="-952500">
              <a:spcBef>
                <a:spcPts val="0"/>
              </a:spcBef>
              <a:buSzPct val="100000"/>
              <a:defRPr spc="0" sz="6400">
                <a:latin typeface="Avenir Next Medium"/>
                <a:ea typeface="Avenir Next Medium"/>
                <a:cs typeface="Avenir Next Medium"/>
                <a:sym typeface="Avenir Next Medium"/>
              </a:defRPr>
            </a:pPr>
            <a:r>
              <a:t>Making a deal</a:t>
            </a:r>
          </a:p>
        </p:txBody>
      </p:sp>
      <p:sp>
        <p:nvSpPr>
          <p:cNvPr id="944"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6" name="Level four and below…"/>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four and below</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Self-centered theologies, focus on:</a:t>
            </a:r>
            <a:endParaRPr>
              <a:solidFill>
                <a:srgbClr val="000000"/>
              </a:solidFill>
            </a:endParaRP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Avoiding punishment / getting reward</a:t>
            </a: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Making a deal</a:t>
            </a:r>
          </a:p>
          <a:p>
            <a:pPr marL="3492500" indent="-952500">
              <a:spcBef>
                <a:spcPts val="0"/>
              </a:spcBef>
              <a:buSzPct val="100000"/>
              <a:defRPr spc="0" sz="6400">
                <a:latin typeface="Avenir Next Medium"/>
                <a:ea typeface="Avenir Next Medium"/>
                <a:cs typeface="Avenir Next Medium"/>
                <a:sym typeface="Avenir Next Medium"/>
              </a:defRPr>
            </a:pPr>
            <a:r>
              <a:t>Getting approval / acceptance</a:t>
            </a:r>
          </a:p>
        </p:txBody>
      </p:sp>
      <p:sp>
        <p:nvSpPr>
          <p:cNvPr id="947"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9" name="Level four and below…"/>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four and below</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Self-centered theologies, focus on:</a:t>
            </a:r>
            <a:endParaRPr>
              <a:solidFill>
                <a:srgbClr val="000000"/>
              </a:solidFill>
            </a:endParaRP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Avoiding punishment / getting reward</a:t>
            </a: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Making a deal</a:t>
            </a: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Getting approval / acceptance</a:t>
            </a:r>
            <a:endParaRPr>
              <a:solidFill>
                <a:srgbClr val="000000"/>
              </a:solidFill>
            </a:endParaRPr>
          </a:p>
          <a:p>
            <a:pPr marL="3492500" indent="-952500">
              <a:spcBef>
                <a:spcPts val="0"/>
              </a:spcBef>
              <a:buSzPct val="100000"/>
              <a:defRPr spc="0" sz="6400">
                <a:latin typeface="Avenir Next Medium"/>
                <a:ea typeface="Avenir Next Medium"/>
                <a:cs typeface="Avenir Next Medium"/>
                <a:sym typeface="Avenir Next Medium"/>
              </a:defRPr>
            </a:pPr>
            <a:r>
              <a:t>Avoiding legal trouble, penal / legal theologies</a:t>
            </a:r>
          </a:p>
        </p:txBody>
      </p:sp>
      <p:sp>
        <p:nvSpPr>
          <p:cNvPr id="950" name="What is Im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Immaturity?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2" name="Refusing to harmonize God’s three threads:"/>
          <p:cNvSpPr txBox="1"/>
          <p:nvPr>
            <p:ph type="body" idx="1"/>
          </p:nvPr>
        </p:nvSpPr>
        <p:spPr>
          <a:xfrm>
            <a:off x="1689100" y="3149600"/>
            <a:ext cx="21005800" cy="14796173"/>
          </a:xfrm>
          <a:prstGeom prst="rect">
            <a:avLst/>
          </a:prstGeom>
        </p:spPr>
        <p:txBody>
          <a:bodyPr anchor="t"/>
          <a:lstStyle>
            <a:lvl1pPr marL="0" indent="0">
              <a:spcBef>
                <a:spcPts val="0"/>
              </a:spcBef>
              <a:buSzTx/>
              <a:buNone/>
              <a:defRPr spc="0" sz="6400">
                <a:latin typeface="Avenir Next Medium"/>
                <a:ea typeface="Avenir Next Medium"/>
                <a:cs typeface="Avenir Next Medium"/>
                <a:sym typeface="Avenir Next Medium"/>
              </a:defRPr>
            </a:lvl1pPr>
          </a:lstStyle>
          <a:p>
            <a:pPr/>
            <a:r>
              <a:t>Refusing to harmonize God’s three threads:</a:t>
            </a:r>
          </a:p>
        </p:txBody>
      </p:sp>
      <p:sp>
        <p:nvSpPr>
          <p:cNvPr id="953" name="Immaturity is Refusing…"/>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Immaturity is Refusing</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Integrative, Evidence-Based Approach</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52"/>
                                        </p:tgtEl>
                                        <p:attrNameLst>
                                          <p:attrName>style.visibility</p:attrName>
                                        </p:attrNameLst>
                                      </p:cBhvr>
                                      <p:to>
                                        <p:strVal val="visible"/>
                                      </p:to>
                                    </p:set>
                                    <p:animEffect filter="fade" transition="in">
                                      <p:cBhvr>
                                        <p:cTn id="7" dur="1000"/>
                                        <p:tgtEl>
                                          <p:spTgt spid="9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52" grpId="1"/>
    </p:bldLst>
  </p:timing>
</p:sld>
</file>

<file path=ppt/slides/slide1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5" name="Refusing to harmonize God’s three threads:…"/>
          <p:cNvSpPr txBox="1"/>
          <p:nvPr>
            <p:ph type="body" idx="1"/>
          </p:nvPr>
        </p:nvSpPr>
        <p:spPr>
          <a:xfrm>
            <a:off x="1689100" y="3149600"/>
            <a:ext cx="21005800" cy="14796173"/>
          </a:xfrm>
          <a:prstGeom prst="rect">
            <a:avLst/>
          </a:prstGeom>
        </p:spPr>
        <p:txBody>
          <a:bodyPr anchor="t"/>
          <a:lstStyle/>
          <a:p>
            <a:pPr marL="0" indent="0">
              <a:spcBef>
                <a:spcPts val="0"/>
              </a:spcBef>
              <a:buSzTx/>
              <a:buNone/>
              <a:defRPr spc="0" sz="6400">
                <a:latin typeface="Avenir Next Medium"/>
                <a:ea typeface="Avenir Next Medium"/>
                <a:cs typeface="Avenir Next Medium"/>
                <a:sym typeface="Avenir Next Medium"/>
              </a:defRPr>
            </a:pPr>
            <a:r>
              <a:t>Refusing to harmonize God’s three threads:</a:t>
            </a:r>
            <a:endParaRPr>
              <a:solidFill>
                <a:srgbClr val="000000"/>
              </a:solidFill>
            </a:endParaRPr>
          </a:p>
          <a:p>
            <a:pPr marL="2222500" indent="-952500">
              <a:spcBef>
                <a:spcPts val="0"/>
              </a:spcBef>
              <a:buSzPct val="100000"/>
              <a:defRPr spc="0" sz="6400">
                <a:latin typeface="Avenir Next Medium"/>
                <a:ea typeface="Avenir Next Medium"/>
                <a:cs typeface="Avenir Next Medium"/>
                <a:sym typeface="Avenir Next Medium"/>
              </a:defRPr>
            </a:pPr>
            <a:r>
              <a:rPr b="1">
                <a:solidFill>
                  <a:srgbClr val="FFFC79"/>
                </a:solidFill>
                <a:latin typeface="Avenir Next Regular"/>
                <a:ea typeface="Avenir Next Regular"/>
                <a:cs typeface="Avenir Next Regular"/>
                <a:sym typeface="Avenir Next Regular"/>
              </a:rPr>
              <a:t>Scripture:</a:t>
            </a:r>
            <a:r>
              <a:t>  All Scripture is God-breathed and is useful for teaching, rebuking, correcting and training in righteousness. </a:t>
            </a:r>
            <a:r>
              <a:rPr i="1">
                <a:solidFill>
                  <a:srgbClr val="FFD479"/>
                </a:solidFill>
                <a:latin typeface="Palatino"/>
                <a:ea typeface="Palatino"/>
                <a:cs typeface="Palatino"/>
                <a:sym typeface="Palatino"/>
              </a:rPr>
              <a:t>2 Timothy 3:16</a:t>
            </a:r>
          </a:p>
        </p:txBody>
      </p:sp>
      <p:sp>
        <p:nvSpPr>
          <p:cNvPr id="956" name="Immaturity is Refusing…"/>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Immaturity is Refusing</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Integrative, Evidence-Based Approach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8" name="Scripture:  All Scripture is God-breathed and is useful for teaching, rebuking, correcting and training in righteousness. 2 Timothy 3:16…"/>
          <p:cNvSpPr txBox="1"/>
          <p:nvPr>
            <p:ph type="body" idx="1"/>
          </p:nvPr>
        </p:nvSpPr>
        <p:spPr>
          <a:xfrm>
            <a:off x="1689100" y="3149600"/>
            <a:ext cx="21005800" cy="14796173"/>
          </a:xfrm>
          <a:prstGeom prst="rect">
            <a:avLst/>
          </a:prstGeom>
        </p:spPr>
        <p:txBody>
          <a:bodyPr anchor="t"/>
          <a:lstStyle/>
          <a:p>
            <a:pPr marL="0" indent="0">
              <a:spcBef>
                <a:spcPts val="0"/>
              </a:spcBef>
              <a:buSzTx/>
              <a:buNone/>
              <a:defRPr spc="0" sz="6400">
                <a:latin typeface="Avenir Next Medium"/>
                <a:ea typeface="Avenir Next Medium"/>
                <a:cs typeface="Avenir Next Medium"/>
                <a:sym typeface="Avenir Next Medium"/>
              </a:defRPr>
            </a:pPr>
            <a:endParaRPr>
              <a:solidFill>
                <a:srgbClr val="000000"/>
              </a:solidFill>
            </a:endParaRPr>
          </a:p>
          <a:p>
            <a:pPr marL="2222500" indent="-952500">
              <a:spcBef>
                <a:spcPts val="0"/>
              </a:spcBef>
              <a:buSzPct val="100000"/>
              <a:defRPr spc="0" sz="6400">
                <a:latin typeface="Avenir Next Medium"/>
                <a:ea typeface="Avenir Next Medium"/>
                <a:cs typeface="Avenir Next Medium"/>
                <a:sym typeface="Avenir Next Medium"/>
              </a:defRPr>
            </a:pPr>
            <a:r>
              <a:rPr b="1">
                <a:solidFill>
                  <a:srgbClr val="FFFC79"/>
                </a:solidFill>
                <a:latin typeface="Avenir Next Regular"/>
                <a:ea typeface="Avenir Next Regular"/>
                <a:cs typeface="Avenir Next Regular"/>
                <a:sym typeface="Avenir Next Regular"/>
              </a:rPr>
              <a:t>Scripture:</a:t>
            </a:r>
            <a:r>
              <a:t>  All Scripture is God-breathed and is useful for teaching, rebuking, correcting and training in righteousness. </a:t>
            </a:r>
            <a:r>
              <a:rPr i="1">
                <a:solidFill>
                  <a:srgbClr val="FFD479"/>
                </a:solidFill>
                <a:latin typeface="Palatino"/>
                <a:ea typeface="Palatino"/>
                <a:cs typeface="Palatino"/>
                <a:sym typeface="Palatino"/>
              </a:rPr>
              <a:t>2 Timothy 3:16</a:t>
            </a:r>
            <a:endParaRPr spc="0" sz="1200">
              <a:solidFill>
                <a:srgbClr val="000000"/>
              </a:solidFill>
            </a:endParaRPr>
          </a:p>
          <a:p>
            <a:pPr marL="222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Science:</a:t>
            </a:r>
            <a:r>
              <a:rPr>
                <a:solidFill>
                  <a:srgbClr val="FFFF99"/>
                </a:solidFill>
              </a:rPr>
              <a:t>  </a:t>
            </a:r>
            <a:r>
              <a:t>For since the creation of the world God’s invisible qualities—his eternal power and divine nature—have been clearly seen, </a:t>
            </a:r>
            <a:r>
              <a:rPr>
                <a:solidFill>
                  <a:srgbClr val="FFFF99"/>
                </a:solidFill>
              </a:rPr>
              <a:t>being understood from what has been made</a:t>
            </a:r>
            <a:r>
              <a:rPr>
                <a:solidFill>
                  <a:srgbClr val="FFFF99"/>
                </a:solidFill>
              </a:rPr>
              <a:t>, </a:t>
            </a:r>
            <a:r>
              <a:t>so that men are without excuse. </a:t>
            </a:r>
            <a:r>
              <a:rPr i="1">
                <a:solidFill>
                  <a:srgbClr val="FFD479"/>
                </a:solidFill>
                <a:latin typeface="Palatino"/>
                <a:ea typeface="Palatino"/>
                <a:cs typeface="Palatino"/>
                <a:sym typeface="Palatino"/>
              </a:rPr>
              <a:t>Romans 1:20</a:t>
            </a:r>
          </a:p>
        </p:txBody>
      </p:sp>
      <p:pic>
        <p:nvPicPr>
          <p:cNvPr id="959" name="SevenMoralsDevelopment.001.jpeg" descr="SevenMoralsDevelopment.001.jpeg"/>
          <p:cNvPicPr>
            <a:picLocks noChangeAspect="1"/>
          </p:cNvPicPr>
          <p:nvPr/>
        </p:nvPicPr>
        <p:blipFill>
          <a:blip r:embed="rId2">
            <a:extLst/>
          </a:blip>
          <a:srcRect l="0" t="0" r="0" b="76231"/>
          <a:stretch>
            <a:fillRect/>
          </a:stretch>
        </p:blipFill>
        <p:spPr>
          <a:xfrm>
            <a:off x="-3804992" y="-1"/>
            <a:ext cx="31993984" cy="4277448"/>
          </a:xfrm>
          <a:prstGeom prst="rect">
            <a:avLst/>
          </a:prstGeom>
          <a:ln w="12700">
            <a:miter lim="400000"/>
          </a:ln>
        </p:spPr>
      </p:pic>
      <p:pic>
        <p:nvPicPr>
          <p:cNvPr id="960" name="SevenMoralsDevelopment.001.jpeg" descr="SevenMoralsDevelopment.001.jpeg"/>
          <p:cNvPicPr>
            <a:picLocks noChangeAspect="1"/>
          </p:cNvPicPr>
          <p:nvPr/>
        </p:nvPicPr>
        <p:blipFill>
          <a:blip r:embed="rId2">
            <a:extLst/>
          </a:blip>
          <a:srcRect l="0" t="87538" r="0" b="0"/>
          <a:stretch>
            <a:fillRect/>
          </a:stretch>
        </p:blipFill>
        <p:spPr>
          <a:xfrm>
            <a:off x="0" y="12073731"/>
            <a:ext cx="23428592" cy="1642254"/>
          </a:xfrm>
          <a:prstGeom prst="rect">
            <a:avLst/>
          </a:prstGeom>
          <a:ln w="12700">
            <a:miter lim="400000"/>
          </a:ln>
        </p:spPr>
      </p:pic>
      <p:sp>
        <p:nvSpPr>
          <p:cNvPr id="961" name="Immaturity is Refusing…"/>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Immaturity is Refusing</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Integrative, Evidence-Based Approach</a:t>
            </a:r>
          </a:p>
        </p:txBody>
      </p:sp>
      <p:sp>
        <p:nvSpPr>
          <p:cNvPr id="962" name="Refusing to harmonize God’s three threads:"/>
          <p:cNvSpPr txBox="1"/>
          <p:nvPr/>
        </p:nvSpPr>
        <p:spPr>
          <a:xfrm>
            <a:off x="1681429" y="3152238"/>
            <a:ext cx="16245942"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0"/>
              </a:spcBef>
              <a:defRPr spc="0" sz="6400">
                <a:latin typeface="Avenir Next Medium"/>
                <a:ea typeface="Avenir Next Medium"/>
                <a:cs typeface="Avenir Next Medium"/>
                <a:sym typeface="Avenir Next Medium"/>
              </a:defRPr>
            </a:lvl1pPr>
          </a:lstStyle>
          <a:p>
            <a:pPr/>
            <a:r>
              <a:t>Refusing to harmonize God’s three threads: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path" nodeType="afterEffect" presetSubtype="0" presetID="-1" grpId="1" accel="50000" decel="50000" fill="hold">
                                  <p:stCondLst>
                                    <p:cond delay="0"/>
                                  </p:stCondLst>
                                  <p:childTnLst>
                                    <p:animMotion path="M 0.000000 0.000000 L 0.000434 -0.246905" origin="layout" pathEditMode="relative">
                                      <p:cBhvr>
                                        <p:cTn id="6" dur="1000" fill="hold"/>
                                        <p:tgtEl>
                                          <p:spTgt spid="958"/>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64" name="Scripture:  All Scripture is God-breathed and is useful for teaching, rebuking, correcting and training in righteousness. 2 Timothy 3:16…"/>
          <p:cNvSpPr txBox="1"/>
          <p:nvPr>
            <p:ph type="body" idx="1"/>
          </p:nvPr>
        </p:nvSpPr>
        <p:spPr>
          <a:xfrm>
            <a:off x="1689100" y="-241300"/>
            <a:ext cx="21005800" cy="15845109"/>
          </a:xfrm>
          <a:prstGeom prst="rect">
            <a:avLst/>
          </a:prstGeom>
        </p:spPr>
        <p:txBody>
          <a:bodyPr anchor="t"/>
          <a:lstStyle/>
          <a:p>
            <a:pPr marL="0" indent="0">
              <a:spcBef>
                <a:spcPts val="0"/>
              </a:spcBef>
              <a:buSzTx/>
              <a:buNone/>
              <a:defRPr spc="0" sz="6400">
                <a:latin typeface="Avenir Next Medium"/>
                <a:ea typeface="Avenir Next Medium"/>
                <a:cs typeface="Avenir Next Medium"/>
                <a:sym typeface="Avenir Next Medium"/>
              </a:defRPr>
            </a:pPr>
            <a:endParaRPr>
              <a:solidFill>
                <a:srgbClr val="000000"/>
              </a:solidFill>
            </a:endParaRPr>
          </a:p>
          <a:p>
            <a:pPr marL="2222500" indent="-952500">
              <a:spcBef>
                <a:spcPts val="0"/>
              </a:spcBef>
              <a:buSzPct val="100000"/>
              <a:defRPr spc="0" sz="6400">
                <a:latin typeface="Avenir Next Medium"/>
                <a:ea typeface="Avenir Next Medium"/>
                <a:cs typeface="Avenir Next Medium"/>
                <a:sym typeface="Avenir Next Medium"/>
              </a:defRPr>
            </a:pPr>
            <a:r>
              <a:rPr>
                <a:solidFill>
                  <a:srgbClr val="FFFC79"/>
                </a:solidFill>
              </a:rPr>
              <a:t>Scripture:</a:t>
            </a:r>
            <a:r>
              <a:t>  All Scripture is God-breathed and is useful for teaching, rebuking, correcting and training in righteousness. </a:t>
            </a:r>
            <a:r>
              <a:rPr>
                <a:solidFill>
                  <a:srgbClr val="FFD479"/>
                </a:solidFill>
              </a:rPr>
              <a:t>2 Timothy 3:16</a:t>
            </a:r>
            <a:endParaRPr spc="0" sz="1200">
              <a:solidFill>
                <a:srgbClr val="000000"/>
              </a:solidFill>
            </a:endParaRPr>
          </a:p>
          <a:p>
            <a:pPr marL="222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Science:</a:t>
            </a:r>
            <a:r>
              <a:rPr>
                <a:solidFill>
                  <a:srgbClr val="FFFF99"/>
                </a:solidFill>
              </a:rPr>
              <a:t>  </a:t>
            </a:r>
            <a:r>
              <a:t>For since the creation of the world God’s invisible qualities—his eternal power and divine nature—have been clearly seen, </a:t>
            </a:r>
            <a:r>
              <a:rPr>
                <a:solidFill>
                  <a:srgbClr val="FFFF99"/>
                </a:solidFill>
              </a:rPr>
              <a:t>being understood from what has been made</a:t>
            </a:r>
            <a:r>
              <a:rPr>
                <a:solidFill>
                  <a:srgbClr val="FFFF99"/>
                </a:solidFill>
              </a:rPr>
              <a:t>, </a:t>
            </a:r>
            <a:r>
              <a:t>so that men are without excuse. </a:t>
            </a:r>
            <a:r>
              <a:rPr i="1">
                <a:solidFill>
                  <a:srgbClr val="FFD479"/>
                </a:solidFill>
                <a:latin typeface="Palatino"/>
                <a:ea typeface="Palatino"/>
                <a:cs typeface="Palatino"/>
                <a:sym typeface="Palatino"/>
              </a:rPr>
              <a:t>Romans 1:20</a:t>
            </a:r>
            <a:endParaRPr>
              <a:solidFill>
                <a:srgbClr val="FFD479"/>
              </a:solidFill>
            </a:endParaRPr>
          </a:p>
          <a:p>
            <a:pPr marL="2222500" indent="-952500">
              <a:spcBef>
                <a:spcPts val="0"/>
              </a:spcBef>
              <a:buSzPct val="100000"/>
              <a:defRPr spc="0" sz="6400">
                <a:latin typeface="Avenir Next Medium"/>
                <a:ea typeface="Avenir Next Medium"/>
                <a:cs typeface="Avenir Next Medium"/>
                <a:sym typeface="Avenir Next Medium"/>
              </a:defRPr>
            </a:pPr>
            <a:r>
              <a:rPr b="1">
                <a:solidFill>
                  <a:srgbClr val="FFFC79"/>
                </a:solidFill>
                <a:latin typeface="Avenir Next Regular"/>
                <a:ea typeface="Avenir Next Regular"/>
                <a:cs typeface="Avenir Next Regular"/>
                <a:sym typeface="Avenir Next Regular"/>
              </a:rPr>
              <a:t>Experience:</a:t>
            </a:r>
            <a:r>
              <a:t>  Taste and see that the Lord is good. </a:t>
            </a:r>
            <a:r>
              <a:rPr i="1">
                <a:solidFill>
                  <a:srgbClr val="FFD479"/>
                </a:solidFill>
                <a:latin typeface="Palatino"/>
                <a:ea typeface="Palatino"/>
                <a:cs typeface="Palatino"/>
                <a:sym typeface="Palatino"/>
              </a:rPr>
              <a:t>Psalm 34:8</a:t>
            </a:r>
            <a:r>
              <a:t>; Then he said to Thomas, ‘Put your finger here; see my hands. Reach out your hand and put it into my side. Stop doubting and believe.’ </a:t>
            </a:r>
            <a:r>
              <a:rPr i="1">
                <a:solidFill>
                  <a:srgbClr val="FFD479"/>
                </a:solidFill>
                <a:latin typeface="Palatino"/>
                <a:ea typeface="Palatino"/>
                <a:cs typeface="Palatino"/>
                <a:sym typeface="Palatino"/>
              </a:rPr>
              <a:t>John 20:27</a:t>
            </a:r>
          </a:p>
        </p:txBody>
      </p:sp>
      <p:pic>
        <p:nvPicPr>
          <p:cNvPr id="965" name="SevenMoralsDevelopment.001.jpeg" descr="SevenMoralsDevelopment.001.jpeg"/>
          <p:cNvPicPr>
            <a:picLocks noChangeAspect="1"/>
          </p:cNvPicPr>
          <p:nvPr/>
        </p:nvPicPr>
        <p:blipFill>
          <a:blip r:embed="rId2">
            <a:extLst/>
          </a:blip>
          <a:srcRect l="0" t="0" r="0" b="76231"/>
          <a:stretch>
            <a:fillRect/>
          </a:stretch>
        </p:blipFill>
        <p:spPr>
          <a:xfrm>
            <a:off x="-3804992" y="-1"/>
            <a:ext cx="31993984" cy="4277448"/>
          </a:xfrm>
          <a:prstGeom prst="rect">
            <a:avLst/>
          </a:prstGeom>
          <a:ln w="12700">
            <a:miter lim="400000"/>
          </a:ln>
        </p:spPr>
      </p:pic>
      <p:pic>
        <p:nvPicPr>
          <p:cNvPr id="966" name="SevenMoralsDevelopment.001.jpeg" descr="SevenMoralsDevelopment.001.jpeg"/>
          <p:cNvPicPr>
            <a:picLocks noChangeAspect="1"/>
          </p:cNvPicPr>
          <p:nvPr/>
        </p:nvPicPr>
        <p:blipFill>
          <a:blip r:embed="rId2">
            <a:extLst/>
          </a:blip>
          <a:srcRect l="0" t="87538" r="0" b="0"/>
          <a:stretch>
            <a:fillRect/>
          </a:stretch>
        </p:blipFill>
        <p:spPr>
          <a:xfrm>
            <a:off x="0" y="12111609"/>
            <a:ext cx="23463593" cy="1644708"/>
          </a:xfrm>
          <a:prstGeom prst="rect">
            <a:avLst/>
          </a:prstGeom>
          <a:ln w="12700">
            <a:miter lim="400000"/>
          </a:ln>
        </p:spPr>
      </p:pic>
      <p:sp>
        <p:nvSpPr>
          <p:cNvPr id="967" name="Immaturity is Refusing…"/>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Immaturity is Refusing</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Integrative, Evidence-Based Approach</a:t>
            </a:r>
          </a:p>
        </p:txBody>
      </p:sp>
      <p:sp>
        <p:nvSpPr>
          <p:cNvPr id="968" name="Refusing to harmonize God’s three threads:"/>
          <p:cNvSpPr txBox="1"/>
          <p:nvPr/>
        </p:nvSpPr>
        <p:spPr>
          <a:xfrm>
            <a:off x="1681429" y="3152238"/>
            <a:ext cx="16245942"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0"/>
              </a:spcBef>
              <a:defRPr spc="0" sz="6400">
                <a:latin typeface="Avenir Next Medium"/>
                <a:ea typeface="Avenir Next Medium"/>
                <a:cs typeface="Avenir Next Medium"/>
                <a:sym typeface="Avenir Next Medium"/>
              </a:defRPr>
            </a:lvl1pPr>
          </a:lstStyle>
          <a:p>
            <a:pPr/>
            <a:r>
              <a:t>Refusing to harmonize God’s three threads: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path" nodeType="afterEffect" presetSubtype="0" presetID="-1" grpId="1" accel="50000" decel="50000" fill="hold">
                                  <p:stCondLst>
                                    <p:cond delay="0"/>
                                  </p:stCondLst>
                                  <p:childTnLst>
                                    <p:animMotion path="M 0.000000 0.000000 L -0.000711 -0.408961" origin="layout" pathEditMode="relative">
                                      <p:cBhvr>
                                        <p:cTn id="6" dur="1000" fill="hold"/>
                                        <p:tgtEl>
                                          <p:spTgt spid="964"/>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0"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71"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72" name="God said it, I believe it, that settles it."/>
          <p:cNvSpPr txBox="1"/>
          <p:nvPr>
            <p:ph type="body" sz="half" idx="4294967295"/>
          </p:nvPr>
        </p:nvSpPr>
        <p:spPr>
          <a:xfrm>
            <a:off x="12051325" y="3149600"/>
            <a:ext cx="11023733" cy="9296400"/>
          </a:xfrm>
          <a:prstGeom prst="rect">
            <a:avLst/>
          </a:prstGeom>
        </p:spPr>
        <p:txBody>
          <a:bodyPr anchor="t"/>
          <a:lstStyle>
            <a:lvl1pPr marL="952500" indent="-952500">
              <a:spcBef>
                <a:spcPts val="0"/>
              </a:spcBef>
              <a:buClrTx/>
              <a:buSzPct val="100000"/>
              <a:defRPr sz="6400">
                <a:latin typeface="Avenir Next Medium"/>
                <a:ea typeface="Avenir Next Medium"/>
                <a:cs typeface="Avenir Next Medium"/>
                <a:sym typeface="Avenir Next Medium"/>
              </a:defRPr>
            </a:lvl1pPr>
          </a:lstStyle>
          <a:p>
            <a:pPr/>
            <a:r>
              <a:t>God said it, I believe it, that settles it.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4"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75"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76" name="God said it, I believe it, that settles it.…"/>
          <p:cNvSpPr txBox="1"/>
          <p:nvPr>
            <p:ph type="body" sz="half" idx="4294967295"/>
          </p:nvPr>
        </p:nvSpPr>
        <p:spPr>
          <a:xfrm>
            <a:off x="12051325" y="3149600"/>
            <a:ext cx="11023733" cy="9296400"/>
          </a:xfrm>
          <a:prstGeom prst="rect">
            <a:avLst/>
          </a:prstGeom>
        </p:spPr>
        <p:txBody>
          <a:bodyPr anchor="t"/>
          <a:lstStyle/>
          <a:p>
            <a:pPr marL="952500" indent="-952500">
              <a:spcBef>
                <a:spcPts val="2000"/>
              </a:spcBef>
              <a:buClrTx/>
              <a:buSzPct val="100000"/>
              <a:defRPr sz="6400">
                <a:solidFill>
                  <a:srgbClr val="6C6C6C"/>
                </a:solidFill>
                <a:latin typeface="Avenir Next Medium"/>
                <a:ea typeface="Avenir Next Medium"/>
                <a:cs typeface="Avenir Next Medium"/>
                <a:sym typeface="Avenir Next Medium"/>
              </a:defRPr>
            </a:pPr>
            <a:r>
              <a:t>God said it, I believe it, that settles it.</a:t>
            </a:r>
          </a:p>
          <a:p>
            <a:pPr marL="952500" indent="-952500">
              <a:spcBef>
                <a:spcPts val="2000"/>
              </a:spcBef>
              <a:buClrTx/>
              <a:buSzPct val="100000"/>
              <a:defRPr sz="6400">
                <a:latin typeface="Avenir Next Medium"/>
                <a:ea typeface="Avenir Next Medium"/>
                <a:cs typeface="Avenir Next Medium"/>
                <a:sym typeface="Avenir Next Medium"/>
              </a:defRPr>
            </a:pPr>
            <a:r>
              <a:t>Thoughtless adherence to a rules-focused religion.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78"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79"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80" name="God said it, I believe it, that settles it.…"/>
          <p:cNvSpPr txBox="1"/>
          <p:nvPr>
            <p:ph type="body" sz="half" idx="4294967295"/>
          </p:nvPr>
        </p:nvSpPr>
        <p:spPr>
          <a:xfrm>
            <a:off x="12051325" y="3149600"/>
            <a:ext cx="11023733" cy="9687435"/>
          </a:xfrm>
          <a:prstGeom prst="rect">
            <a:avLst/>
          </a:prstGeom>
        </p:spPr>
        <p:txBody>
          <a:bodyPr anchor="t"/>
          <a:lstStyle/>
          <a:p>
            <a:pPr marL="952500" indent="-952500">
              <a:spcBef>
                <a:spcPts val="2000"/>
              </a:spcBef>
              <a:buClrTx/>
              <a:buSzPct val="100000"/>
              <a:defRPr sz="6400">
                <a:solidFill>
                  <a:srgbClr val="6C6C6C"/>
                </a:solidFill>
                <a:latin typeface="Avenir Next Medium"/>
                <a:ea typeface="Avenir Next Medium"/>
                <a:cs typeface="Avenir Next Medium"/>
                <a:sym typeface="Avenir Next Medium"/>
              </a:defRPr>
            </a:pPr>
            <a:r>
              <a:t>God said it, I believe it, that settles it.</a:t>
            </a:r>
          </a:p>
          <a:p>
            <a:pPr marL="952500" indent="-952500">
              <a:spcBef>
                <a:spcPts val="2000"/>
              </a:spcBef>
              <a:buClrTx/>
              <a:buSzPct val="100000"/>
              <a:defRPr sz="6400">
                <a:solidFill>
                  <a:srgbClr val="6C6C6C"/>
                </a:solidFill>
                <a:latin typeface="Avenir Next Medium"/>
                <a:ea typeface="Avenir Next Medium"/>
                <a:cs typeface="Avenir Next Medium"/>
                <a:sym typeface="Avenir Next Medium"/>
              </a:defRPr>
            </a:pPr>
            <a:r>
              <a:t>Thoughtless adherence to a rules-focused religion. </a:t>
            </a:r>
          </a:p>
          <a:p>
            <a:pPr marL="952500" indent="-952500">
              <a:spcBef>
                <a:spcPts val="2000"/>
              </a:spcBef>
              <a:buClrTx/>
              <a:buSzPct val="100000"/>
              <a:defRPr sz="6400">
                <a:latin typeface="Avenir Next Medium"/>
                <a:ea typeface="Avenir Next Medium"/>
                <a:cs typeface="Avenir Next Medium"/>
                <a:sym typeface="Avenir Next Medium"/>
              </a:defRPr>
            </a:pPr>
            <a:r>
              <a:t>Inability to integrate Scripture into reality- based experiences and life principles.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This seminar is designed for everyone, regardless of denomination."/>
          <p:cNvSpPr txBox="1"/>
          <p:nvPr>
            <p:ph type="body" idx="1"/>
          </p:nvPr>
        </p:nvSpPr>
        <p:spPr>
          <a:prstGeom prst="rect">
            <a:avLst/>
          </a:prstGeom>
        </p:spPr>
        <p:txBody>
          <a:bodyPr anchor="t"/>
          <a:lstStyle>
            <a:lvl1pPr marL="952499" indent="-952499">
              <a:spcBef>
                <a:spcPts val="0"/>
              </a:spcBef>
              <a:buSzPct val="100000"/>
              <a:defRPr spc="0" sz="6400">
                <a:latin typeface="Avenir Next Medium"/>
                <a:ea typeface="Avenir Next Medium"/>
                <a:cs typeface="Avenir Next Medium"/>
                <a:sym typeface="Avenir Next Medium"/>
              </a:defRPr>
            </a:lvl1pPr>
          </a:lstStyle>
          <a:p>
            <a:pPr/>
            <a:r>
              <a:t>This seminar is designed for everyone, regardless of denomination.</a:t>
            </a:r>
          </a:p>
        </p:txBody>
      </p:sp>
      <p:sp>
        <p:nvSpPr>
          <p:cNvPr id="146" name="Overvie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Overview</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45"/>
                                        </p:tgtEl>
                                        <p:attrNameLst>
                                          <p:attrName>style.visibility</p:attrName>
                                        </p:attrNameLst>
                                      </p:cBhvr>
                                      <p:to>
                                        <p:strVal val="visible"/>
                                      </p:to>
                                    </p:set>
                                    <p:animEffect filter="fade" transition="in">
                                      <p:cBhvr>
                                        <p:cTn id="7" dur="10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82"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83"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84" name="Cannot draw conclusions from evidence and require a declarative text or statement to believe."/>
          <p:cNvSpPr txBox="1"/>
          <p:nvPr>
            <p:ph type="body" sz="half" idx="4294967295"/>
          </p:nvPr>
        </p:nvSpPr>
        <p:spPr>
          <a:xfrm>
            <a:off x="12051325" y="3149600"/>
            <a:ext cx="11023733" cy="9296400"/>
          </a:xfrm>
          <a:prstGeom prst="rect">
            <a:avLst/>
          </a:prstGeom>
        </p:spPr>
        <p:txBody>
          <a:bodyPr anchor="t"/>
          <a:lstStyle>
            <a:lvl1pPr marL="952500" indent="-952500">
              <a:spcBef>
                <a:spcPts val="2000"/>
              </a:spcBef>
              <a:buClrTx/>
              <a:buSzPct val="100000"/>
              <a:defRPr sz="6400">
                <a:latin typeface="Avenir Next Medium"/>
                <a:ea typeface="Avenir Next Medium"/>
                <a:cs typeface="Avenir Next Medium"/>
                <a:sym typeface="Avenir Next Medium"/>
              </a:defRPr>
            </a:lvl1pPr>
          </a:lstStyle>
          <a:p>
            <a:pPr/>
            <a:r>
              <a:t>Cannot draw conclusions from evidence and require a declarative text or statement to believe.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984"/>
                                        </p:tgtEl>
                                        <p:attrNameLst>
                                          <p:attrName>style.visibility</p:attrName>
                                        </p:attrNameLst>
                                      </p:cBhvr>
                                      <p:to>
                                        <p:strVal val="visible"/>
                                      </p:to>
                                    </p:set>
                                    <p:animEffect filter="fade" transition="in">
                                      <p:cBhvr>
                                        <p:cTn id="7" dur="1000"/>
                                        <p:tgtEl>
                                          <p:spTgt spid="9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84" grpId="1"/>
    </p:bldLst>
  </p:timing>
</p:sld>
</file>

<file path=ppt/slides/slide2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86"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87"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88" name="Cannot draw conclusions from evidence and require a declarative text or statement to believe.…"/>
          <p:cNvSpPr txBox="1"/>
          <p:nvPr>
            <p:ph type="body" sz="half" idx="4294967295"/>
          </p:nvPr>
        </p:nvSpPr>
        <p:spPr>
          <a:xfrm>
            <a:off x="12051325" y="3149600"/>
            <a:ext cx="11023733" cy="10592700"/>
          </a:xfrm>
          <a:prstGeom prst="rect">
            <a:avLst/>
          </a:prstGeom>
        </p:spPr>
        <p:txBody>
          <a:bodyPr anchor="t"/>
          <a:lstStyle/>
          <a:p>
            <a:pPr marL="952500" indent="-952500">
              <a:spcBef>
                <a:spcPts val="2000"/>
              </a:spcBef>
              <a:buClrTx/>
              <a:buSzPct val="100000"/>
              <a:defRPr sz="6400">
                <a:solidFill>
                  <a:srgbClr val="6C6C6C"/>
                </a:solidFill>
                <a:latin typeface="Avenir Next Medium"/>
                <a:ea typeface="Avenir Next Medium"/>
                <a:cs typeface="Avenir Next Medium"/>
                <a:sym typeface="Avenir Next Medium"/>
              </a:defRPr>
            </a:pPr>
            <a:r>
              <a:t>Cannot draw conclusions from evidence and require a declarative text or statement to believe. </a:t>
            </a:r>
          </a:p>
          <a:p>
            <a:pPr marL="952500" indent="-952500">
              <a:spcBef>
                <a:spcPts val="2000"/>
              </a:spcBef>
              <a:buClrTx/>
              <a:buSzPct val="100000"/>
              <a:defRPr sz="6400">
                <a:latin typeface="Avenir Next Medium"/>
                <a:ea typeface="Avenir Next Medium"/>
                <a:cs typeface="Avenir Next Medium"/>
                <a:sym typeface="Avenir Next Medium"/>
              </a:defRPr>
            </a:pPr>
            <a:r>
              <a:t>Historically, those who refused to believe the world is round or not the center of the universe.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90" name="Picture 6" descr="Picture 6"/>
          <p:cNvPicPr>
            <a:picLocks noChangeAspect="1"/>
          </p:cNvPicPr>
          <p:nvPr/>
        </p:nvPicPr>
        <p:blipFill>
          <a:blip r:embed="rId2">
            <a:extLst/>
          </a:blip>
          <a:srcRect l="15060" t="2226" r="18705" b="24717"/>
          <a:stretch>
            <a:fillRect/>
          </a:stretch>
        </p:blipFill>
        <p:spPr>
          <a:xfrm>
            <a:off x="1269206" y="2992393"/>
            <a:ext cx="10643264" cy="9405876"/>
          </a:xfrm>
          <a:prstGeom prst="rect">
            <a:avLst/>
          </a:prstGeom>
          <a:ln w="12700">
            <a:miter lim="400000"/>
          </a:ln>
        </p:spPr>
      </p:pic>
      <p:sp>
        <p:nvSpPr>
          <p:cNvPr id="991" name="Immaturity is Sola Scriptura"/>
          <p:cNvSpPr txBox="1"/>
          <p:nvPr>
            <p:ph type="title" idx="4294967295"/>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Immaturity is Sola Scriptura</a:t>
            </a:r>
          </a:p>
        </p:txBody>
      </p:sp>
      <p:sp>
        <p:nvSpPr>
          <p:cNvPr id="992" name="Even though the Bible declares our need to mature, and demonstrates the progression through history of different levels, rejects this program because the 7 levels aren’t listed"/>
          <p:cNvSpPr txBox="1"/>
          <p:nvPr>
            <p:ph type="body" sz="half" idx="4294967295"/>
          </p:nvPr>
        </p:nvSpPr>
        <p:spPr>
          <a:xfrm>
            <a:off x="12051325" y="3149600"/>
            <a:ext cx="11023733" cy="9982983"/>
          </a:xfrm>
          <a:prstGeom prst="rect">
            <a:avLst/>
          </a:prstGeom>
        </p:spPr>
        <p:txBody>
          <a:bodyPr anchor="t"/>
          <a:lstStyle>
            <a:lvl1pPr marL="952500" indent="-952500">
              <a:spcBef>
                <a:spcPts val="2000"/>
              </a:spcBef>
              <a:buClrTx/>
              <a:buSzPct val="100000"/>
              <a:defRPr sz="6400">
                <a:latin typeface="Avenir Next Medium"/>
                <a:ea typeface="Avenir Next Medium"/>
                <a:cs typeface="Avenir Next Medium"/>
                <a:sym typeface="Avenir Next Medium"/>
              </a:defRPr>
            </a:lvl1pPr>
          </a:lstStyle>
          <a:p>
            <a:pPr/>
            <a:r>
              <a:t>Even though the Bible declares our need to mature, and demonstrates the progression through history of different levels, rejects this program because the 7 levels aren’t listed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992"/>
                                        </p:tgtEl>
                                        <p:attrNameLst>
                                          <p:attrName>style.visibility</p:attrName>
                                        </p:attrNameLst>
                                      </p:cBhvr>
                                      <p:to>
                                        <p:strVal val="visible"/>
                                      </p:to>
                                    </p:set>
                                    <p:animEffect filter="fade" transition="in">
                                      <p:cBhvr>
                                        <p:cTn id="7" dur="1000"/>
                                        <p:tgtEl>
                                          <p:spTgt spid="9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92" grpId="1"/>
    </p:bldLst>
  </p:timing>
</p:sld>
</file>

<file path=ppt/slides/slide2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4" name="What is 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Maturity?</a:t>
            </a:r>
          </a:p>
        </p:txBody>
      </p:sp>
      <p:sp>
        <p:nvSpPr>
          <p:cNvPr id="995" name="Level five and above"/>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five and above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95"/>
                                        </p:tgtEl>
                                        <p:attrNameLst>
                                          <p:attrName>style.visibility</p:attrName>
                                        </p:attrNameLst>
                                      </p:cBhvr>
                                      <p:to>
                                        <p:strVal val="visible"/>
                                      </p:to>
                                    </p:set>
                                    <p:animEffect filter="fade" transition="in">
                                      <p:cBhvr>
                                        <p:cTn id="7" dur="1000"/>
                                        <p:tgtEl>
                                          <p:spTgt spid="9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95" grpId="1"/>
    </p:bldLst>
  </p:timing>
</p:sld>
</file>

<file path=ppt/slides/slide2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7" name="What is 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Maturity?</a:t>
            </a:r>
          </a:p>
        </p:txBody>
      </p:sp>
      <p:sp>
        <p:nvSpPr>
          <p:cNvPr id="998" name="Level five and abov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five and above</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Love / Other-Centered theologies, focus on: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0" name="What is 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Maturity?</a:t>
            </a:r>
          </a:p>
        </p:txBody>
      </p:sp>
      <p:sp>
        <p:nvSpPr>
          <p:cNvPr id="1001" name="Level five and abov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five and above</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Love / Other-Centered theologies, focus on:</a:t>
            </a:r>
            <a:endParaRPr>
              <a:solidFill>
                <a:srgbClr val="000000"/>
              </a:solidFill>
            </a:endParaRPr>
          </a:p>
          <a:p>
            <a:pPr marL="3492500" indent="-952500">
              <a:spcBef>
                <a:spcPts val="0"/>
              </a:spcBef>
              <a:buSzPct val="100000"/>
              <a:defRPr spc="0" sz="6400">
                <a:latin typeface="Avenir Next Medium"/>
                <a:ea typeface="Avenir Next Medium"/>
                <a:cs typeface="Avenir Next Medium"/>
                <a:sym typeface="Avenir Next Medium"/>
              </a:defRPr>
            </a:pPr>
            <a:r>
              <a:t>Love for God and others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3" name="Level five and abov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five and above</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Love / Other-Centered theologies, focus on:</a:t>
            </a:r>
            <a:endParaRPr>
              <a:solidFill>
                <a:srgbClr val="000000"/>
              </a:solidFill>
            </a:endParaRP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Love for God and others</a:t>
            </a:r>
          </a:p>
          <a:p>
            <a:pPr marL="3492500" indent="-952500">
              <a:spcBef>
                <a:spcPts val="0"/>
              </a:spcBef>
              <a:buSzPct val="100000"/>
              <a:defRPr spc="0" sz="6400">
                <a:latin typeface="Avenir Next Medium"/>
                <a:ea typeface="Avenir Next Medium"/>
                <a:cs typeface="Avenir Next Medium"/>
                <a:sym typeface="Avenir Next Medium"/>
              </a:defRPr>
            </a:pPr>
            <a:r>
              <a:t>Living in harmony with Design</a:t>
            </a:r>
          </a:p>
        </p:txBody>
      </p:sp>
      <p:sp>
        <p:nvSpPr>
          <p:cNvPr id="1004" name="What is 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6" name="Level five and abov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Level five and above</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Love / Other-Centered theologies, focus on:</a:t>
            </a:r>
            <a:endParaRPr>
              <a:solidFill>
                <a:srgbClr val="000000"/>
              </a:solidFill>
            </a:endParaRP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Love for God and others</a:t>
            </a:r>
          </a:p>
          <a:p>
            <a:pPr marL="3492500" indent="-952500">
              <a:spcBef>
                <a:spcPts val="0"/>
              </a:spcBef>
              <a:buSzPct val="100000"/>
              <a:defRPr spc="0" sz="6400">
                <a:solidFill>
                  <a:srgbClr val="6C6C6C"/>
                </a:solidFill>
                <a:latin typeface="Avenir Next Medium"/>
                <a:ea typeface="Avenir Next Medium"/>
                <a:cs typeface="Avenir Next Medium"/>
                <a:sym typeface="Avenir Next Medium"/>
              </a:defRPr>
            </a:pPr>
            <a:r>
              <a:t>Living in harmony with Design</a:t>
            </a:r>
          </a:p>
          <a:p>
            <a:pPr marL="3492500" indent="-952500">
              <a:spcBef>
                <a:spcPts val="0"/>
              </a:spcBef>
              <a:buSzPct val="100000"/>
              <a:defRPr spc="0" sz="6400">
                <a:latin typeface="Avenir Next Medium"/>
                <a:ea typeface="Avenir Next Medium"/>
                <a:cs typeface="Avenir Next Medium"/>
                <a:sym typeface="Avenir Next Medium"/>
              </a:defRPr>
            </a:pPr>
            <a:r>
              <a:t>Fulfilling God’s purposes</a:t>
            </a:r>
          </a:p>
        </p:txBody>
      </p:sp>
      <p:sp>
        <p:nvSpPr>
          <p:cNvPr id="1007" name="What is Matur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What is Maturity?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0" advTm="0" p14:dur="1500">
        <p:fade/>
      </p:transition>
    </mc:Choice>
    <mc:Fallback>
      <p:transition spd="slow">
        <p:fade/>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10" name="pasted-movie.png" descr="pasted-movie.png"/>
          <p:cNvPicPr>
            <a:picLocks noChangeAspect="1"/>
          </p:cNvPicPr>
          <p:nvPr/>
        </p:nvPicPr>
        <p:blipFill>
          <a:blip r:embed="rId2">
            <a:extLst/>
          </a:blip>
          <a:stretch>
            <a:fillRect/>
          </a:stretch>
        </p:blipFill>
        <p:spPr>
          <a:xfrm>
            <a:off x="-76200" y="2024537"/>
            <a:ext cx="12476869" cy="11501588"/>
          </a:xfrm>
          <a:prstGeom prst="rect">
            <a:avLst/>
          </a:prstGeom>
          <a:ln w="12700">
            <a:miter lim="400000"/>
          </a:ln>
        </p:spPr>
      </p:pic>
      <p:sp>
        <p:nvSpPr>
          <p:cNvPr id="1011" name="Love for others…"/>
          <p:cNvSpPr txBox="1"/>
          <p:nvPr>
            <p:ph type="body" sz="half" idx="1"/>
          </p:nvPr>
        </p:nvSpPr>
        <p:spPr>
          <a:xfrm>
            <a:off x="13213444" y="3149600"/>
            <a:ext cx="9437912" cy="9296400"/>
          </a:xfrm>
          <a:prstGeom prst="rect">
            <a:avLst/>
          </a:prstGeom>
        </p:spPr>
        <p:txBody>
          <a:bodyPr anchor="t"/>
          <a:lstStyle/>
          <a:p>
            <a:pPr marL="952500" indent="-952500">
              <a:spcBef>
                <a:spcPts val="2000"/>
              </a:spcBef>
              <a:buSzPct val="100000"/>
              <a:defRPr sz="6400">
                <a:latin typeface="Avenir Next Medium"/>
                <a:ea typeface="Avenir Next Medium"/>
                <a:cs typeface="Avenir Next Medium"/>
                <a:sym typeface="Avenir Next Medium"/>
              </a:defRPr>
            </a:pPr>
            <a:r>
              <a:t>Love for others</a:t>
            </a:r>
            <a:endParaRPr sz="1200">
              <a:solidFill>
                <a:srgbClr val="000000"/>
              </a:solidFill>
            </a:endParaRPr>
          </a:p>
          <a:p>
            <a:pPr marL="952500" indent="-952500">
              <a:spcBef>
                <a:spcPts val="2000"/>
              </a:spcBef>
              <a:buSzPct val="100000"/>
              <a:defRPr sz="6400">
                <a:latin typeface="Avenir Next Medium"/>
                <a:ea typeface="Avenir Next Medium"/>
                <a:cs typeface="Avenir Next Medium"/>
                <a:sym typeface="Avenir Next Medium"/>
              </a:defRPr>
            </a:pPr>
            <a:r>
              <a:t>Includes not only Scripture, but requires interpretations that harmonize with the experience of love</a:t>
            </a:r>
          </a:p>
        </p:txBody>
      </p:sp>
      <p:sp>
        <p:nvSpPr>
          <p:cNvPr id="1012" name="Maturity Level 5"/>
          <p:cNvSpPr txBox="1"/>
          <p:nvPr>
            <p:ph type="title"/>
          </p:nvPr>
        </p:nvSpPr>
        <p:spPr>
          <a:prstGeom prst="rect">
            <a:avLst/>
          </a:prstGeom>
        </p:spPr>
        <p:txBody>
          <a:bodyPr/>
          <a:lstStyle>
            <a:lvl1pPr>
              <a:defRPr b="1" cap="small">
                <a:solidFill>
                  <a:srgbClr val="FFFB00"/>
                </a:solidFill>
                <a:latin typeface="Avenir Next Regular"/>
                <a:ea typeface="Avenir Next Regular"/>
                <a:cs typeface="Avenir Next Regular"/>
                <a:sym typeface="Avenir Next Regular"/>
              </a:defRPr>
            </a:lvl1pPr>
          </a:lstStyle>
          <a:p>
            <a:pPr/>
            <a:r>
              <a:t>Maturity Level 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9" name="Close-up of a red-eyed tree frog perched on a leaf" descr="Close-up of a red-eyed tree frog perched on a leaf"/>
          <p:cNvPicPr>
            <a:picLocks noChangeAspect="1"/>
          </p:cNvPicPr>
          <p:nvPr>
            <p:ph type="pic" idx="21"/>
          </p:nvPr>
        </p:nvPicPr>
        <p:blipFill>
          <a:blip r:embed="rId2">
            <a:extLst/>
          </a:blip>
          <a:srcRect l="42388" t="0" r="0" b="0"/>
          <a:stretch>
            <a:fillRect/>
          </a:stretch>
        </p:blipFill>
        <p:spPr>
          <a:xfrm>
            <a:off x="13169900" y="3149600"/>
            <a:ext cx="9516179" cy="9296400"/>
          </a:xfrm>
          <a:prstGeom prst="rect">
            <a:avLst/>
          </a:prstGeom>
        </p:spPr>
      </p:pic>
      <p:sp>
        <p:nvSpPr>
          <p:cNvPr id="240"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41" name="What should he do?"/>
          <p:cNvSpPr txBox="1"/>
          <p:nvPr>
            <p:ph type="body" sz="half" idx="1"/>
          </p:nvPr>
        </p:nvSpPr>
        <p:spPr>
          <a:prstGeom prst="rect">
            <a:avLst/>
          </a:prstGeom>
        </p:spPr>
        <p:txBody>
          <a:bodyPr anchor="t"/>
          <a:lstStyle>
            <a:lvl1pPr marL="635000" indent="-635000" algn="ctr">
              <a:lnSpc>
                <a:spcPct val="120000"/>
              </a:lnSpc>
              <a:spcBef>
                <a:spcPts val="0"/>
              </a:spcBef>
              <a:buSzPct val="100000"/>
              <a:defRPr spc="0" sz="6400">
                <a:latin typeface="Avenir Next Medium"/>
                <a:ea typeface="Avenir Next Medium"/>
                <a:cs typeface="Avenir Next Medium"/>
                <a:sym typeface="Avenir Next Medium"/>
              </a:defRPr>
            </a:lvl1pPr>
          </a:lstStyle>
          <a:p>
            <a:pPr/>
            <a:r>
              <a:t>What should he do?</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14" name="Picture 8" descr="Picture 8"/>
          <p:cNvPicPr>
            <a:picLocks noChangeAspect="1"/>
          </p:cNvPicPr>
          <p:nvPr/>
        </p:nvPicPr>
        <p:blipFill>
          <a:blip r:embed="rId2">
            <a:extLst/>
          </a:blip>
          <a:srcRect l="9015" t="3204" r="7092" b="4281"/>
          <a:stretch>
            <a:fillRect/>
          </a:stretch>
        </p:blipFill>
        <p:spPr>
          <a:xfrm>
            <a:off x="667528" y="1930400"/>
            <a:ext cx="13230085" cy="11689865"/>
          </a:xfrm>
          <a:prstGeom prst="rect">
            <a:avLst/>
          </a:prstGeom>
          <a:ln w="12700">
            <a:miter lim="400000"/>
          </a:ln>
        </p:spPr>
      </p:pic>
      <p:sp>
        <p:nvSpPr>
          <p:cNvPr id="1015" name="Principle-based living…"/>
          <p:cNvSpPr txBox="1"/>
          <p:nvPr>
            <p:ph type="body" sz="half" idx="1"/>
          </p:nvPr>
        </p:nvSpPr>
        <p:spPr>
          <a:xfrm>
            <a:off x="13213444" y="3149600"/>
            <a:ext cx="9437912" cy="9296400"/>
          </a:xfrm>
          <a:prstGeom prst="rect">
            <a:avLst/>
          </a:prstGeom>
        </p:spPr>
        <p:txBody>
          <a:bodyPr anchor="t"/>
          <a:lstStyle/>
          <a:p>
            <a:pPr marL="952500" indent="-952500">
              <a:spcBef>
                <a:spcPts val="2000"/>
              </a:spcBef>
              <a:buSzPct val="100000"/>
              <a:defRPr sz="6400">
                <a:latin typeface="Avenir Next Medium"/>
                <a:ea typeface="Avenir Next Medium"/>
                <a:cs typeface="Avenir Next Medium"/>
                <a:sym typeface="Avenir Next Medium"/>
              </a:defRPr>
            </a:pPr>
            <a:r>
              <a:t>Principle-based living</a:t>
            </a:r>
            <a:endParaRPr sz="4200"/>
          </a:p>
          <a:p>
            <a:pPr marL="952500" indent="-952500">
              <a:spcBef>
                <a:spcPts val="2000"/>
              </a:spcBef>
              <a:buSzPct val="100000"/>
              <a:defRPr sz="6400">
                <a:latin typeface="Avenir Next Medium"/>
                <a:ea typeface="Avenir Next Medium"/>
                <a:cs typeface="Avenir Next Medium"/>
                <a:sym typeface="Avenir Next Medium"/>
              </a:defRPr>
            </a:pPr>
            <a:r>
              <a:t>Includes not only Scripture, and love for others, but understands God’s design for life</a:t>
            </a:r>
          </a:p>
        </p:txBody>
      </p:sp>
      <p:sp>
        <p:nvSpPr>
          <p:cNvPr id="1016" name="Maturity Level 6"/>
          <p:cNvSpPr txBox="1"/>
          <p:nvPr>
            <p:ph type="title"/>
          </p:nvPr>
        </p:nvSpPr>
        <p:spPr>
          <a:prstGeom prst="rect">
            <a:avLst/>
          </a:prstGeom>
        </p:spPr>
        <p:txBody>
          <a:bodyPr/>
          <a:lstStyle>
            <a:lvl1pPr>
              <a:defRPr b="1" cap="small">
                <a:solidFill>
                  <a:srgbClr val="FFFB00"/>
                </a:solidFill>
                <a:latin typeface="Avenir Next Regular"/>
                <a:ea typeface="Avenir Next Regular"/>
                <a:cs typeface="Avenir Next Regular"/>
                <a:sym typeface="Avenir Next Regular"/>
              </a:defRPr>
            </a:lvl1pPr>
          </a:lstStyle>
          <a:p>
            <a:pPr/>
            <a:r>
              <a:t>Maturity Level 6</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15"/>
                                        </p:tgtEl>
                                        <p:attrNameLst>
                                          <p:attrName>style.visibility</p:attrName>
                                        </p:attrNameLst>
                                      </p:cBhvr>
                                      <p:to>
                                        <p:strVal val="visible"/>
                                      </p:to>
                                    </p:set>
                                    <p:animEffect filter="fade" transition="in">
                                      <p:cBhvr>
                                        <p:cTn id="7" dur="1000"/>
                                        <p:tgtEl>
                                          <p:spTgt spid="10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15" grpId="1"/>
    </p:bldLst>
  </p:timing>
</p:sld>
</file>

<file path=ppt/slides/slide2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18" name="Picture 8" descr="Picture 8"/>
          <p:cNvPicPr>
            <a:picLocks noChangeAspect="1"/>
          </p:cNvPicPr>
          <p:nvPr/>
        </p:nvPicPr>
        <p:blipFill>
          <a:blip r:embed="rId2">
            <a:extLst/>
          </a:blip>
          <a:srcRect l="9015" t="3204" r="7092" b="4281"/>
          <a:stretch>
            <a:fillRect/>
          </a:stretch>
        </p:blipFill>
        <p:spPr>
          <a:xfrm>
            <a:off x="2285028" y="3149600"/>
            <a:ext cx="10521266" cy="9296401"/>
          </a:xfrm>
          <a:prstGeom prst="rect">
            <a:avLst/>
          </a:prstGeom>
          <a:ln w="12700">
            <a:miter lim="400000"/>
          </a:ln>
        </p:spPr>
      </p:pic>
      <p:sp>
        <p:nvSpPr>
          <p:cNvPr id="1019" name="Understanding God’s Purposes…"/>
          <p:cNvSpPr txBox="1"/>
          <p:nvPr>
            <p:ph type="body" sz="half" idx="1"/>
          </p:nvPr>
        </p:nvSpPr>
        <p:spPr>
          <a:xfrm>
            <a:off x="13213444" y="3149600"/>
            <a:ext cx="9437912" cy="10363348"/>
          </a:xfrm>
          <a:prstGeom prst="rect">
            <a:avLst/>
          </a:prstGeom>
        </p:spPr>
        <p:txBody>
          <a:bodyPr anchor="t"/>
          <a:lstStyle/>
          <a:p>
            <a:pPr marL="952500" indent="-952500">
              <a:spcBef>
                <a:spcPts val="2000"/>
              </a:spcBef>
              <a:buSzPct val="100000"/>
              <a:defRPr sz="6400">
                <a:latin typeface="Avenir Next Medium"/>
                <a:ea typeface="Avenir Next Medium"/>
                <a:cs typeface="Avenir Next Medium"/>
                <a:sym typeface="Avenir Next Medium"/>
              </a:defRPr>
            </a:pPr>
            <a:r>
              <a:t>Understanding God’s Purposes</a:t>
            </a:r>
            <a:endParaRPr sz="4200"/>
          </a:p>
          <a:p>
            <a:pPr marL="952500" indent="-952500">
              <a:spcBef>
                <a:spcPts val="2000"/>
              </a:spcBef>
              <a:buSzPct val="100000"/>
              <a:defRPr sz="6400">
                <a:latin typeface="Avenir Next Medium"/>
                <a:ea typeface="Avenir Next Medium"/>
                <a:cs typeface="Avenir Next Medium"/>
                <a:sym typeface="Avenir Next Medium"/>
              </a:defRPr>
            </a:pPr>
            <a:r>
              <a:t>Requires integration of Scripture, Science &amp; Experience in the framework of the Great Controversy over God’s character</a:t>
            </a:r>
          </a:p>
        </p:txBody>
      </p:sp>
      <p:sp>
        <p:nvSpPr>
          <p:cNvPr id="1020" name="Maturity Level 7"/>
          <p:cNvSpPr txBox="1"/>
          <p:nvPr>
            <p:ph type="title"/>
          </p:nvPr>
        </p:nvSpPr>
        <p:spPr>
          <a:prstGeom prst="rect">
            <a:avLst/>
          </a:prstGeom>
        </p:spPr>
        <p:txBody>
          <a:bodyPr/>
          <a:lstStyle>
            <a:lvl1pPr>
              <a:defRPr b="1" cap="small">
                <a:solidFill>
                  <a:srgbClr val="FFFB00"/>
                </a:solidFill>
                <a:latin typeface="Avenir Next Regular"/>
                <a:ea typeface="Avenir Next Regular"/>
                <a:cs typeface="Avenir Next Regular"/>
                <a:sym typeface="Avenir Next Regular"/>
              </a:defRPr>
            </a:lvl1pPr>
          </a:lstStyle>
          <a:p>
            <a:pPr/>
            <a:r>
              <a:t>Maturity Level 7</a:t>
            </a:r>
          </a:p>
        </p:txBody>
      </p:sp>
      <p:pic>
        <p:nvPicPr>
          <p:cNvPr id="1021" name="Picture 6" descr="Picture 6"/>
          <p:cNvPicPr>
            <a:picLocks noChangeAspect="1"/>
          </p:cNvPicPr>
          <p:nvPr/>
        </p:nvPicPr>
        <p:blipFill>
          <a:blip r:embed="rId3">
            <a:extLst/>
          </a:blip>
          <a:srcRect l="15202" t="7597" r="16622" b="9210"/>
          <a:stretch>
            <a:fillRect/>
          </a:stretch>
        </p:blipFill>
        <p:spPr>
          <a:xfrm>
            <a:off x="1625599" y="2510783"/>
            <a:ext cx="10769601" cy="1052919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19"/>
                                        </p:tgtEl>
                                        <p:attrNameLst>
                                          <p:attrName>style.visibility</p:attrName>
                                        </p:attrNameLst>
                                      </p:cBhvr>
                                      <p:to>
                                        <p:strVal val="visible"/>
                                      </p:to>
                                    </p:set>
                                    <p:animEffect filter="fade" transition="in">
                                      <p:cBhvr>
                                        <p:cTn id="7" dur="1000"/>
                                        <p:tgtEl>
                                          <p:spTgt spid="10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19" grpId="1"/>
    </p:bldLst>
  </p:timing>
</p:sld>
</file>

<file path=ppt/slides/slide2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3" name="Historic View"/>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a:lnSpc>
                <a:spcPct val="80000"/>
              </a:lnSpc>
              <a:spcBef>
                <a:spcPts val="0"/>
              </a:spcBef>
              <a:defRPr b="1" cap="small" spc="112" sz="11200">
                <a:solidFill>
                  <a:srgbClr val="FFFB00"/>
                </a:solidFill>
                <a:latin typeface="Avenir Next Regular"/>
                <a:ea typeface="Avenir Next Regular"/>
                <a:cs typeface="Avenir Next Regular"/>
                <a:sym typeface="Avenir Next Regular"/>
              </a:defRPr>
            </a:lvl1pPr>
          </a:lstStyle>
          <a:p>
            <a:pPr/>
            <a:r>
              <a:t>Historic View</a:t>
            </a:r>
          </a:p>
        </p:txBody>
      </p:sp>
      <p:sp>
        <p:nvSpPr>
          <p:cNvPr id="1024" name="The great storehouse of truth is the word of God—the written word, the book of nature, and the book of experience in God’s dealing with human life.…"/>
          <p:cNvSpPr txBox="1"/>
          <p:nvPr>
            <p:ph type="body" idx="1"/>
          </p:nvPr>
        </p:nvSpPr>
        <p:spPr>
          <a:prstGeom prst="rect">
            <a:avLst/>
          </a:prstGeom>
        </p:spPr>
        <p:txBody>
          <a:bodyPr anchor="t"/>
          <a:lstStyle/>
          <a:p>
            <a:pPr marL="0" indent="0">
              <a:spcBef>
                <a:spcPts val="0"/>
              </a:spcBef>
              <a:buSzTx/>
              <a:buNone/>
              <a:defRPr sz="8000">
                <a:latin typeface="Avenir Next Medium"/>
                <a:ea typeface="Avenir Next Medium"/>
                <a:cs typeface="Avenir Next Medium"/>
                <a:sym typeface="Avenir Next Medium"/>
              </a:defRPr>
            </a:pPr>
            <a:r>
              <a:rPr sz="6400"/>
              <a:t>The great storehouse of truth is </a:t>
            </a:r>
            <a:r>
              <a:rPr sz="6400">
                <a:solidFill>
                  <a:srgbClr val="FFFF99"/>
                </a:solidFill>
              </a:rPr>
              <a:t>the word of God</a:t>
            </a:r>
            <a:r>
              <a:rPr sz="6400"/>
              <a:t>—</a:t>
            </a:r>
            <a:r>
              <a:rPr sz="6400">
                <a:solidFill>
                  <a:srgbClr val="FFFF99"/>
                </a:solidFill>
              </a:rPr>
              <a:t>the written word</a:t>
            </a:r>
            <a:r>
              <a:rPr sz="6400"/>
              <a:t>, </a:t>
            </a:r>
            <a:r>
              <a:rPr sz="6400">
                <a:solidFill>
                  <a:srgbClr val="FFFF99"/>
                </a:solidFill>
              </a:rPr>
              <a:t>the book of nature</a:t>
            </a:r>
            <a:r>
              <a:rPr sz="6400"/>
              <a:t>, and </a:t>
            </a:r>
            <a:r>
              <a:rPr sz="6400">
                <a:solidFill>
                  <a:srgbClr val="FFFF99"/>
                </a:solidFill>
              </a:rPr>
              <a:t>the book of experience</a:t>
            </a:r>
            <a:r>
              <a:rPr sz="6400"/>
              <a:t> in God’s dealing with human life.</a:t>
            </a:r>
            <a:endParaRPr sz="3000"/>
          </a:p>
          <a:p>
            <a:pPr marL="0" indent="0">
              <a:spcBef>
                <a:spcPts val="0"/>
              </a:spcBef>
              <a:buSzTx/>
              <a:buNone/>
              <a:defRPr sz="3000">
                <a:latin typeface="Avenir Next Medium"/>
                <a:ea typeface="Avenir Next Medium"/>
                <a:cs typeface="Avenir Next Medium"/>
                <a:sym typeface="Avenir Next Medium"/>
              </a:defRPr>
            </a:pPr>
          </a:p>
          <a:p>
            <a:pPr marL="0" indent="0" algn="r">
              <a:spcBef>
                <a:spcPts val="0"/>
              </a:spcBef>
              <a:buSzTx/>
              <a:buNone/>
              <a:defRPr sz="8000">
                <a:latin typeface="Avenir Next Medium"/>
                <a:ea typeface="Avenir Next Medium"/>
                <a:cs typeface="Avenir Next Medium"/>
                <a:sym typeface="Avenir Next Medium"/>
              </a:defRPr>
            </a:pPr>
            <a:r>
              <a:rPr i="1" sz="6400">
                <a:solidFill>
                  <a:srgbClr val="FFD479"/>
                </a:solidFill>
                <a:latin typeface="Palatino"/>
                <a:ea typeface="Palatino"/>
                <a:cs typeface="Palatino"/>
                <a:sym typeface="Palatino"/>
              </a:rPr>
              <a:t>Christ’s Object Lessons, p. 125</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6" name="Historic View"/>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a:lnSpc>
                <a:spcPct val="80000"/>
              </a:lnSpc>
              <a:spcBef>
                <a:spcPts val="0"/>
              </a:spcBef>
              <a:defRPr b="1" cap="small" spc="112" sz="11200">
                <a:solidFill>
                  <a:srgbClr val="FFFB00"/>
                </a:solidFill>
                <a:latin typeface="Avenir Next Regular"/>
                <a:ea typeface="Avenir Next Regular"/>
                <a:cs typeface="Avenir Next Regular"/>
                <a:sym typeface="Avenir Next Regular"/>
              </a:defRPr>
            </a:lvl1pPr>
          </a:lstStyle>
          <a:p>
            <a:pPr/>
            <a:r>
              <a:t>Historic View</a:t>
            </a:r>
          </a:p>
        </p:txBody>
      </p:sp>
      <p:sp>
        <p:nvSpPr>
          <p:cNvPr id="1027" name="Jesus followed the divine plan of education... His education was gained directly from the Heaven-appointed sources; from useful work, from the study of the Scriptures and of nature, and from the experiences of life--God's lesson books.…"/>
          <p:cNvSpPr txBox="1"/>
          <p:nvPr>
            <p:ph type="body" idx="1"/>
          </p:nvPr>
        </p:nvSpPr>
        <p:spPr>
          <a:prstGeom prst="rect">
            <a:avLst/>
          </a:prstGeom>
        </p:spPr>
        <p:txBody>
          <a:bodyPr anchor="t"/>
          <a:lstStyle/>
          <a:p>
            <a:pPr marL="0" indent="0">
              <a:spcBef>
                <a:spcPts val="0"/>
              </a:spcBef>
              <a:buSzTx/>
              <a:buNone/>
              <a:defRPr sz="6400">
                <a:latin typeface="Avenir Next Medium"/>
                <a:ea typeface="Avenir Next Medium"/>
                <a:cs typeface="Avenir Next Medium"/>
                <a:sym typeface="Avenir Next Medium"/>
              </a:defRPr>
            </a:pPr>
            <a:r>
              <a:t>Jesus followed the </a:t>
            </a:r>
            <a:r>
              <a:rPr>
                <a:solidFill>
                  <a:srgbClr val="FFFF99"/>
                </a:solidFill>
              </a:rPr>
              <a:t>divine plan of education</a:t>
            </a:r>
            <a:r>
              <a:t>... His education was gained directly from the Heaven-appointed sources; from useful work, from </a:t>
            </a:r>
            <a:r>
              <a:rPr>
                <a:solidFill>
                  <a:srgbClr val="FFFF99"/>
                </a:solidFill>
              </a:rPr>
              <a:t>the study of the Scriptures and of nature, and from the experiences of life</a:t>
            </a:r>
            <a:r>
              <a:t>--God's lesson books.</a:t>
            </a:r>
            <a:endParaRPr sz="3000"/>
          </a:p>
          <a:p>
            <a:pPr marL="0" indent="0">
              <a:spcBef>
                <a:spcPts val="0"/>
              </a:spcBef>
              <a:buSzTx/>
              <a:buNone/>
              <a:defRPr sz="3000">
                <a:latin typeface="Avenir Next Medium"/>
                <a:ea typeface="Avenir Next Medium"/>
                <a:cs typeface="Avenir Next Medium"/>
                <a:sym typeface="Avenir Next Medium"/>
              </a:defRPr>
            </a:pPr>
          </a:p>
          <a:p>
            <a:pPr marL="0" indent="0" algn="r">
              <a:spcBef>
                <a:spcPts val="0"/>
              </a:spcBef>
              <a:buSzTx/>
              <a:buNone/>
              <a:defRPr sz="8000">
                <a:latin typeface="Avenir Next Medium"/>
                <a:ea typeface="Avenir Next Medium"/>
                <a:cs typeface="Avenir Next Medium"/>
                <a:sym typeface="Avenir Next Medium"/>
              </a:defRPr>
            </a:pPr>
            <a:r>
              <a:rPr i="1" sz="6400">
                <a:solidFill>
                  <a:srgbClr val="FFD479"/>
                </a:solidFill>
                <a:latin typeface="Palatino"/>
                <a:ea typeface="Palatino"/>
                <a:cs typeface="Palatino"/>
                <a:sym typeface="Palatino"/>
              </a:rPr>
              <a:t>Education, p. 77</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27"/>
                                        </p:tgtEl>
                                        <p:attrNameLst>
                                          <p:attrName>style.visibility</p:attrName>
                                        </p:attrNameLst>
                                      </p:cBhvr>
                                      <p:to>
                                        <p:strVal val="visible"/>
                                      </p:to>
                                    </p:set>
                                    <p:animEffect filter="fade" transition="in">
                                      <p:cBhvr>
                                        <p:cTn id="7" dur="1000"/>
                                        <p:tgtEl>
                                          <p:spTgt spid="10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27" grpId="1"/>
    </p:bldLst>
  </p:timing>
</p:sld>
</file>

<file path=ppt/slides/slide2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29"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30" name="Level 1: God said it, I believe it, that settles it. God said don’t eat pork so we don't, because if we do God will punish."/>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C79"/>
                </a:solidFill>
                <a:latin typeface="Avenir Next Regular"/>
                <a:ea typeface="Avenir Next Regular"/>
                <a:cs typeface="Avenir Next Regular"/>
                <a:sym typeface="Avenir Next Regular"/>
              </a:rPr>
              <a:t>Level 1:</a:t>
            </a:r>
            <a:r>
              <a:t> God said it, I believe it, that settles it. God said don’t eat pork so we don't, because if we do God will punish.</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30"/>
                                        </p:tgtEl>
                                        <p:attrNameLst>
                                          <p:attrName>style.visibility</p:attrName>
                                        </p:attrNameLst>
                                      </p:cBhvr>
                                      <p:to>
                                        <p:strVal val="visible"/>
                                      </p:to>
                                    </p:set>
                                    <p:animEffect filter="fade" transition="in">
                                      <p:cBhvr>
                                        <p:cTn id="7" dur="1000"/>
                                        <p:tgtEl>
                                          <p:spTgt spid="10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30" grpId="1"/>
    </p:bldLst>
  </p:timing>
</p:sld>
</file>

<file path=ppt/slides/slide2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2"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33" name="Level 1: God said it, I believe it, that settles it. God said don’t eat pork so we don't, because if we do God will punish.…"/>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Level 1:</a:t>
            </a:r>
            <a:r>
              <a:t> God said it, I believe it, that settles it. God said don’t eat pork so we don't, because if we do God will punish.</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rPr b="1">
                <a:solidFill>
                  <a:srgbClr val="FFFC79"/>
                </a:solidFill>
                <a:latin typeface="Avenir Next Regular"/>
                <a:ea typeface="Avenir Next Regular"/>
                <a:cs typeface="Avenir Next Regular"/>
                <a:sym typeface="Avenir Next Regular"/>
              </a:rPr>
              <a:t>Level 2:</a:t>
            </a:r>
            <a:r>
              <a:t> God promised if we eat the foods He tells us, He will keep us healthy, so we eat the foods He says and He will give us blessings.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5"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36" name="Level 3: Everyone in a culture agrees on what food God says is right to eat so we eat what everyone agrees is right. Orthodox Jews eat one thing, Muslims another, and Christians another."/>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3:</a:t>
            </a:r>
            <a:r>
              <a:t> Everyone in a culture agrees on what food God says is right to eat so we eat what everyone agrees is right. Orthodox Jews eat one thing, Muslims another, and Christians another.</a:t>
            </a:r>
            <a:r>
              <a:rPr spc="0" sz="1200">
                <a:solidFill>
                  <a:srgbClr val="000000"/>
                </a:solidFill>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36"/>
                                        </p:tgtEl>
                                        <p:attrNameLst>
                                          <p:attrName>style.visibility</p:attrName>
                                        </p:attrNameLst>
                                      </p:cBhvr>
                                      <p:to>
                                        <p:strVal val="visible"/>
                                      </p:to>
                                    </p:set>
                                    <p:animEffect filter="fade" transition="in">
                                      <p:cBhvr>
                                        <p:cTn id="7" dur="1000"/>
                                        <p:tgtEl>
                                          <p:spTgt spid="10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36" grpId="1"/>
    </p:bldLst>
  </p:timing>
</p:sld>
</file>

<file path=ppt/slides/slide2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8"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39" name="Level 3: Everyone in a culture agrees on what food God says is right to eat so we eat what everyone agrees is right. Orthodox Jews eat one thing, Muslims another, and Christians another.…"/>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Level 3:</a:t>
            </a:r>
            <a:r>
              <a:t> Everyone in a culture agrees on what food God says is right to eat so we eat what everyone agrees is right. Orthodox Jews eat one thing, Muslims another, and Christians another.</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4:</a:t>
            </a:r>
            <a:r>
              <a:t> God has a law and His law prescribes what we eat. If we don’t follow the law, then justice requires we be punished.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1"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42" name="Level 5: We eat with concern for our weaker brother, not wanting to cause him to stumble and fall. We understand food offered to idols has the same nutritional quality, but if a brother would believe he is under the power of the idol for eating it, then "/>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5:</a:t>
            </a:r>
            <a:r>
              <a:t> We eat with concern for our weaker brother, not wanting to cause him to stumble and fall. We understand food offered to idols has the same nutritional quality, but if a brother would believe he is under the power of the idol for eating it, then we would refrain.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42"/>
                                        </p:tgtEl>
                                        <p:attrNameLst>
                                          <p:attrName>style.visibility</p:attrName>
                                        </p:attrNameLst>
                                      </p:cBhvr>
                                      <p:to>
                                        <p:strVal val="visible"/>
                                      </p:to>
                                    </p:set>
                                    <p:animEffect filter="fade" transition="in">
                                      <p:cBhvr>
                                        <p:cTn id="7" dur="1000"/>
                                        <p:tgtEl>
                                          <p:spTgt spid="10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42" grpId="1"/>
    </p:bldLst>
  </p:timing>
</p:sld>
</file>

<file path=ppt/slides/slide2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4"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45" name="Level 6: We understand God’s design for human lif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6:</a:t>
            </a:r>
            <a:r>
              <a:t> We understand God’s design for human life;</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Just as we wouldn’t put water into the gas tank of our car because it wasn’t designed to run on water, we understand God didn’t design our bodies to run on certain foods.</a:t>
            </a:r>
          </a:p>
          <a:p>
            <a:pPr marL="952500" indent="-952500">
              <a:spcBef>
                <a:spcPts val="0"/>
              </a:spcBef>
              <a:buSzPct val="100000"/>
              <a:defRPr spc="0" sz="6400">
                <a:latin typeface="Avenir Next Medium"/>
                <a:ea typeface="Avenir Next Medium"/>
                <a:cs typeface="Avenir Next Medium"/>
                <a:sym typeface="Avenir Next Medium"/>
              </a:defRPr>
            </a:pPr>
            <a:r>
              <a:t>While we know the ceremonial law was done away with at the cross, we also know the laws of health were not, thus we choose to move closer and closer to God’s design for the human being.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45"/>
                                        </p:tgtEl>
                                        <p:attrNameLst>
                                          <p:attrName>style.visibility</p:attrName>
                                        </p:attrNameLst>
                                      </p:cBhvr>
                                      <p:to>
                                        <p:strVal val="visible"/>
                                      </p:to>
                                    </p:set>
                                    <p:animEffect filter="fade" transition="in">
                                      <p:cBhvr>
                                        <p:cTn id="7" dur="1000"/>
                                        <p:tgtEl>
                                          <p:spTgt spid="10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45"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3" name="Close-up of a red-eyed tree frog perched on a leaf" descr="Close-up of a red-eyed tree frog perched on a leaf"/>
          <p:cNvPicPr>
            <a:picLocks noChangeAspect="1"/>
          </p:cNvPicPr>
          <p:nvPr>
            <p:ph type="pic" idx="21"/>
          </p:nvPr>
        </p:nvPicPr>
        <p:blipFill>
          <a:blip r:embed="rId2">
            <a:extLst/>
          </a:blip>
          <a:srcRect l="42388" t="0" r="0" b="0"/>
          <a:stretch>
            <a:fillRect/>
          </a:stretch>
        </p:blipFill>
        <p:spPr>
          <a:xfrm>
            <a:off x="13169900" y="3149600"/>
            <a:ext cx="9516179" cy="9296400"/>
          </a:xfrm>
          <a:prstGeom prst="rect">
            <a:avLst/>
          </a:prstGeom>
        </p:spPr>
      </p:pic>
      <p:sp>
        <p:nvSpPr>
          <p:cNvPr id="244"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45" name="What should he do?…"/>
          <p:cNvSpPr txBox="1"/>
          <p:nvPr>
            <p:ph type="body" sz="half" idx="1"/>
          </p:nvPr>
        </p:nvSpPr>
        <p:spPr>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should he do?</a:t>
            </a:r>
          </a:p>
          <a:p>
            <a:pPr marL="952500" indent="-952500">
              <a:spcBef>
                <a:spcPts val="0"/>
              </a:spcBef>
              <a:buSzPct val="100000"/>
              <a:defRPr spc="0" sz="6400">
                <a:latin typeface="Avenir Next Medium"/>
                <a:ea typeface="Avenir Next Medium"/>
                <a:cs typeface="Avenir Next Medium"/>
                <a:sym typeface="Avenir Next Medium"/>
              </a:defRPr>
            </a:pPr>
            <a:r>
              <a:t>What is the RIGHT action to take?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7"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48" name="Level 7: As friends of God we not only understand His original design for human physiology and thus don’t put things into the body He never intended.…"/>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7:</a:t>
            </a:r>
            <a:r>
              <a:t> As friends of God we not only understand His original design for human physiology and thus don’t put things into the body He never intended.</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We also understand our responsibility as stewards of God’s creation, to tend and protect it.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48"/>
                                        </p:tgtEl>
                                        <p:attrNameLst>
                                          <p:attrName>style.visibility</p:attrName>
                                        </p:attrNameLst>
                                      </p:cBhvr>
                                      <p:to>
                                        <p:strVal val="visible"/>
                                      </p:to>
                                    </p:set>
                                    <p:animEffect filter="fade" transition="in">
                                      <p:cBhvr>
                                        <p:cTn id="7" dur="1000"/>
                                        <p:tgtEl>
                                          <p:spTgt spid="10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48" grpId="1"/>
    </p:bldLst>
  </p:timing>
</p:sld>
</file>

<file path=ppt/slides/slide2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0" name="Consider the Foods We Eat: How do you determine what is right or wrong to eat?"/>
          <p:cNvSpPr txBox="1"/>
          <p:nvPr>
            <p:ph type="title"/>
          </p:nvPr>
        </p:nvSpPr>
        <p:spPr>
          <a:xfrm>
            <a:off x="762000" y="381000"/>
            <a:ext cx="22860000" cy="2540000"/>
          </a:xfrm>
          <a:prstGeom prst="rect">
            <a:avLst/>
          </a:prstGeom>
        </p:spPr>
        <p:txBody>
          <a:bodyPr/>
          <a:lstStyle>
            <a:lvl1pPr defTabSz="569594">
              <a:lnSpc>
                <a:spcPct val="80000"/>
              </a:lnSpc>
              <a:defRPr b="1" cap="small" spc="77" sz="7728">
                <a:solidFill>
                  <a:srgbClr val="FFFB00"/>
                </a:solidFill>
                <a:latin typeface="Avenir Next Regular"/>
                <a:ea typeface="Avenir Next Regular"/>
                <a:cs typeface="Avenir Next Regular"/>
                <a:sym typeface="Avenir Next Regular"/>
              </a:defRPr>
            </a:lvl1pPr>
          </a:lstStyle>
          <a:p>
            <a:pPr/>
            <a:r>
              <a:t>Consider the Foods We Eat: How do you determine what is right or wrong to eat?</a:t>
            </a:r>
          </a:p>
        </p:txBody>
      </p:sp>
      <p:sp>
        <p:nvSpPr>
          <p:cNvPr id="1051" name="Level 7: We understand that as God’s representatives on earth we treat lower life forms like Christ treats us; we protect them, we don’t exploit them for selfish benefit.…"/>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rPr b="1">
                <a:solidFill>
                  <a:srgbClr val="FFFF99"/>
                </a:solidFill>
                <a:latin typeface="Avenir Next Regular"/>
                <a:ea typeface="Avenir Next Regular"/>
                <a:cs typeface="Avenir Next Regular"/>
                <a:sym typeface="Avenir Next Regular"/>
              </a:rPr>
              <a:t>Level 7:</a:t>
            </a:r>
            <a:r>
              <a:rPr b="1">
                <a:latin typeface="Avenir Next Regular"/>
                <a:ea typeface="Avenir Next Regular"/>
                <a:cs typeface="Avenir Next Regular"/>
                <a:sym typeface="Avenir Next Regular"/>
              </a:rPr>
              <a:t> </a:t>
            </a:r>
            <a:r>
              <a:t>We understand that as God’s representatives on earth we treat lower life forms like Christ treats us; we protect them, we don’t exploit them for selfish benefit.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We do all we can to love God’s creatures and cause them as little harm as possible, moving ever closer to how we will live in the earth made new.</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51"/>
                                        </p:tgtEl>
                                        <p:attrNameLst>
                                          <p:attrName>style.visibility</p:attrName>
                                        </p:attrNameLst>
                                      </p:cBhvr>
                                      <p:to>
                                        <p:strVal val="visible"/>
                                      </p:to>
                                    </p:set>
                                    <p:animEffect filter="fade" transition="in">
                                      <p:cBhvr>
                                        <p:cTn id="7" dur="1000"/>
                                        <p:tgtEl>
                                          <p:spTgt spid="10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51" grpId="1"/>
    </p:bldLst>
  </p:timing>
</p:sld>
</file>

<file path=ppt/slides/slide2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noFill/>
      </p:bgPr>
    </p:bg>
    <p:spTree>
      <p:nvGrpSpPr>
        <p:cNvPr id="1" name=""/>
        <p:cNvGrpSpPr/>
        <p:nvPr/>
      </p:nvGrpSpPr>
      <p:grpSpPr>
        <a:xfrm>
          <a:off x="0" y="0"/>
          <a:ext cx="0" cy="0"/>
          <a:chOff x="0" y="0"/>
          <a:chExt cx="0" cy="0"/>
        </a:xfrm>
      </p:grpSpPr>
      <p:sp>
        <p:nvSpPr>
          <p:cNvPr id="1053" name="Sandi was torn, caught in conflicting emotions. She didn’t know what to do or where to turn. She went to her pastor.…"/>
          <p:cNvSpPr txBox="1"/>
          <p:nvPr>
            <p:ph type="body" idx="1"/>
          </p:nvPr>
        </p:nvSpPr>
        <p:spPr>
          <a:xfrm>
            <a:off x="1107912" y="780689"/>
            <a:ext cx="22168176" cy="12154622"/>
          </a:xfrm>
          <a:prstGeom prst="rect">
            <a:avLst/>
          </a:prstGeom>
        </p:spPr>
        <p:txBody>
          <a:bodyPr anchor="t"/>
          <a:lstStyle/>
          <a:p>
            <a:pPr marL="0" indent="0" defTabSz="635634">
              <a:spcBef>
                <a:spcPts val="4500"/>
              </a:spcBef>
              <a:buSzTx/>
              <a:buNone/>
              <a:defRPr sz="3696">
                <a:latin typeface="Avenir Next Medium"/>
                <a:ea typeface="Avenir Next Medium"/>
                <a:cs typeface="Avenir Next Medium"/>
                <a:sym typeface="Avenir Next Medium"/>
              </a:defRPr>
            </a:pPr>
            <a:r>
              <a:t>Sandi was torn, caught in conflicting emotions. She didn’t know what to do or where to turn. She went to her pastor.</a:t>
            </a:r>
            <a:endParaRPr sz="924">
              <a:latin typeface="Times Roman"/>
              <a:ea typeface="Times Roman"/>
              <a:cs typeface="Times Roman"/>
              <a:sym typeface="Times Roman"/>
            </a:endParaRPr>
          </a:p>
          <a:p>
            <a:pPr marL="0" indent="0" defTabSz="635634">
              <a:spcBef>
                <a:spcPts val="4500"/>
              </a:spcBef>
              <a:buSzTx/>
              <a:buNone/>
              <a:defRPr sz="3696">
                <a:latin typeface="Avenir Next Medium"/>
                <a:ea typeface="Avenir Next Medium"/>
                <a:cs typeface="Avenir Next Medium"/>
                <a:sym typeface="Avenir Next Medium"/>
              </a:defRPr>
            </a:pPr>
            <a:r>
              <a:t>Her pastor had had suspicions. Her quick glances to her deacon husband before answering questions, her half smiles in his presence and heavy make up. But her pastor had no idea the severity of the abuse.</a:t>
            </a:r>
            <a:endParaRPr sz="924">
              <a:latin typeface="Times Roman"/>
              <a:ea typeface="Times Roman"/>
              <a:cs typeface="Times Roman"/>
              <a:sym typeface="Times Roman"/>
            </a:endParaRPr>
          </a:p>
          <a:p>
            <a:pPr marL="0" indent="0" defTabSz="635634">
              <a:spcBef>
                <a:spcPts val="4500"/>
              </a:spcBef>
              <a:buSzTx/>
              <a:buNone/>
              <a:defRPr sz="3696">
                <a:latin typeface="Avenir Next Medium"/>
                <a:ea typeface="Avenir Next Medium"/>
                <a:cs typeface="Avenir Next Medium"/>
                <a:sym typeface="Avenir Next Medium"/>
              </a:defRPr>
            </a:pPr>
            <a:r>
              <a:t>Sandi taught grades one through three at the local denominational church school. She didn’t want to get her husband in trouble. She didn’t want to lose her marriage. She didn’t want people to find out how her husband beat her. But she knew she couldn’t go on like this.</a:t>
            </a:r>
            <a:endParaRPr sz="924">
              <a:latin typeface="Times Roman"/>
              <a:ea typeface="Times Roman"/>
              <a:cs typeface="Times Roman"/>
              <a:sym typeface="Times Roman"/>
            </a:endParaRPr>
          </a:p>
          <a:p>
            <a:pPr marL="0" indent="0" defTabSz="635634">
              <a:spcBef>
                <a:spcPts val="4500"/>
              </a:spcBef>
              <a:buSzTx/>
              <a:buNone/>
              <a:defRPr sz="3696">
                <a:latin typeface="Avenir Next Medium"/>
                <a:ea typeface="Avenir Next Medium"/>
                <a:cs typeface="Avenir Next Medium"/>
                <a:sym typeface="Avenir Next Medium"/>
              </a:defRPr>
            </a:pPr>
            <a:r>
              <a:t>When she finally told her pastor he immediately confronted her husband and in no uncertain terms told him this must stop. He admonished her husband to get help, to get counseling and encouraged Sandi to call the police if he hit her again. But no matter the pastor’s attempts, the abuse never stopped. So, after years of mistreatment, Sandi moved out and filed for divorce.</a:t>
            </a:r>
            <a:endParaRPr sz="924">
              <a:latin typeface="Times Roman"/>
              <a:ea typeface="Times Roman"/>
              <a:cs typeface="Times Roman"/>
              <a:sym typeface="Times Roman"/>
            </a:endParaRPr>
          </a:p>
          <a:p>
            <a:pPr marL="0" indent="0" defTabSz="635634">
              <a:spcBef>
                <a:spcPts val="4500"/>
              </a:spcBef>
              <a:buSzTx/>
              <a:buNone/>
              <a:defRPr sz="3696">
                <a:latin typeface="Avenir Next Medium"/>
                <a:ea typeface="Avenir Next Medium"/>
                <a:cs typeface="Avenir Next Medium"/>
                <a:sym typeface="Avenir Next Medium"/>
              </a:defRPr>
            </a:pPr>
            <a:r>
              <a:t>Her husband, hurt and angry, went to her church conference officials and complained that his wife was divorcing him without Biblical grounds. He argued she was unfit to teach in a Christian school for failing to uphold Bible standards on marriage, and the conference terminated her employment.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5"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56" name="Sandi"/>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Sandi</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56"/>
                                        </p:tgtEl>
                                        <p:attrNameLst>
                                          <p:attrName>style.visibility</p:attrName>
                                        </p:attrNameLst>
                                      </p:cBhvr>
                                      <p:to>
                                        <p:strVal val="visible"/>
                                      </p:to>
                                    </p:set>
                                    <p:animEffect filter="fade" transition="in">
                                      <p:cBhvr>
                                        <p:cTn id="7" dur="1000"/>
                                        <p:tgtEl>
                                          <p:spTgt spid="10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56" grpId="1"/>
    </p:bldLst>
  </p:timing>
</p:sld>
</file>

<file path=ppt/slides/slide2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8"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59" name="Sandi…"/>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Sandi</a:t>
            </a:r>
          </a:p>
          <a:p>
            <a:pPr marL="952500" indent="-952500">
              <a:spcBef>
                <a:spcPts val="0"/>
              </a:spcBef>
              <a:buSzPct val="100000"/>
              <a:defRPr spc="0" sz="6400">
                <a:latin typeface="Avenir Next Medium"/>
                <a:ea typeface="Avenir Next Medium"/>
                <a:cs typeface="Avenir Next Medium"/>
                <a:sym typeface="Avenir Next Medium"/>
              </a:defRPr>
            </a:pPr>
            <a:r>
              <a:t>At what level was Sandi’s husband operating?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1"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62" name="Sandi…"/>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Sandi</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what level was Sandi’s husband operating?</a:t>
            </a:r>
          </a:p>
          <a:p>
            <a:pPr marL="952500" indent="-952500">
              <a:spcBef>
                <a:spcPts val="0"/>
              </a:spcBef>
              <a:buSzPct val="100000"/>
              <a:defRPr spc="0" sz="6400">
                <a:latin typeface="Avenir Next Medium"/>
                <a:ea typeface="Avenir Next Medium"/>
                <a:cs typeface="Avenir Next Medium"/>
                <a:sym typeface="Avenir Next Medium"/>
              </a:defRPr>
            </a:pPr>
            <a:r>
              <a:t>Was Sandi’s decision to divorce right or wrong?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4"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65" name="Sandi…"/>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Sandi</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what level was Sandi’s husband operating?</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Was Sandi’s decision to divorce right or wrong?</a:t>
            </a:r>
          </a:p>
          <a:p>
            <a:pPr marL="952500" indent="-952500">
              <a:spcBef>
                <a:spcPts val="0"/>
              </a:spcBef>
              <a:buSzPct val="100000"/>
              <a:defRPr spc="0" sz="6400">
                <a:latin typeface="Avenir Next Medium"/>
                <a:ea typeface="Avenir Next Medium"/>
                <a:cs typeface="Avenir Next Medium"/>
                <a:sym typeface="Avenir Next Medium"/>
              </a:defRPr>
            </a:pPr>
            <a:r>
              <a:t>Did she have Biblical grounds?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7"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68" name="Sandi…"/>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Sandi</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what level was Sandi’s husband operating?</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Was Sandi’s decision to divorce right or wrong?</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Did she have Biblical grounds?</a:t>
            </a:r>
          </a:p>
          <a:p>
            <a:pPr marL="952500" indent="-952500">
              <a:spcBef>
                <a:spcPts val="0"/>
              </a:spcBef>
              <a:buSzPct val="100000"/>
              <a:defRPr spc="0" sz="6400">
                <a:latin typeface="Avenir Next Medium"/>
                <a:ea typeface="Avenir Next Medium"/>
                <a:cs typeface="Avenir Next Medium"/>
                <a:sym typeface="Avenir Next Medium"/>
              </a:defRPr>
            </a:pPr>
            <a:r>
              <a:t>At what level were the conference officials operating – were they “right” or “wrong”?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0" name="Moral Decision Making in the Real World"/>
          <p:cNvSpPr txBox="1"/>
          <p:nvPr>
            <p:ph type="title"/>
          </p:nvPr>
        </p:nvSpPr>
        <p:spPr>
          <a:xfrm>
            <a:off x="762000" y="381000"/>
            <a:ext cx="22860000" cy="2540000"/>
          </a:xfrm>
          <a:prstGeom prst="rect">
            <a:avLst/>
          </a:prstGeom>
        </p:spPr>
        <p:txBody>
          <a:bodyPr/>
          <a:lstStyle>
            <a:lvl1pPr defTabSz="635634">
              <a:lnSpc>
                <a:spcPct val="80000"/>
              </a:lnSpc>
              <a:defRPr b="1" cap="small" spc="86" sz="8624">
                <a:solidFill>
                  <a:srgbClr val="FFFB00"/>
                </a:solidFill>
                <a:latin typeface="Avenir Next Regular"/>
                <a:ea typeface="Avenir Next Regular"/>
                <a:cs typeface="Avenir Next Regular"/>
                <a:sym typeface="Avenir Next Regular"/>
              </a:defRPr>
            </a:lvl1pPr>
          </a:lstStyle>
          <a:p>
            <a:pPr/>
            <a:r>
              <a:t>Moral Decision Making in the Real World</a:t>
            </a:r>
          </a:p>
        </p:txBody>
      </p:sp>
      <p:sp>
        <p:nvSpPr>
          <p:cNvPr id="1071" name="Sandi…"/>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Sandi</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what level was Sandi’s husband operating?</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Was Sandi’s decision to divorce right or wrong?</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Did she have Biblical grounds?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what level were the conference officials operating – were they “right” or “wrong”?</a:t>
            </a:r>
          </a:p>
          <a:p>
            <a:pPr marL="952500" indent="-952500">
              <a:spcBef>
                <a:spcPts val="0"/>
              </a:spcBef>
              <a:buSzPct val="100000"/>
              <a:defRPr spc="0" sz="6400">
                <a:latin typeface="Avenir Next Medium"/>
                <a:ea typeface="Avenir Next Medium"/>
                <a:cs typeface="Avenir Next Medium"/>
                <a:sym typeface="Avenir Next Medium"/>
              </a:defRPr>
            </a:pPr>
            <a:r>
              <a:t>Your answers reveal much about your developmental level.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3" name="Law of Lov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Law of Love</a:t>
            </a:r>
          </a:p>
        </p:txBody>
      </p:sp>
      <p:sp>
        <p:nvSpPr>
          <p:cNvPr id="1074" name="Level 7 realizes God is love and built His universe to operate in harmony with Himself"/>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7 realizes God is love and built His universe to operate in harmony with Himself</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74"/>
                                        </p:tgtEl>
                                        <p:attrNameLst>
                                          <p:attrName>style.visibility</p:attrName>
                                        </p:attrNameLst>
                                      </p:cBhvr>
                                      <p:to>
                                        <p:strVal val="visible"/>
                                      </p:to>
                                    </p:set>
                                    <p:animEffect filter="fade" transition="in">
                                      <p:cBhvr>
                                        <p:cTn id="7" dur="1000"/>
                                        <p:tgtEl>
                                          <p:spTgt spid="10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74"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7" name="Close-up of a red-eyed tree frog perched on a leaf" descr="Close-up of a red-eyed tree frog perched on a leaf"/>
          <p:cNvPicPr>
            <a:picLocks noChangeAspect="1"/>
          </p:cNvPicPr>
          <p:nvPr>
            <p:ph type="pic" idx="21"/>
          </p:nvPr>
        </p:nvPicPr>
        <p:blipFill>
          <a:blip r:embed="rId2">
            <a:extLst/>
          </a:blip>
          <a:srcRect l="42388" t="0" r="0" b="0"/>
          <a:stretch>
            <a:fillRect/>
          </a:stretch>
        </p:blipFill>
        <p:spPr>
          <a:xfrm>
            <a:off x="13169900" y="3149600"/>
            <a:ext cx="9516179" cy="9296400"/>
          </a:xfrm>
          <a:prstGeom prst="rect">
            <a:avLst/>
          </a:prstGeom>
        </p:spPr>
      </p:pic>
      <p:sp>
        <p:nvSpPr>
          <p:cNvPr id="248"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49" name="What should he do?…"/>
          <p:cNvSpPr txBox="1"/>
          <p:nvPr>
            <p:ph type="body" sz="half" idx="1"/>
          </p:nvPr>
        </p:nvSpPr>
        <p:spPr>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should he do?</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is the RIGHT action to take?</a:t>
            </a:r>
          </a:p>
          <a:p>
            <a:pPr marL="952500" indent="-952500">
              <a:spcBef>
                <a:spcPts val="0"/>
              </a:spcBef>
              <a:buSzPct val="100000"/>
              <a:defRPr spc="0" sz="6400">
                <a:latin typeface="Avenir Next Medium"/>
                <a:ea typeface="Avenir Next Medium"/>
                <a:cs typeface="Avenir Next Medium"/>
                <a:sym typeface="Avenir Next Medium"/>
              </a:defRPr>
            </a:pPr>
            <a:r>
              <a:t>Should he break the law?</a:t>
            </a:r>
          </a:p>
        </p:txBody>
      </p:sp>
    </p:spTree>
  </p:cSld>
  <p:clrMapOvr>
    <a:masterClrMapping/>
  </p:clrMapOvr>
  <mc:AlternateContent xmlns:mc="http://schemas.openxmlformats.org/markup-compatibility/2006">
    <mc:Choice xmlns:p14="http://schemas.microsoft.com/office/powerpoint/2010/main" Requires="p14">
      <p:transition spd="slow" advClick="0" advTm="0" p14:dur="1500">
        <p:fade/>
      </p:transition>
    </mc:Choice>
    <mc:Fallback>
      <p:transition spd="slow">
        <p:fade/>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6" name="Law of Lov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Law of Love</a:t>
            </a:r>
          </a:p>
        </p:txBody>
      </p:sp>
      <p:sp>
        <p:nvSpPr>
          <p:cNvPr id="1077" name="Level 7 realizes God is love and built His universe to operate in harmony with Himself…"/>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Regular"/>
                <a:ea typeface="Avenir Next Regular"/>
                <a:cs typeface="Avenir Next Regular"/>
                <a:sym typeface="Avenir Next Regular"/>
              </a:defRPr>
            </a:pPr>
            <a:r>
              <a:t>Level 7 realizes God is love and built His universe to operate in harmony with Himself</a:t>
            </a:r>
            <a:endParaRPr>
              <a:solidFill>
                <a:srgbClr val="000000"/>
              </a:solidFill>
            </a:endParaRPr>
          </a:p>
          <a:p>
            <a:pPr marL="952500" indent="-952500">
              <a:spcBef>
                <a:spcPts val="0"/>
              </a:spcBef>
              <a:buSzPct val="100000"/>
              <a:defRPr spc="0" sz="6400">
                <a:latin typeface="Avenir Next Regular"/>
                <a:ea typeface="Avenir Next Regular"/>
                <a:cs typeface="Avenir Next Regular"/>
                <a:sym typeface="Avenir Next Regular"/>
              </a:defRPr>
            </a:pPr>
            <a:r>
              <a:t>Love is not self-seeking </a:t>
            </a:r>
            <a:r>
              <a:rPr i="1">
                <a:solidFill>
                  <a:srgbClr val="FFD479"/>
                </a:solidFill>
                <a:latin typeface="Palatino"/>
                <a:ea typeface="Palatino"/>
                <a:cs typeface="Palatino"/>
                <a:sym typeface="Palatino"/>
              </a:rPr>
              <a:t>1 Corinthians 13:5</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9" name="Law of Lov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Law of Love</a:t>
            </a:r>
          </a:p>
        </p:txBody>
      </p:sp>
      <p:sp>
        <p:nvSpPr>
          <p:cNvPr id="1080" name="Level 7 realizes God is love and built His universe to operate in harmony with Himself…"/>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7 realizes God is love and built His universe to operate in harmony with Himself</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Love is not self-seeking </a:t>
            </a:r>
            <a:r>
              <a:rPr i="1">
                <a:latin typeface="Palatino"/>
                <a:ea typeface="Palatino"/>
                <a:cs typeface="Palatino"/>
                <a:sym typeface="Palatino"/>
              </a:rPr>
              <a:t>1 Corinthians 13:5</a:t>
            </a:r>
            <a:endParaRPr spc="0" sz="1200">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Love gives – breathing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2" name="Law of Lov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Law of Love</a:t>
            </a:r>
          </a:p>
        </p:txBody>
      </p:sp>
      <p:sp>
        <p:nvSpPr>
          <p:cNvPr id="1083" name="Level 7 realizes God is love and built His universe to operate in harmony with Himself…"/>
          <p:cNvSpPr txBox="1"/>
          <p:nvPr>
            <p:ph type="body" idx="1"/>
          </p:nvPr>
        </p:nvSpPr>
        <p:spPr>
          <a:xfrm>
            <a:off x="1689100" y="3130836"/>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7 realizes God is love and built His universe to operate in harmony with Himself</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Love is not self-seeking </a:t>
            </a:r>
            <a:r>
              <a:rPr i="1">
                <a:latin typeface="Palatino"/>
                <a:ea typeface="Palatino"/>
                <a:cs typeface="Palatino"/>
                <a:sym typeface="Palatino"/>
              </a:rPr>
              <a:t>1 Corinthians 13:5</a:t>
            </a:r>
            <a:endParaRPr spc="0" sz="1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Love gives – breathing</a:t>
            </a:r>
            <a:endParaRPr spc="0" sz="1200">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Break the law in one point, break it in all points because all violations are failure to love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5" name="Law of Lov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Law of Love</a:t>
            </a:r>
          </a:p>
        </p:txBody>
      </p:sp>
      <p:sp>
        <p:nvSpPr>
          <p:cNvPr id="1086" name="Level 7 realizes God is love and built His universe to operate in harmony with Himself…"/>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7 realizes God is love and built His universe to operate in harmony with Himself</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Love is not self-seeking </a:t>
            </a:r>
            <a:r>
              <a:rPr i="1">
                <a:latin typeface="Palatino"/>
                <a:ea typeface="Palatino"/>
                <a:cs typeface="Palatino"/>
                <a:sym typeface="Palatino"/>
              </a:rPr>
              <a:t>1 Corinthians 13:5</a:t>
            </a:r>
            <a:endParaRPr spc="0" sz="1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Love gives – breathing</a:t>
            </a:r>
            <a:endParaRPr spc="0" sz="1200"/>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Break the law in one point, break it in all points because all violations are failure to love</a:t>
            </a:r>
            <a:endParaRPr spc="0" sz="1200">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So beating your wife fails to love her, i.e. betrays her trust, which is adultery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8"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089" name="Level 1 - Reward and Punishment…"/>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1 -</a:t>
            </a:r>
            <a:r>
              <a:t> </a:t>
            </a:r>
            <a:r>
              <a:rPr>
                <a:latin typeface="Avenir Next Medium"/>
                <a:ea typeface="Avenir Next Medium"/>
                <a:cs typeface="Avenir Next Medium"/>
                <a:sym typeface="Avenir Next Medium"/>
              </a:rPr>
              <a:t>Reward and Punishment</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isn’t wrong because he is stronger and as long as he isn’t punished for it, it is right. It is only wrong if it results in his being punished.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89"/>
                                        </p:tgtEl>
                                        <p:attrNameLst>
                                          <p:attrName>style.visibility</p:attrName>
                                        </p:attrNameLst>
                                      </p:cBhvr>
                                      <p:to>
                                        <p:strVal val="visible"/>
                                      </p:to>
                                    </p:set>
                                    <p:animEffect filter="fade" transition="in">
                                      <p:cBhvr>
                                        <p:cTn id="7" dur="1000"/>
                                        <p:tgtEl>
                                          <p:spTgt spid="10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89" grpId="1"/>
    </p:bldLst>
  </p:timing>
</p:sld>
</file>

<file path=ppt/slides/slide2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1"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092" name="Level 2 - Marketplace Exchange…"/>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2 -</a:t>
            </a:r>
            <a:r>
              <a:t> </a:t>
            </a:r>
            <a:r>
              <a:rPr>
                <a:latin typeface="Avenir Next Medium"/>
                <a:ea typeface="Avenir Next Medium"/>
                <a:cs typeface="Avenir Next Medium"/>
                <a:sym typeface="Avenir Next Medium"/>
              </a:rPr>
              <a:t>Marketplace Exchange</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isn’t wrong, it is just and proper to give a wife the beating she deserves when she doesn’t fulfill her side of the marital bargain. It would only be wrong if the husband beats her without proper cause.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92"/>
                                        </p:tgtEl>
                                        <p:attrNameLst>
                                          <p:attrName>style.visibility</p:attrName>
                                        </p:attrNameLst>
                                      </p:cBhvr>
                                      <p:to>
                                        <p:strVal val="visible"/>
                                      </p:to>
                                    </p:set>
                                    <p:animEffect filter="fade" transition="in">
                                      <p:cBhvr>
                                        <p:cTn id="7" dur="1000"/>
                                        <p:tgtEl>
                                          <p:spTgt spid="10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92" grpId="1"/>
    </p:bldLst>
  </p:timing>
</p:sld>
</file>

<file path=ppt/slides/slide2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4"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095" name="Level 3 - Social Conformity…"/>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3 -</a:t>
            </a:r>
            <a:r>
              <a:t> </a:t>
            </a:r>
            <a:r>
              <a:rPr>
                <a:latin typeface="Avenir Next Medium"/>
                <a:ea typeface="Avenir Next Medium"/>
                <a:cs typeface="Avenir Next Medium"/>
                <a:sym typeface="Avenir Next Medium"/>
              </a:rPr>
              <a:t>Social Conformity</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 only wrong if my culture says it is wrong.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95"/>
                                        </p:tgtEl>
                                        <p:attrNameLst>
                                          <p:attrName>style.visibility</p:attrName>
                                        </p:attrNameLst>
                                      </p:cBhvr>
                                      <p:to>
                                        <p:strVal val="visible"/>
                                      </p:to>
                                    </p:set>
                                    <p:animEffect filter="fade" transition="in">
                                      <p:cBhvr>
                                        <p:cTn id="7" dur="1000"/>
                                        <p:tgtEl>
                                          <p:spTgt spid="10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95" grpId="1"/>
    </p:bldLst>
  </p:timing>
</p:sld>
</file>

<file path=ppt/slides/slide2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7"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098" name="Level 4 - Law and Order…"/>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4 -</a:t>
            </a:r>
            <a:r>
              <a:t> </a:t>
            </a:r>
            <a:r>
              <a:rPr>
                <a:latin typeface="Avenir Next Medium"/>
                <a:ea typeface="Avenir Next Medium"/>
                <a:cs typeface="Avenir Next Medium"/>
                <a:sym typeface="Avenir Next Medium"/>
              </a:rPr>
              <a:t>Law and Order</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isn’t wrong, because broken rules require punishment. God gave us rules and when they are broken, justice requires God punish. Jesus took our punishment, and if I want to be like God, I must punish my disobedient wife. This is how love teaches her to obey her husband.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098"/>
                                        </p:tgtEl>
                                        <p:attrNameLst>
                                          <p:attrName>style.visibility</p:attrName>
                                        </p:attrNameLst>
                                      </p:cBhvr>
                                      <p:to>
                                        <p:strVal val="visible"/>
                                      </p:to>
                                    </p:set>
                                    <p:animEffect filter="fade" transition="in">
                                      <p:cBhvr>
                                        <p:cTn id="7" dur="1000"/>
                                        <p:tgtEl>
                                          <p:spTgt spid="10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98" grpId="1"/>
    </p:bldLst>
  </p:timing>
</p:sld>
</file>

<file path=ppt/slides/slide2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0"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01" name="Level 5 - Love for Others…"/>
          <p:cNvSpPr txBox="1"/>
          <p:nvPr>
            <p:ph type="body" idx="1"/>
          </p:nvPr>
        </p:nvSpPr>
        <p:spPr>
          <a:xfrm>
            <a:off x="1689100" y="3149600"/>
            <a:ext cx="20652607"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5 -</a:t>
            </a:r>
            <a:r>
              <a:t> </a:t>
            </a:r>
            <a:r>
              <a:rPr>
                <a:latin typeface="Avenir Next Medium"/>
                <a:ea typeface="Avenir Next Medium"/>
                <a:cs typeface="Avenir Next Medium"/>
                <a:sym typeface="Avenir Next Medium"/>
              </a:rPr>
              <a:t>Love for Others</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 wrong to beat your wife because it fails to love her,  to treat her as a daughter of God, with value as a person.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01"/>
                                        </p:tgtEl>
                                        <p:attrNameLst>
                                          <p:attrName>style.visibility</p:attrName>
                                        </p:attrNameLst>
                                      </p:cBhvr>
                                      <p:to>
                                        <p:strVal val="visible"/>
                                      </p:to>
                                    </p:set>
                                    <p:animEffect filter="fade" transition="in">
                                      <p:cBhvr>
                                        <p:cTn id="7" dur="1000"/>
                                        <p:tgtEl>
                                          <p:spTgt spid="1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01" grpId="1"/>
    </p:bldLst>
  </p:timing>
</p:sld>
</file>

<file path=ppt/slides/slide2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3"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04" name="Level 6 - Principle Base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6 -</a:t>
            </a:r>
            <a:r>
              <a:t> </a:t>
            </a:r>
            <a:r>
              <a:rPr>
                <a:latin typeface="Avenir Next Medium"/>
                <a:ea typeface="Avenir Next Medium"/>
                <a:cs typeface="Avenir Next Medium"/>
                <a:sym typeface="Avenir Next Medium"/>
              </a:rPr>
              <a:t>Principle Based</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It is wrong because it violates God’s design for life and love. It violates the law of liberty, one of God’s design protocols for healthy relationships. Love can only exist in an atmosphere of freedom.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04"/>
                                        </p:tgtEl>
                                        <p:attrNameLst>
                                          <p:attrName>style.visibility</p:attrName>
                                        </p:attrNameLst>
                                      </p:cBhvr>
                                      <p:to>
                                        <p:strVal val="visible"/>
                                      </p:to>
                                    </p:set>
                                    <p:animEffect filter="fade" transition="in">
                                      <p:cBhvr>
                                        <p:cTn id="7" dur="1000"/>
                                        <p:tgtEl>
                                          <p:spTgt spid="1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04"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52" name="What should he do?…"/>
          <p:cNvSpPr txBox="1"/>
          <p:nvPr>
            <p:ph type="body" sz="half" idx="1"/>
          </p:nvPr>
        </p:nvSpPr>
        <p:spPr>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should he do?</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is the RIGHT action to take?</a:t>
            </a:r>
          </a:p>
          <a:p>
            <a:pPr marL="952500" indent="-952500">
              <a:spcBef>
                <a:spcPts val="0"/>
              </a:spcBef>
              <a:buSzPct val="100000"/>
              <a:defRPr spc="0" sz="6400">
                <a:latin typeface="Avenir Next Medium"/>
                <a:ea typeface="Avenir Next Medium"/>
                <a:cs typeface="Avenir Next Medium"/>
                <a:sym typeface="Avenir Next Medium"/>
              </a:defRPr>
            </a:pPr>
            <a:r>
              <a:t>Should he break the law?</a:t>
            </a:r>
          </a:p>
        </p:txBody>
      </p:sp>
      <p:pic>
        <p:nvPicPr>
          <p:cNvPr id="253" name="Close-up of a red-eyed tree frog perched on a leaf" descr="Close-up of a red-eyed tree frog perched on a leaf"/>
          <p:cNvPicPr>
            <a:picLocks noChangeAspect="1"/>
          </p:cNvPicPr>
          <p:nvPr/>
        </p:nvPicPr>
        <p:blipFill>
          <a:blip r:embed="rId2">
            <a:extLst/>
          </a:blip>
          <a:srcRect l="15515" t="0" r="5394" b="0"/>
          <a:stretch>
            <a:fillRect/>
          </a:stretch>
        </p:blipFill>
        <p:spPr>
          <a:xfrm>
            <a:off x="13169900" y="3692121"/>
            <a:ext cx="9525001" cy="821135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0" p14:dur="1500">
        <p:fade/>
      </p:transition>
    </mc:Choice>
    <mc:Fallback>
      <p:transition spd="slow">
        <p:fade/>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6"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07" name="Level 6 - Principle Base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6 -</a:t>
            </a:r>
            <a:r>
              <a:t> </a:t>
            </a:r>
            <a:r>
              <a:rPr>
                <a:latin typeface="Avenir Next Medium"/>
                <a:ea typeface="Avenir Next Medium"/>
                <a:cs typeface="Avenir Next Medium"/>
                <a:sym typeface="Avenir Next Medium"/>
              </a:rPr>
              <a:t>Principle Based</a:t>
            </a:r>
            <a:endParaRPr>
              <a:latin typeface="Avenir Next Medium"/>
              <a:ea typeface="Avenir Next Medium"/>
              <a:cs typeface="Avenir Next Medium"/>
              <a:sym typeface="Avenir Next Medium"/>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It is wrong because it violates God’s design for life and love. It violates the law of liberty, one of God’s design protocols for healthy relationships. Love can only exist in an atmosphere of freedom. </a:t>
            </a:r>
          </a:p>
          <a:p>
            <a:pPr marL="952500" indent="-952500">
              <a:spcBef>
                <a:spcPts val="0"/>
              </a:spcBef>
              <a:buSzPct val="100000"/>
              <a:defRPr spc="0" sz="6400">
                <a:solidFill>
                  <a:srgbClr val="FFFC79"/>
                </a:solidFill>
                <a:latin typeface="Avenir Next Medium"/>
                <a:ea typeface="Avenir Next Medium"/>
                <a:cs typeface="Avenir Next Medium"/>
                <a:sym typeface="Avenir Next Medium"/>
              </a:defRPr>
            </a:pPr>
            <a:r>
              <a:t>Further, God designed husbands and wives as co-equals and husbands are to treat their wives as Christ treats the church, sacrificing himself for her.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09"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10"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lgn="ctr">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10"/>
                                        </p:tgtEl>
                                        <p:attrNameLst>
                                          <p:attrName>style.visibility</p:attrName>
                                        </p:attrNameLst>
                                      </p:cBhvr>
                                      <p:to>
                                        <p:strVal val="visible"/>
                                      </p:to>
                                    </p:set>
                                    <p:animEffect filter="fade" transition="in">
                                      <p:cBhvr>
                                        <p:cTn id="7" dur="1000"/>
                                        <p:tgtEl>
                                          <p:spTgt spid="1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10" grpId="1"/>
    </p:bldLst>
  </p:timing>
</p:sld>
</file>

<file path=ppt/slides/slide2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2"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13"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latin typeface="Avenir Next Medium"/>
                <a:ea typeface="Avenir Next Medium"/>
                <a:cs typeface="Avenir Next Medium"/>
                <a:sym typeface="Avenir Next Medium"/>
              </a:defRPr>
            </a:pPr>
            <a:r>
              <a:t>It damages the mind, character, and conscience of the husband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5"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16"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It damages the mind, character, and conscience</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of the husband</a:t>
            </a:r>
          </a:p>
          <a:p>
            <a:pPr marL="2222500" indent="-952500">
              <a:spcBef>
                <a:spcPts val="0"/>
              </a:spcBef>
              <a:buSzPct val="100000"/>
              <a:defRPr spc="0" sz="6400">
                <a:latin typeface="Avenir Next Medium"/>
                <a:ea typeface="Avenir Next Medium"/>
                <a:cs typeface="Avenir Next Medium"/>
                <a:sym typeface="Avenir Next Medium"/>
              </a:defRPr>
            </a:pPr>
            <a:r>
              <a:t>Destroys the individuality of the wife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8"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19"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It damages the mind, character, and conscience</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of the husband</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Destroys the individuality of the wife</a:t>
            </a:r>
          </a:p>
          <a:p>
            <a:pPr marL="2222500" indent="-952500">
              <a:spcBef>
                <a:spcPts val="0"/>
              </a:spcBef>
              <a:buSzPct val="100000"/>
              <a:defRPr spc="0" sz="6400">
                <a:latin typeface="Avenir Next Medium"/>
                <a:ea typeface="Avenir Next Medium"/>
                <a:cs typeface="Avenir Next Medium"/>
                <a:sym typeface="Avenir Next Medium"/>
              </a:defRPr>
            </a:pPr>
            <a:r>
              <a:t>Misrepresents God as dictatorial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1"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22"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latin typeface="Avenir Next Medium"/>
                <a:ea typeface="Avenir Next Medium"/>
                <a:cs typeface="Avenir Next Medium"/>
                <a:sym typeface="Avenir Next Medium"/>
              </a:defRPr>
            </a:pPr>
            <a:r>
              <a:t>Fails to understand the purpose in the creation of woman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4"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25"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Fails to understand the purpose in the creation of woman</a:t>
            </a:r>
          </a:p>
          <a:p>
            <a:pPr marL="2222500" indent="-952500">
              <a:spcBef>
                <a:spcPts val="0"/>
              </a:spcBef>
              <a:buSzPct val="100000"/>
              <a:defRPr spc="0" sz="6400">
                <a:latin typeface="Avenir Next Medium"/>
                <a:ea typeface="Avenir Next Medium"/>
                <a:cs typeface="Avenir Next Medium"/>
                <a:sym typeface="Avenir Next Medium"/>
              </a:defRPr>
            </a:pPr>
            <a:r>
              <a:t>Man was created in God’s image, and God said it is not good for man to be alone and a helper was made for him – a helper to do what?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7" name="Domestic Violence through the 7 Levels"/>
          <p:cNvSpPr txBox="1"/>
          <p:nvPr>
            <p:ph type="title"/>
          </p:nvPr>
        </p:nvSpPr>
        <p:spPr>
          <a:xfrm>
            <a:off x="762000" y="381000"/>
            <a:ext cx="22860000" cy="2540000"/>
          </a:xfrm>
          <a:prstGeom prst="rect">
            <a:avLst/>
          </a:prstGeom>
        </p:spPr>
        <p:txBody>
          <a:bodyPr/>
          <a:lstStyle>
            <a:lvl1pPr defTabSz="676909">
              <a:lnSpc>
                <a:spcPct val="80000"/>
              </a:lnSpc>
              <a:defRPr b="1" cap="small" spc="91" sz="9184">
                <a:solidFill>
                  <a:srgbClr val="FFFB00"/>
                </a:solidFill>
                <a:latin typeface="Avenir Next Regular"/>
                <a:ea typeface="Avenir Next Regular"/>
                <a:cs typeface="Avenir Next Regular"/>
                <a:sym typeface="Avenir Next Regular"/>
              </a:defRPr>
            </a:lvl1pPr>
          </a:lstStyle>
          <a:p>
            <a:pPr/>
            <a:r>
              <a:t>Domestic Violence through the 7 Levels</a:t>
            </a:r>
          </a:p>
        </p:txBody>
      </p:sp>
      <p:sp>
        <p:nvSpPr>
          <p:cNvPr id="1128" name="Level 7 - Understand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 Friend of God</a:t>
            </a:r>
            <a:endParaRPr>
              <a:latin typeface="Avenir Next Medium"/>
              <a:ea typeface="Avenir Next Medium"/>
              <a:cs typeface="Avenir Next Medium"/>
              <a:sym typeface="Avenir Next Medium"/>
            </a:endParaRPr>
          </a:p>
          <a:p>
            <a:pPr marL="0" indent="0">
              <a:spcBef>
                <a:spcPts val="0"/>
              </a:spcBef>
              <a:buSzTx/>
              <a:buNone/>
              <a:defRPr spc="0" sz="6400">
                <a:solidFill>
                  <a:srgbClr val="FFFC79"/>
                </a:solidFill>
                <a:latin typeface="Avenir Next Medium"/>
                <a:ea typeface="Avenir Next Medium"/>
                <a:cs typeface="Avenir Next Medium"/>
                <a:sym typeface="Avenir Next Medium"/>
              </a:defRPr>
            </a:pPr>
            <a:r>
              <a:t>It is wrong because it not only violates God’s design.</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Fails to understand the purpose in the creation of woman</a:t>
            </a:r>
          </a:p>
          <a:p>
            <a:pPr marL="2222500" indent="-952500">
              <a:spcBef>
                <a:spcPts val="0"/>
              </a:spcBef>
              <a:buSzPct val="100000"/>
              <a:defRPr spc="0" sz="6400">
                <a:solidFill>
                  <a:srgbClr val="6C6C6C"/>
                </a:solidFill>
                <a:latin typeface="Avenir Next Medium"/>
                <a:ea typeface="Avenir Next Medium"/>
                <a:cs typeface="Avenir Next Medium"/>
                <a:sym typeface="Avenir Next Medium"/>
              </a:defRPr>
            </a:pPr>
            <a:r>
              <a:t>Man was created in God’s image, and God said it is not good for man to be alone and a helper was made for him – a helper to do what?</a:t>
            </a:r>
          </a:p>
          <a:p>
            <a:pPr marL="2222500" indent="-952500">
              <a:spcBef>
                <a:spcPts val="0"/>
              </a:spcBef>
              <a:buSzPct val="100000"/>
              <a:defRPr spc="0" sz="6400">
                <a:latin typeface="Avenir Next Medium"/>
                <a:ea typeface="Avenir Next Medium"/>
                <a:cs typeface="Avenir Next Medium"/>
                <a:sym typeface="Avenir Next Medium"/>
              </a:defRPr>
            </a:pPr>
            <a:r>
              <a:t>To enter into the fullness of Godlike love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0"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31" name="Level 1 - Reward and Punishment…"/>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1 -</a:t>
            </a:r>
            <a:r>
              <a:t> </a:t>
            </a:r>
            <a:r>
              <a:rPr>
                <a:latin typeface="Avenir Next Medium"/>
                <a:ea typeface="Avenir Next Medium"/>
                <a:cs typeface="Avenir Next Medium"/>
                <a:sym typeface="Avenir Next Medium"/>
              </a:rPr>
              <a:t>Reward and Punishment</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Because God said don’t do something, but they did and God got offended and responded with angry vengeance, taking the life of Jesus in our place.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31"/>
                                        </p:tgtEl>
                                        <p:attrNameLst>
                                          <p:attrName>style.visibility</p:attrName>
                                        </p:attrNameLst>
                                      </p:cBhvr>
                                      <p:to>
                                        <p:strVal val="visible"/>
                                      </p:to>
                                    </p:set>
                                    <p:animEffect filter="fade" transition="in">
                                      <p:cBhvr>
                                        <p:cTn id="7" dur="1000"/>
                                        <p:tgtEl>
                                          <p:spTgt spid="1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31" grpId="1"/>
    </p:bldLst>
  </p:timing>
</p:sld>
</file>

<file path=ppt/slides/slide2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3"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34" name="Level 2 - Marketplace Exchange…"/>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2 -</a:t>
            </a:r>
            <a:r>
              <a:t> </a:t>
            </a:r>
            <a:r>
              <a:rPr>
                <a:latin typeface="Avenir Next Medium"/>
                <a:ea typeface="Avenir Next Medium"/>
                <a:cs typeface="Avenir Next Medium"/>
                <a:sym typeface="Avenir Next Medium"/>
              </a:rPr>
              <a:t>Marketplace Exchange</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Because Satan now had rights to this earth and claimed the lives of the sons of Adam and daughters of Eve, and God struck a bargain with the devil to exchange the life of Christ for the life of humans.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34"/>
                                        </p:tgtEl>
                                        <p:attrNameLst>
                                          <p:attrName>style.visibility</p:attrName>
                                        </p:attrNameLst>
                                      </p:cBhvr>
                                      <p:to>
                                        <p:strVal val="visible"/>
                                      </p:to>
                                    </p:set>
                                    <p:animEffect filter="fade" transition="in">
                                      <p:cBhvr>
                                        <p:cTn id="7" dur="1000"/>
                                        <p:tgtEl>
                                          <p:spTgt spid="1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3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56" name="What should he do?…"/>
          <p:cNvSpPr txBox="1"/>
          <p:nvPr>
            <p:ph type="body" sz="half" idx="1"/>
          </p:nvPr>
        </p:nvSpPr>
        <p:spPr>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should he do?</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is the RIGHT action to take?</a:t>
            </a:r>
          </a:p>
          <a:p>
            <a:pPr marL="952500" indent="-952500">
              <a:spcBef>
                <a:spcPts val="0"/>
              </a:spcBef>
              <a:buSzPct val="100000"/>
              <a:defRPr spc="0" sz="6400">
                <a:latin typeface="Avenir Next Medium"/>
                <a:ea typeface="Avenir Next Medium"/>
                <a:cs typeface="Avenir Next Medium"/>
                <a:sym typeface="Avenir Next Medium"/>
              </a:defRPr>
            </a:pPr>
            <a:r>
              <a:t>Should he break the law?</a:t>
            </a:r>
          </a:p>
        </p:txBody>
      </p:sp>
      <p:pic>
        <p:nvPicPr>
          <p:cNvPr id="257" name="Close-up of a red-eyed tree frog perched on a leaf" descr="Close-up of a red-eyed tree frog perched on a leaf"/>
          <p:cNvPicPr>
            <a:picLocks noChangeAspect="1"/>
          </p:cNvPicPr>
          <p:nvPr/>
        </p:nvPicPr>
        <p:blipFill>
          <a:blip r:embed="rId2">
            <a:extLst/>
          </a:blip>
          <a:srcRect l="15846" t="0" r="15846" b="0"/>
          <a:stretch>
            <a:fillRect/>
          </a:stretch>
        </p:blipFill>
        <p:spPr>
          <a:xfrm>
            <a:off x="13169900" y="3149600"/>
            <a:ext cx="9525000" cy="92964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0" p14:dur="1500">
        <p:fade/>
      </p:transition>
    </mc:Choice>
    <mc:Fallback>
      <p:transition spd="slow">
        <p:fade/>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6"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37" name="Level 3 - Social Conformity…"/>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3 -</a:t>
            </a:r>
            <a:r>
              <a:t> </a:t>
            </a:r>
            <a:r>
              <a:rPr>
                <a:latin typeface="Avenir Next Medium"/>
                <a:ea typeface="Avenir Next Medium"/>
                <a:cs typeface="Avenir Next Medium"/>
                <a:sym typeface="Avenir Next Medium"/>
              </a:rPr>
              <a:t>Social Conformity</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Because everyone agrees sin must be punished, someone has to pay.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37"/>
                                        </p:tgtEl>
                                        <p:attrNameLst>
                                          <p:attrName>style.visibility</p:attrName>
                                        </p:attrNameLst>
                                      </p:cBhvr>
                                      <p:to>
                                        <p:strVal val="visible"/>
                                      </p:to>
                                    </p:set>
                                    <p:animEffect filter="fade" transition="in">
                                      <p:cBhvr>
                                        <p:cTn id="7" dur="1000"/>
                                        <p:tgtEl>
                                          <p:spTgt spid="1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37" grpId="1"/>
    </p:bldLst>
  </p:timing>
</p:sld>
</file>

<file path=ppt/slides/slide2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9"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40" name="Level 4 - Law and Order…"/>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4 -</a:t>
            </a:r>
            <a:r>
              <a:t> </a:t>
            </a:r>
            <a:r>
              <a:rPr>
                <a:latin typeface="Avenir Next Medium"/>
                <a:ea typeface="Avenir Next Medium"/>
                <a:cs typeface="Avenir Next Medium"/>
                <a:sym typeface="Avenir Next Medium"/>
              </a:rPr>
              <a:t>Law and Order</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To pay the legal penalty the law demanded and the heavenly judge imposed. The Law must be kept. Man broke the Law. Someone had to pay the penalty. Jesus paid that penalty. The integrity of the Law was maintained.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40"/>
                                        </p:tgtEl>
                                        <p:attrNameLst>
                                          <p:attrName>style.visibility</p:attrName>
                                        </p:attrNameLst>
                                      </p:cBhvr>
                                      <p:to>
                                        <p:strVal val="visible"/>
                                      </p:to>
                                    </p:set>
                                    <p:animEffect filter="fade" transition="in">
                                      <p:cBhvr>
                                        <p:cTn id="7" dur="1000"/>
                                        <p:tgtEl>
                                          <p:spTgt spid="11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40" grpId="1"/>
    </p:bldLst>
  </p:timing>
</p:sld>
</file>

<file path=ppt/slides/slide2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2"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43" name="Level 5 - Love for Others…"/>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5 -</a:t>
            </a:r>
            <a:r>
              <a:t> </a:t>
            </a:r>
            <a:r>
              <a:rPr>
                <a:latin typeface="Avenir Next Medium"/>
                <a:ea typeface="Avenir Next Medium"/>
                <a:cs typeface="Avenir Next Medium"/>
                <a:sym typeface="Avenir Next Medium"/>
              </a:rPr>
              <a:t>Love for Others</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Because He loved us too much to let us go and His death was the means to reach us with His love and restore us to trust in Him.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43"/>
                                        </p:tgtEl>
                                        <p:attrNameLst>
                                          <p:attrName>style.visibility</p:attrName>
                                        </p:attrNameLst>
                                      </p:cBhvr>
                                      <p:to>
                                        <p:strVal val="visible"/>
                                      </p:to>
                                    </p:set>
                                    <p:animEffect filter="fade" transition="in">
                                      <p:cBhvr>
                                        <p:cTn id="7" dur="1000"/>
                                        <p:tgtEl>
                                          <p:spTgt spid="1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43" grpId="1"/>
    </p:bldLst>
  </p:timing>
</p:sld>
</file>

<file path=ppt/slides/slide2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5"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46" name="Level 6 - Principle Base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6 -</a:t>
            </a:r>
            <a:r>
              <a:t> </a:t>
            </a:r>
            <a:r>
              <a:rPr>
                <a:latin typeface="Avenir Next Medium"/>
                <a:ea typeface="Avenir Next Medium"/>
                <a:cs typeface="Avenir Next Medium"/>
                <a:sym typeface="Avenir Next Medium"/>
              </a:rPr>
              <a:t>Principle Based</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It was the only means to fix what sin had done to God’s creation. When mankind sinned, they deviated from God’s design for life and their condition was terminal. Christ came to fix what sin did to this creation. Thus “he who knew no sin became sin for us so that we might become the righteousness of God.”</a:t>
            </a:r>
            <a:r>
              <a:rPr i="1">
                <a:solidFill>
                  <a:srgbClr val="FFD479"/>
                </a:solidFill>
                <a:latin typeface="Palatino"/>
                <a:ea typeface="Palatino"/>
                <a:cs typeface="Palatino"/>
                <a:sym typeface="Palatino"/>
              </a:rPr>
              <a:t> 2 Corinthians 5:21</a:t>
            </a:r>
            <a:endParaRPr spc="0" sz="1200">
              <a:solidFill>
                <a:srgbClr val="000000"/>
              </a:solidFill>
              <a:latin typeface="Times Roman"/>
              <a:ea typeface="Times Roman"/>
              <a:cs typeface="Times Roman"/>
              <a:sym typeface="Times Roman"/>
            </a:endParaR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46"/>
                                        </p:tgtEl>
                                        <p:attrNameLst>
                                          <p:attrName>style.visibility</p:attrName>
                                        </p:attrNameLst>
                                      </p:cBhvr>
                                      <p:to>
                                        <p:strVal val="visible"/>
                                      </p:to>
                                    </p:set>
                                    <p:animEffect filter="fade" transition="in">
                                      <p:cBhvr>
                                        <p:cTn id="7" dur="1000"/>
                                        <p:tgtEl>
                                          <p:spTgt spid="1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46" grpId="1"/>
    </p:bldLst>
  </p:timing>
</p:sld>
</file>

<file path=ppt/slides/slide2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8"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49"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Christ died to reveal truth to win us to trust </a:t>
            </a:r>
            <a:r>
              <a:rPr i="1">
                <a:solidFill>
                  <a:srgbClr val="FFD479"/>
                </a:solidFill>
                <a:latin typeface="Palatino"/>
                <a:ea typeface="Palatino"/>
                <a:cs typeface="Palatino"/>
                <a:sym typeface="Palatino"/>
              </a:rPr>
              <a:t>(John 8:32)</a:t>
            </a:r>
            <a:r>
              <a:t>, destroy death </a:t>
            </a:r>
            <a:r>
              <a:rPr i="1">
                <a:solidFill>
                  <a:srgbClr val="FFD479"/>
                </a:solidFill>
                <a:latin typeface="Palatino"/>
                <a:ea typeface="Palatino"/>
                <a:cs typeface="Palatino"/>
                <a:sym typeface="Palatino"/>
              </a:rPr>
              <a:t>(2 Timothy 1:10)</a:t>
            </a:r>
            <a:r>
              <a:t>, destroy sin and Satan</a:t>
            </a:r>
            <a:r>
              <a:rPr i="1">
                <a:solidFill>
                  <a:srgbClr val="FFD479"/>
                </a:solidFill>
                <a:latin typeface="Palatino"/>
                <a:ea typeface="Palatino"/>
                <a:cs typeface="Palatino"/>
                <a:sym typeface="Palatino"/>
              </a:rPr>
              <a:t> (Hebrews 2:14)</a:t>
            </a:r>
            <a:r>
              <a:t>, restore humanity back to God’s original ideal </a:t>
            </a:r>
            <a:r>
              <a:rPr i="1">
                <a:solidFill>
                  <a:srgbClr val="FFD479"/>
                </a:solidFill>
                <a:latin typeface="Palatino"/>
                <a:ea typeface="Palatino"/>
                <a:cs typeface="Palatino"/>
                <a:sym typeface="Palatino"/>
              </a:rPr>
              <a:t>(1 John 3:8)</a:t>
            </a:r>
            <a:r>
              <a:t>, and secure the universe unfallen in its innocence. “All things in heaven and in earth are reconciled to Christ at the cross.” </a:t>
            </a:r>
            <a:r>
              <a:rPr i="1">
                <a:solidFill>
                  <a:srgbClr val="FFD479"/>
                </a:solidFill>
                <a:latin typeface="Palatino"/>
                <a:ea typeface="Palatino"/>
                <a:cs typeface="Palatino"/>
                <a:sym typeface="Palatino"/>
              </a:rPr>
              <a:t>(Colossians 1:20)</a:t>
            </a:r>
            <a:endParaRPr spc="0" sz="1200">
              <a:solidFill>
                <a:srgbClr val="000000"/>
              </a:solidFill>
              <a:latin typeface="Times Roman"/>
              <a:ea typeface="Times Roman"/>
              <a:cs typeface="Times Roman"/>
              <a:sym typeface="Times Roman"/>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endParaRPr spc="0" sz="1200">
              <a:solidFill>
                <a:srgbClr val="000000"/>
              </a:solidFill>
              <a:latin typeface="Times Roman"/>
              <a:ea typeface="Times Roman"/>
              <a:cs typeface="Times Roman"/>
              <a:sym typeface="Times Roman"/>
            </a:endParaR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49"/>
                                        </p:tgtEl>
                                        <p:attrNameLst>
                                          <p:attrName>style.visibility</p:attrName>
                                        </p:attrNameLst>
                                      </p:cBhvr>
                                      <p:to>
                                        <p:strVal val="visible"/>
                                      </p:to>
                                    </p:set>
                                    <p:animEffect filter="fade" transition="in">
                                      <p:cBhvr>
                                        <p:cTn id="7" dur="1000"/>
                                        <p:tgtEl>
                                          <p:spTgt spid="1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49" grpId="1"/>
    </p:bldLst>
  </p:timing>
</p:sld>
</file>

<file path=ppt/slides/slide2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1"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52"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Atonement is at-one-ment with God, having the law written on the heart, operating with the mind of Christ, partaking of the divine nature; restoring creation back to God’s original design.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4"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55"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Doing right because it is right and right doing is pleasing to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7"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58"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Level 7</a:t>
            </a:r>
            <a:r>
              <a:t> - Understanding Friend of God</a:t>
            </a:r>
          </a:p>
          <a:p>
            <a:pPr marL="1270000" indent="0">
              <a:spcBef>
                <a:spcPts val="0"/>
              </a:spcBef>
              <a:buSzTx/>
              <a:buNone/>
              <a:defRPr spc="0" sz="6400">
                <a:solidFill>
                  <a:srgbClr val="6C6C6C"/>
                </a:solidFill>
                <a:latin typeface="Avenir Next Medium"/>
                <a:ea typeface="Avenir Next Medium"/>
                <a:cs typeface="Avenir Next Medium"/>
                <a:sym typeface="Avenir Next Medium"/>
              </a:defRPr>
            </a:pPr>
            <a:r>
              <a:t>Doing right because it is right and right doing is pleasing to God.</a:t>
            </a: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Neither God, nor His law, defined as the eternal principles upon which He bases His government, change, but our understanding of His law changes, and the human species is changed to live in harmony with that law. </a:t>
            </a:r>
            <a:endParaRPr spc="0" sz="1200">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0"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61"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We understand at this level that God speaks to people at each level of their understanding.</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3" name="Why Did Christ have to Di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Why Did Christ have to Die?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The Atonement through the 7 Levels</a:t>
            </a:r>
          </a:p>
        </p:txBody>
      </p:sp>
      <p:sp>
        <p:nvSpPr>
          <p:cNvPr id="1164" name="Level 7 - Understanding Friend of God…"/>
          <p:cNvSpPr txBox="1"/>
          <p:nvPr>
            <p:ph type="body" idx="1"/>
          </p:nvPr>
        </p:nvSpPr>
        <p:spPr>
          <a:xfrm>
            <a:off x="1689100" y="3149600"/>
            <a:ext cx="21005800" cy="10521476"/>
          </a:xfrm>
          <a:prstGeom prst="rect">
            <a:avLst/>
          </a:prstGeom>
        </p:spPr>
        <p:txBody>
          <a:bodyPr anchor="t"/>
          <a:lstStyle/>
          <a:p>
            <a:pPr marL="0" indent="0" algn="ctr">
              <a:spcBef>
                <a:spcPts val="0"/>
              </a:spcBef>
              <a:buSzTx/>
              <a:buNone/>
              <a:defRPr spc="0" sz="6400">
                <a:latin typeface="Avenir Next Regular"/>
                <a:ea typeface="Avenir Next Regular"/>
                <a:cs typeface="Avenir Next Regular"/>
                <a:sym typeface="Avenir Next Regular"/>
              </a:defRPr>
            </a:pPr>
            <a:r>
              <a:rPr b="1"/>
              <a:t>Level 7 -</a:t>
            </a:r>
            <a:r>
              <a:t> </a:t>
            </a:r>
            <a:r>
              <a:rPr>
                <a:latin typeface="Avenir Next Medium"/>
                <a:ea typeface="Avenir Next Medium"/>
                <a:cs typeface="Avenir Next Medium"/>
                <a:sym typeface="Avenir Next Medium"/>
              </a:rPr>
              <a:t>Understanding Friend of God</a:t>
            </a:r>
            <a:endParaRPr>
              <a:latin typeface="Avenir Next Medium"/>
              <a:ea typeface="Avenir Next Medium"/>
              <a:cs typeface="Avenir Next Medium"/>
              <a:sym typeface="Avenir Next Medium"/>
            </a:endParaRPr>
          </a:p>
          <a:p>
            <a:pPr marL="1270000" indent="0">
              <a:spcBef>
                <a:spcPts val="0"/>
              </a:spcBef>
              <a:buSzTx/>
              <a:buNone/>
              <a:defRPr spc="0" sz="6400">
                <a:solidFill>
                  <a:srgbClr val="6C6C6C"/>
                </a:solidFill>
                <a:latin typeface="Avenir Next Medium"/>
                <a:ea typeface="Avenir Next Medium"/>
                <a:cs typeface="Avenir Next Medium"/>
                <a:sym typeface="Avenir Next Medium"/>
              </a:defRPr>
            </a:pPr>
            <a:r>
              <a:t>We understand at this level that God speaks to people at each level of their understanding.</a:t>
            </a:r>
          </a:p>
          <a:p>
            <a:pPr marL="1270000" indent="0">
              <a:spcBef>
                <a:spcPts val="0"/>
              </a:spcBef>
              <a:buSzTx/>
              <a:buNone/>
              <a:defRPr spc="0" sz="6400">
                <a:solidFill>
                  <a:srgbClr val="FFFC79"/>
                </a:solidFill>
                <a:latin typeface="Avenir Next Medium"/>
                <a:ea typeface="Avenir Next Medium"/>
                <a:cs typeface="Avenir Next Medium"/>
                <a:sym typeface="Avenir Next Medium"/>
              </a:defRPr>
            </a:pPr>
            <a:r>
              <a:t>It is a mistake to stay stuck at earlier levels of understanding and refuse to mature, regardless of how valid and useful they were in their own context.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Eric Wright"/>
          <p:cNvSpPr txBox="1"/>
          <p:nvPr>
            <p:ph type="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Eric Wright</a:t>
            </a:r>
          </a:p>
        </p:txBody>
      </p:sp>
      <p:sp>
        <p:nvSpPr>
          <p:cNvPr id="260" name="What should he do?…"/>
          <p:cNvSpPr txBox="1"/>
          <p:nvPr>
            <p:ph type="body" sz="half" idx="1"/>
          </p:nvPr>
        </p:nvSpPr>
        <p:spPr>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should he do?</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What is the RIGHT action to take?</a:t>
            </a:r>
          </a:p>
          <a:p>
            <a:pPr marL="952500" indent="-952500">
              <a:spcBef>
                <a:spcPts val="0"/>
              </a:spcBef>
              <a:buSzPct val="100000"/>
              <a:defRPr spc="0" sz="6400">
                <a:latin typeface="Avenir Next Medium"/>
                <a:ea typeface="Avenir Next Medium"/>
                <a:cs typeface="Avenir Next Medium"/>
                <a:sym typeface="Avenir Next Medium"/>
              </a:defRPr>
            </a:pPr>
            <a:r>
              <a:t>Should he break the law?</a:t>
            </a:r>
          </a:p>
        </p:txBody>
      </p:sp>
      <p:pic>
        <p:nvPicPr>
          <p:cNvPr id="261" name="Close-up of a red-eyed tree frog perched on a leaf" descr="Close-up of a red-eyed tree frog perched on a leaf"/>
          <p:cNvPicPr>
            <a:picLocks noChangeAspect="1"/>
          </p:cNvPicPr>
          <p:nvPr/>
        </p:nvPicPr>
        <p:blipFill>
          <a:blip r:embed="rId2">
            <a:extLst/>
          </a:blip>
          <a:srcRect l="15763" t="0" r="15763" b="0"/>
          <a:stretch>
            <a:fillRect/>
          </a:stretch>
        </p:blipFill>
        <p:spPr>
          <a:xfrm>
            <a:off x="13169900" y="3149600"/>
            <a:ext cx="9525000" cy="92964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0" advTm="0" p14:dur="1500">
        <p:fade/>
      </p:transition>
    </mc:Choice>
    <mc:Fallback>
      <p:transition spd="slow">
        <p:fade/>
      </p:transition>
    </mc:Fallback>
  </mc:AlternateContent>
</p:sld>
</file>

<file path=ppt/slides/slide2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6" name="Level 4 people are anxious that the rules be kept"/>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4 people are anxious that the rules be kept</a:t>
            </a:r>
          </a:p>
        </p:txBody>
      </p:sp>
      <p:sp>
        <p:nvSpPr>
          <p:cNvPr id="1167"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66"/>
                                        </p:tgtEl>
                                        <p:attrNameLst>
                                          <p:attrName>style.visibility</p:attrName>
                                        </p:attrNameLst>
                                      </p:cBhvr>
                                      <p:to>
                                        <p:strVal val="visible"/>
                                      </p:to>
                                    </p:set>
                                    <p:animEffect filter="fade" transition="in">
                                      <p:cBhvr>
                                        <p:cTn id="7" dur="1000"/>
                                        <p:tgtEl>
                                          <p:spTgt spid="1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66" grpId="1"/>
    </p:bldLst>
  </p:timing>
</p:sld>
</file>

<file path=ppt/slides/slide2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9" name="Level 4 people are anxious that the rules be kept…"/>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4 people are anxious that the rules be kept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Level 4 are often in church adminstration – great concern for keeping rules, proper doctrinal definitions and protecting the institution</a:t>
            </a:r>
          </a:p>
        </p:txBody>
      </p:sp>
      <p:sp>
        <p:nvSpPr>
          <p:cNvPr id="1170"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2" name="Levels 6 &amp; 7 persons who want to discuss general principles are called &quot;liberal”"/>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Levels 6 &amp; 7 persons who want to discuss general principles are called "liberal”</a:t>
            </a:r>
          </a:p>
        </p:txBody>
      </p:sp>
      <p:sp>
        <p:nvSpPr>
          <p:cNvPr id="1173"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72"/>
                                        </p:tgtEl>
                                        <p:attrNameLst>
                                          <p:attrName>style.visibility</p:attrName>
                                        </p:attrNameLst>
                                      </p:cBhvr>
                                      <p:to>
                                        <p:strVal val="visible"/>
                                      </p:to>
                                    </p:set>
                                    <p:animEffect filter="fade" transition="in">
                                      <p:cBhvr>
                                        <p:cTn id="7" dur="1000"/>
                                        <p:tgtEl>
                                          <p:spTgt spid="1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72" grpId="1"/>
    </p:bldLst>
  </p:timing>
</p:sld>
</file>

<file path=ppt/slides/slide2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5" name="Levels 6 &amp; 7 persons who want to discuss general principles are called “liberal”…"/>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Levels 6 &amp; 7 persons who want to discuss general principles are called “liberal”</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Level 5 people who seek to love others and show compasion to the “sinner” drug addict and homosexual, are seen as having loose standards by level 4 and below</a:t>
            </a:r>
          </a:p>
        </p:txBody>
      </p:sp>
      <p:sp>
        <p:nvSpPr>
          <p:cNvPr id="1176"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8" name="Levels 6 &amp; 7 persons may become very bored with legalistic sermons aimed at level 4, or with level 1, the fiery hell and damnation threats"/>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Levels 6 &amp; 7 persons may become very bored with legalistic sermons aimed at level 4, or with level 1, the fiery hell and damnation threats</a:t>
            </a:r>
          </a:p>
        </p:txBody>
      </p:sp>
      <p:sp>
        <p:nvSpPr>
          <p:cNvPr id="1179"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78"/>
                                        </p:tgtEl>
                                        <p:attrNameLst>
                                          <p:attrName>style.visibility</p:attrName>
                                        </p:attrNameLst>
                                      </p:cBhvr>
                                      <p:to>
                                        <p:strVal val="visible"/>
                                      </p:to>
                                    </p:set>
                                    <p:animEffect filter="fade" transition="in">
                                      <p:cBhvr>
                                        <p:cTn id="7" dur="1000"/>
                                        <p:tgtEl>
                                          <p:spTgt spid="1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78" grpId="1"/>
    </p:bldLst>
  </p:timing>
</p:sld>
</file>

<file path=ppt/slides/slide2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1" name="Levels 6 &amp; 7 persons may become very bored with legalistic sermons aimed at level 4, or with level 1, the fiery hell and damnation threats…"/>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Levels 6 &amp; 7 persons may become very bored with legalistic sermons aimed at level 4, or with level 1, the fiery hell and damnation threats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Level 4 members feel threatened by questions which undermine their legal security or God as a dictator.</a:t>
            </a:r>
          </a:p>
        </p:txBody>
      </p:sp>
      <p:sp>
        <p:nvSpPr>
          <p:cNvPr id="1182"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4" name="Some are attracted to level 2, the health wellness gospel: if you do the right rituals, keep the right rules then God will bless you, while others find such explanations fall short and get frustrated when they see bad things happen to good people"/>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Some are attracted to level 2, the health wellness gospel: if you do the right rituals, keep the right rules then God will bless you, while others find such explanations fall short and get frustrated when they see bad things happen to good people</a:t>
            </a:r>
          </a:p>
        </p:txBody>
      </p:sp>
      <p:sp>
        <p:nvSpPr>
          <p:cNvPr id="1185" name="Conflict in Christianity"/>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Conflict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84"/>
                                        </p:tgtEl>
                                        <p:attrNameLst>
                                          <p:attrName>style.visibility</p:attrName>
                                        </p:attrNameLst>
                                      </p:cBhvr>
                                      <p:to>
                                        <p:strVal val="visible"/>
                                      </p:to>
                                    </p:set>
                                    <p:animEffect filter="fade" transition="in">
                                      <p:cBhvr>
                                        <p:cTn id="7" dur="1000"/>
                                        <p:tgtEl>
                                          <p:spTgt spid="1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84" grpId="1"/>
    </p:bldLst>
  </p:timing>
</p:sld>
</file>

<file path=ppt/slides/slide2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87" name="Growth through the levels is generally step wise"/>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Growth through the levels is generally step wise</a:t>
            </a:r>
          </a:p>
        </p:txBody>
      </p:sp>
      <p:sp>
        <p:nvSpPr>
          <p:cNvPr id="1188"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187"/>
                                        </p:tgtEl>
                                        <p:attrNameLst>
                                          <p:attrName>style.visibility</p:attrName>
                                        </p:attrNameLst>
                                      </p:cBhvr>
                                      <p:to>
                                        <p:strVal val="visible"/>
                                      </p:to>
                                    </p:set>
                                    <p:animEffect filter="fade" transition="in">
                                      <p:cBhvr>
                                        <p:cTn id="7" dur="1000"/>
                                        <p:tgtEl>
                                          <p:spTgt spid="1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87" grpId="1"/>
    </p:bldLst>
  </p:timing>
</p:sld>
</file>

<file path=ppt/slides/slide2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0" name="Growth through the levels is generally step wis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Growth through the levels is generally step wise</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Distress that doesn’t fit one’s understanding motivates growth (rejoice in trials)</a:t>
            </a:r>
          </a:p>
        </p:txBody>
      </p:sp>
      <p:sp>
        <p:nvSpPr>
          <p:cNvPr id="1191"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3" name="Growth through the levels is generally step wis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Growth through the levels is generally step wise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Distress that doesn’t fit one’s understanding motivates growth (rejoice in trials)</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What matters is function, not explanation</a:t>
            </a:r>
            <a:endParaRPr>
              <a:solidFill>
                <a:srgbClr val="000000"/>
              </a:solidFill>
            </a:endParaRP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Some individuals function at level 5 but explain theology at level 4</a:t>
            </a:r>
          </a:p>
        </p:txBody>
      </p:sp>
      <p:sp>
        <p:nvSpPr>
          <p:cNvPr id="1194"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Assault on an police officer…"/>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Assault on an police officer</a:t>
            </a:r>
          </a:p>
          <a:p>
            <a:pPr marL="952500" indent="-952500">
              <a:spcBef>
                <a:spcPts val="0"/>
              </a:spcBef>
              <a:buSzPct val="100000"/>
              <a:defRPr spc="0" sz="6400">
                <a:latin typeface="Avenir Next Medium"/>
                <a:ea typeface="Avenir Next Medium"/>
                <a:cs typeface="Avenir Next Medium"/>
                <a:sym typeface="Avenir Next Medium"/>
              </a:defRPr>
            </a:pPr>
            <a:r>
              <a:t>Disorderly conduct</a:t>
            </a:r>
          </a:p>
          <a:p>
            <a:pPr marL="952500" indent="-952500">
              <a:spcBef>
                <a:spcPts val="0"/>
              </a:spcBef>
              <a:buSzPct val="100000"/>
              <a:defRPr spc="0" sz="6400">
                <a:latin typeface="Avenir Next Medium"/>
                <a:ea typeface="Avenir Next Medium"/>
                <a:cs typeface="Avenir Next Medium"/>
                <a:sym typeface="Avenir Next Medium"/>
              </a:defRPr>
            </a:pPr>
            <a:r>
              <a:t>Reckless endangerment</a:t>
            </a:r>
          </a:p>
          <a:p>
            <a:pPr marL="952500" indent="-952500">
              <a:spcBef>
                <a:spcPts val="0"/>
              </a:spcBef>
              <a:buSzPct val="100000"/>
              <a:defRPr spc="0" sz="6400">
                <a:latin typeface="Avenir Next Medium"/>
                <a:ea typeface="Avenir Next Medium"/>
                <a:cs typeface="Avenir Next Medium"/>
                <a:sym typeface="Avenir Next Medium"/>
              </a:defRPr>
            </a:pPr>
            <a:r>
              <a:t>Two counts of traffic signals violation</a:t>
            </a:r>
          </a:p>
          <a:p>
            <a:pPr marL="952500" indent="-952500">
              <a:spcBef>
                <a:spcPts val="0"/>
              </a:spcBef>
              <a:buSzPct val="100000"/>
              <a:defRPr spc="0" sz="6400">
                <a:latin typeface="Avenir Next Medium"/>
                <a:ea typeface="Avenir Next Medium"/>
                <a:cs typeface="Avenir Next Medium"/>
                <a:sym typeface="Avenir Next Medium"/>
              </a:defRPr>
            </a:pPr>
            <a:r>
              <a:t>Expired registration</a:t>
            </a:r>
          </a:p>
        </p:txBody>
      </p:sp>
      <p:sp>
        <p:nvSpPr>
          <p:cNvPr id="264" name="Eric was Arrested and Charged With"/>
          <p:cNvSpPr txBox="1"/>
          <p:nvPr>
            <p:ph type="title"/>
          </p:nvPr>
        </p:nvSpPr>
        <p:spPr>
          <a:xfrm>
            <a:off x="762000" y="381000"/>
            <a:ext cx="22860000" cy="2540000"/>
          </a:xfrm>
          <a:prstGeom prst="rect">
            <a:avLst/>
          </a:prstGeom>
        </p:spPr>
        <p:txBody>
          <a:bodyPr/>
          <a:lstStyle>
            <a:lvl1pPr defTabSz="726440">
              <a:lnSpc>
                <a:spcPct val="80000"/>
              </a:lnSpc>
              <a:defRPr b="1" cap="small" spc="98" sz="9856">
                <a:solidFill>
                  <a:srgbClr val="FFFB00"/>
                </a:solidFill>
                <a:latin typeface="Avenir Next Regular"/>
                <a:ea typeface="Avenir Next Regular"/>
                <a:cs typeface="Avenir Next Regular"/>
                <a:sym typeface="Avenir Next Regular"/>
              </a:defRPr>
            </a:lvl1pPr>
          </a:lstStyle>
          <a:p>
            <a:pPr/>
            <a:r>
              <a:t>Eric was Arrested and Charged With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6" name="Can retain vestiges of previous levels…"/>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Can retain vestiges of previous levels</a:t>
            </a:r>
          </a:p>
          <a:p>
            <a:pPr marL="2222500" indent="-952500">
              <a:spcBef>
                <a:spcPts val="0"/>
              </a:spcBef>
              <a:buSzPct val="100000"/>
              <a:buChar char="‣"/>
              <a:defRPr spc="0" sz="6400">
                <a:solidFill>
                  <a:srgbClr val="FFFC79"/>
                </a:solidFill>
                <a:latin typeface="Avenir Next Medium"/>
                <a:ea typeface="Avenir Next Medium"/>
                <a:cs typeface="Avenir Next Medium"/>
                <a:sym typeface="Avenir Next Medium"/>
              </a:defRPr>
            </a:pPr>
            <a:r>
              <a:t>Law and order person could still demand vengeance, just via legal channels</a:t>
            </a:r>
          </a:p>
        </p:txBody>
      </p:sp>
      <p:sp>
        <p:nvSpPr>
          <p:cNvPr id="1197"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1196"/>
                                        </p:tgtEl>
                                        <p:attrNameLst>
                                          <p:attrName>style.visibility</p:attrName>
                                        </p:attrNameLst>
                                      </p:cBhvr>
                                      <p:to>
                                        <p:strVal val="visible"/>
                                      </p:to>
                                    </p:set>
                                    <p:animEffect filter="fade" transition="in">
                                      <p:cBhvr>
                                        <p:cTn id="7" dur="1000"/>
                                        <p:tgtEl>
                                          <p:spTgt spid="1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96" grpId="1"/>
    </p:bldLst>
  </p:timing>
</p:sld>
</file>

<file path=ppt/slides/slide2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9" name="Can retain vestiges of previous levels…"/>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Can retain vestiges of previous levels</a:t>
            </a:r>
          </a:p>
          <a:p>
            <a:pPr marL="2222500" indent="-952500">
              <a:spcBef>
                <a:spcPts val="0"/>
              </a:spcBef>
              <a:buSzPct val="100000"/>
              <a:buChar char="‣"/>
              <a:defRPr spc="0" sz="6400">
                <a:solidFill>
                  <a:srgbClr val="6C6C6C"/>
                </a:solidFill>
                <a:latin typeface="Avenir Next Medium"/>
                <a:ea typeface="Avenir Next Medium"/>
                <a:cs typeface="Avenir Next Medium"/>
                <a:sym typeface="Avenir Next Medium"/>
              </a:defRPr>
            </a:pPr>
            <a:r>
              <a:t>Law and order person could still demand vengeance, just via legal channels</a:t>
            </a:r>
          </a:p>
          <a:p>
            <a:pPr marL="952500" indent="-952500">
              <a:spcBef>
                <a:spcPts val="0"/>
              </a:spcBef>
              <a:buSzPct val="100000"/>
              <a:defRPr spc="0" sz="6400">
                <a:latin typeface="Avenir Next Medium"/>
                <a:ea typeface="Avenir Next Medium"/>
                <a:cs typeface="Avenir Next Medium"/>
                <a:sym typeface="Avenir Next Medium"/>
              </a:defRPr>
            </a:pPr>
            <a:r>
              <a:t>Can only understand one level beyond your current level</a:t>
            </a:r>
          </a:p>
        </p:txBody>
      </p:sp>
      <p:sp>
        <p:nvSpPr>
          <p:cNvPr id="1200"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2" name="Can retain vestiges of previous levels…"/>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Can retain vestiges of previous levels</a:t>
            </a:r>
          </a:p>
          <a:p>
            <a:pPr marL="2222500" indent="-952500">
              <a:spcBef>
                <a:spcPts val="0"/>
              </a:spcBef>
              <a:buSzPct val="100000"/>
              <a:buChar char="‣"/>
              <a:defRPr spc="0" sz="6400">
                <a:solidFill>
                  <a:srgbClr val="6C6C6C"/>
                </a:solidFill>
                <a:latin typeface="Avenir Next Medium"/>
                <a:ea typeface="Avenir Next Medium"/>
                <a:cs typeface="Avenir Next Medium"/>
                <a:sym typeface="Avenir Next Medium"/>
              </a:defRPr>
            </a:pPr>
            <a:r>
              <a:t>Law and order person could still demand vengeance, just via legal channels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Can only understand one level beyond your current level</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Most people operate level 4 and below and persecute people operating at levels 5-7</a:t>
            </a:r>
          </a:p>
        </p:txBody>
      </p:sp>
      <p:sp>
        <p:nvSpPr>
          <p:cNvPr id="1203" name="Growing Through the Stages"/>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Growing Through the Stages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5" name="Christ is returning for His Bride"/>
          <p:cNvSpPr txBox="1"/>
          <p:nvPr>
            <p:ph type="body" idx="1"/>
          </p:nvPr>
        </p:nvSpPr>
        <p:spPr>
          <a:xfrm>
            <a:off x="1689100" y="3149600"/>
            <a:ext cx="21005800" cy="12711035"/>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Christ is returning for His Bride</a:t>
            </a:r>
          </a:p>
        </p:txBody>
      </p:sp>
      <p:sp>
        <p:nvSpPr>
          <p:cNvPr id="1206" name="The Groom and His Brid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The Groom and His Bride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205"/>
                                        </p:tgtEl>
                                        <p:attrNameLst>
                                          <p:attrName>style.visibility</p:attrName>
                                        </p:attrNameLst>
                                      </p:cBhvr>
                                      <p:to>
                                        <p:strVal val="visible"/>
                                      </p:to>
                                    </p:set>
                                    <p:animEffect filter="fade" transition="in">
                                      <p:cBhvr>
                                        <p:cTn id="7" dur="1000"/>
                                        <p:tgtEl>
                                          <p:spTgt spid="1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05" grpId="1"/>
    </p:bldLst>
  </p:timing>
</p:sld>
</file>

<file path=ppt/slides/slide2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8" name="Christ is returning for His Brid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Christ is returning for His Bride</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But He is not coming back for a </a:t>
            </a:r>
            <a:r>
              <a:rPr>
                <a:solidFill>
                  <a:srgbClr val="FFFF99"/>
                </a:solidFill>
              </a:rPr>
              <a:t>CHILD</a:t>
            </a:r>
            <a:r>
              <a:t> Bride – a Bride who lives in fear of the Groom…</a:t>
            </a:r>
          </a:p>
        </p:txBody>
      </p:sp>
      <p:sp>
        <p:nvSpPr>
          <p:cNvPr id="1209" name="The Groom and His Brid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The Groom and His Bride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1" name="Christ is returning for His Brid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Christ is returning for His Bride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But He is not coming back for a CHILD Bride – a Bride who lives in fear of the Groom…</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He wants a mature Bride, one who has grown up and is ready to see Him face to face for we shall be like Him! </a:t>
            </a:r>
            <a:r>
              <a:rPr i="1">
                <a:solidFill>
                  <a:srgbClr val="FFD479"/>
                </a:solidFill>
                <a:latin typeface="Palatino"/>
                <a:ea typeface="Palatino"/>
                <a:cs typeface="Palatino"/>
                <a:sym typeface="Palatino"/>
              </a:rPr>
              <a:t>1 John 3:2</a:t>
            </a:r>
          </a:p>
        </p:txBody>
      </p:sp>
      <p:sp>
        <p:nvSpPr>
          <p:cNvPr id="1212" name="The Groom and His Brid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The Groom and His Bride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4" name="Christ is returning for His Bride…"/>
          <p:cNvSpPr txBox="1"/>
          <p:nvPr>
            <p:ph type="body" idx="1"/>
          </p:nvPr>
        </p:nvSpPr>
        <p:spPr>
          <a:xfrm>
            <a:off x="1689100" y="3149600"/>
            <a:ext cx="21005800" cy="12711035"/>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Christ is returning for His Bride</a:t>
            </a:r>
            <a:endParaRPr>
              <a:solidFill>
                <a:srgbClr val="000000"/>
              </a:solidFil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But He is not coming back for a CHILD Bride – a Bride who lives in fear of the Groom…</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He wants a mature Bride, one who has grown up and is ready to see Him face to face for we shall be like Him! </a:t>
            </a:r>
            <a:r>
              <a:rPr i="1">
                <a:latin typeface="Palatino"/>
                <a:ea typeface="Palatino"/>
                <a:cs typeface="Palatino"/>
                <a:sym typeface="Palatino"/>
              </a:rPr>
              <a:t>1 John 3:2</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I challenge you to leave the elementary teachings behind and move on to maturity!</a:t>
            </a:r>
          </a:p>
        </p:txBody>
      </p:sp>
      <p:sp>
        <p:nvSpPr>
          <p:cNvPr id="1215" name="The Groom and His Bride"/>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The Groom and His Bride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Did Eric Do Right or Wrong?"/>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Did Eric Do Right or Wrong?</a:t>
            </a:r>
          </a:p>
        </p:txBody>
      </p:sp>
      <p:sp>
        <p:nvSpPr>
          <p:cNvPr id="267" name="It all depends on your level of…"/>
          <p:cNvSpPr txBox="1"/>
          <p:nvPr>
            <p:ph type="body" idx="1"/>
          </p:nvPr>
        </p:nvSpPr>
        <p:spPr>
          <a:prstGeom prst="rect">
            <a:avLst/>
          </a:prstGeom>
        </p:spPr>
        <p:txBody>
          <a:bodyPr/>
          <a:lstStyle/>
          <a:p>
            <a:pPr marL="0" indent="0" algn="ctr">
              <a:spcBef>
                <a:spcPts val="0"/>
              </a:spcBef>
              <a:buSzTx/>
              <a:buNone/>
              <a:defRPr spc="0" sz="8000">
                <a:latin typeface="Avenir Next Medium"/>
                <a:ea typeface="Avenir Next Medium"/>
                <a:cs typeface="Avenir Next Medium"/>
                <a:sym typeface="Avenir Next Medium"/>
              </a:defRPr>
            </a:pPr>
            <a:r>
              <a:t>It all depends on your level of</a:t>
            </a:r>
          </a:p>
          <a:p>
            <a:pPr marL="0" indent="0" algn="ctr">
              <a:lnSpc>
                <a:spcPct val="120000"/>
              </a:lnSpc>
              <a:spcBef>
                <a:spcPts val="0"/>
              </a:spcBef>
              <a:buSzTx/>
              <a:buNone/>
              <a:defRPr sz="8000">
                <a:latin typeface="Avenir Next Medium"/>
                <a:ea typeface="Avenir Next Medium"/>
                <a:cs typeface="Avenir Next Medium"/>
                <a:sym typeface="Avenir Next Medium"/>
              </a:defRPr>
            </a:pPr>
            <a:r>
              <a:t>Moral Development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67"/>
                                        </p:tgtEl>
                                        <p:attrNameLst>
                                          <p:attrName>style.visibility</p:attrName>
                                        </p:attrNameLst>
                                      </p:cBhvr>
                                      <p:to>
                                        <p:strVal val="visible"/>
                                      </p:to>
                                    </p:set>
                                    <p:animEffect filter="fade" transition="in">
                                      <p:cBhvr>
                                        <p:cTn id="7" dur="1000"/>
                                        <p:tgtEl>
                                          <p:spTgt spid="2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7"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1" name="Sevel_Levels_1500.jpg" descr="Sevel_Levels_1500.jpg"/>
          <p:cNvPicPr>
            <a:picLocks noChangeAspect="0"/>
          </p:cNvPicPr>
          <p:nvPr/>
        </p:nvPicPr>
        <p:blipFill>
          <a:blip r:embed="rId3">
            <a:extLst/>
          </a:blip>
          <a:srcRect l="29012" t="0" r="0" b="0"/>
          <a:stretch>
            <a:fillRect/>
          </a:stretch>
        </p:blipFill>
        <p:spPr>
          <a:xfrm>
            <a:off x="0" y="0"/>
            <a:ext cx="17309497" cy="13716000"/>
          </a:xfrm>
          <a:prstGeom prst="rect">
            <a:avLst/>
          </a:prstGeom>
          <a:ln w="12700">
            <a:miter lim="400000"/>
          </a:ln>
        </p:spPr>
      </p:pic>
      <p:pic>
        <p:nvPicPr>
          <p:cNvPr id="272" name="Sevel_Levels_1500.jpg" descr="Sevel_Levels_1500.jpg"/>
          <p:cNvPicPr>
            <a:picLocks noChangeAspect="0"/>
          </p:cNvPicPr>
          <p:nvPr/>
        </p:nvPicPr>
        <p:blipFill>
          <a:blip r:embed="rId3">
            <a:extLst/>
          </a:blip>
          <a:srcRect l="78073" t="0" r="0" b="0"/>
          <a:stretch>
            <a:fillRect/>
          </a:stretch>
        </p:blipFill>
        <p:spPr>
          <a:xfrm>
            <a:off x="11874834" y="0"/>
            <a:ext cx="7501019" cy="13716000"/>
          </a:xfrm>
          <a:prstGeom prst="rect">
            <a:avLst/>
          </a:prstGeom>
          <a:ln w="12700">
            <a:miter lim="400000"/>
          </a:ln>
        </p:spPr>
      </p:pic>
      <p:pic>
        <p:nvPicPr>
          <p:cNvPr id="273" name="Sevel_Levels_1500.jpg" descr="Sevel_Levels_1500.jpg"/>
          <p:cNvPicPr>
            <a:picLocks noChangeAspect="0"/>
          </p:cNvPicPr>
          <p:nvPr/>
        </p:nvPicPr>
        <p:blipFill>
          <a:blip r:embed="rId3">
            <a:extLst/>
          </a:blip>
          <a:srcRect l="83072" t="0" r="164" b="0"/>
          <a:stretch>
            <a:fillRect/>
          </a:stretch>
        </p:blipFill>
        <p:spPr>
          <a:xfrm>
            <a:off x="13573748" y="0"/>
            <a:ext cx="10810254" cy="13716000"/>
          </a:xfrm>
          <a:prstGeom prst="rect">
            <a:avLst/>
          </a:prstGeom>
          <a:ln w="12700">
            <a:miter lim="400000"/>
          </a:ln>
        </p:spPr>
      </p:pic>
      <p:sp>
        <p:nvSpPr>
          <p:cNvPr id="274" name="Content Placeholder 2"/>
          <p:cNvSpPr txBox="1"/>
          <p:nvPr>
            <p:ph type="subTitle" sz="half" idx="1"/>
          </p:nvPr>
        </p:nvSpPr>
        <p:spPr>
          <a:xfrm>
            <a:off x="13347700" y="2209800"/>
            <a:ext cx="9535735" cy="9296400"/>
          </a:xfrm>
          <a:prstGeom prst="rect">
            <a:avLst/>
          </a:prstGeom>
        </p:spPr>
        <p:txBody>
          <a:bodyPr anchor="ctr"/>
          <a:lstStyle>
            <a:lvl1pPr>
              <a:defRPr b="1" sz="11200">
                <a:latin typeface="Avenir Next Regular"/>
                <a:ea typeface="Avenir Next Regular"/>
                <a:cs typeface="Avenir Next Regular"/>
                <a:sym typeface="Avenir Next Regular"/>
              </a:defRPr>
            </a:lvl1pPr>
          </a:lstStyle>
          <a:p>
            <a:pPr/>
            <a:r>
              <a:t>Seven Levels of Moral Development</a:t>
            </a:r>
          </a:p>
        </p:txBody>
      </p:sp>
      <p:sp>
        <p:nvSpPr>
          <p:cNvPr id="275"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his seminar is designed for everyone, regardless of denomination.…"/>
          <p:cNvSpPr txBox="1"/>
          <p:nvPr>
            <p:ph type="body" idx="1"/>
          </p:nvPr>
        </p:nvSpPr>
        <p:spPr>
          <a:prstGeom prst="rect">
            <a:avLst/>
          </a:prstGeom>
        </p:spPr>
        <p:txBody>
          <a:bodyPr anchor="t"/>
          <a:lstStyle/>
          <a:p>
            <a:pPr marL="952499" indent="-952499">
              <a:spcBef>
                <a:spcPts val="0"/>
              </a:spcBef>
              <a:buSzPct val="100000"/>
              <a:defRPr spc="0" sz="6400">
                <a:solidFill>
                  <a:srgbClr val="6C6C6C"/>
                </a:solidFill>
                <a:latin typeface="Avenir Next Medium"/>
                <a:ea typeface="Avenir Next Medium"/>
                <a:cs typeface="Avenir Next Medium"/>
                <a:sym typeface="Avenir Next Medium"/>
              </a:defRPr>
            </a:pPr>
            <a:r>
              <a:t>This seminar is designed for everyone, regardless of denomination.</a:t>
            </a:r>
          </a:p>
          <a:p>
            <a:pPr marL="952499" indent="-952499">
              <a:spcBef>
                <a:spcPts val="0"/>
              </a:spcBef>
              <a:buSzPct val="100000"/>
              <a:defRPr sz="6400">
                <a:latin typeface="Avenir Next Medium"/>
                <a:ea typeface="Avenir Next Medium"/>
                <a:cs typeface="Avenir Next Medium"/>
                <a:sym typeface="Avenir Next Medium"/>
              </a:defRPr>
            </a:pPr>
            <a:r>
              <a:t>Paul, an Apostle to the Gentiles, had a great longing for his fellow Jews</a:t>
            </a:r>
          </a:p>
        </p:txBody>
      </p:sp>
      <p:sp>
        <p:nvSpPr>
          <p:cNvPr id="151" name="Overvie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Overview</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 name="Sevel_Levels_1500.jpg" descr="Sevel_Levels_1500.jpg"/>
          <p:cNvPicPr>
            <a:picLocks noChangeAspect="0"/>
          </p:cNvPicPr>
          <p:nvPr/>
        </p:nvPicPr>
        <p:blipFill>
          <a:blip r:embed="rId3">
            <a:extLst/>
          </a:blip>
          <a:srcRect l="29012" t="0" r="0" b="0"/>
          <a:stretch>
            <a:fillRect/>
          </a:stretch>
        </p:blipFill>
        <p:spPr>
          <a:xfrm>
            <a:off x="0" y="0"/>
            <a:ext cx="17309497" cy="13716000"/>
          </a:xfrm>
          <a:prstGeom prst="rect">
            <a:avLst/>
          </a:prstGeom>
          <a:ln w="12700">
            <a:miter lim="400000"/>
          </a:ln>
        </p:spPr>
      </p:pic>
      <p:pic>
        <p:nvPicPr>
          <p:cNvPr id="280" name="Sevel_Levels_1500.jpg" descr="Sevel_Levels_1500.jpg"/>
          <p:cNvPicPr>
            <a:picLocks noChangeAspect="0"/>
          </p:cNvPicPr>
          <p:nvPr/>
        </p:nvPicPr>
        <p:blipFill>
          <a:blip r:embed="rId3">
            <a:extLst/>
          </a:blip>
          <a:srcRect l="78073" t="0" r="0" b="0"/>
          <a:stretch>
            <a:fillRect/>
          </a:stretch>
        </p:blipFill>
        <p:spPr>
          <a:xfrm>
            <a:off x="11874834" y="0"/>
            <a:ext cx="7501019" cy="13716000"/>
          </a:xfrm>
          <a:prstGeom prst="rect">
            <a:avLst/>
          </a:prstGeom>
          <a:ln w="12700">
            <a:miter lim="400000"/>
          </a:ln>
        </p:spPr>
      </p:pic>
      <p:pic>
        <p:nvPicPr>
          <p:cNvPr id="281" name="Sevel_Levels_1500.jpg" descr="Sevel_Levels_1500.jpg"/>
          <p:cNvPicPr>
            <a:picLocks noChangeAspect="0"/>
          </p:cNvPicPr>
          <p:nvPr/>
        </p:nvPicPr>
        <p:blipFill>
          <a:blip r:embed="rId3">
            <a:extLst/>
          </a:blip>
          <a:srcRect l="83072" t="0" r="164" b="0"/>
          <a:stretch>
            <a:fillRect/>
          </a:stretch>
        </p:blipFill>
        <p:spPr>
          <a:xfrm>
            <a:off x="13573748" y="0"/>
            <a:ext cx="10810254" cy="13716000"/>
          </a:xfrm>
          <a:prstGeom prst="rect">
            <a:avLst/>
          </a:prstGeom>
          <a:ln w="12700">
            <a:miter lim="400000"/>
          </a:ln>
        </p:spPr>
      </p:pic>
      <p:sp>
        <p:nvSpPr>
          <p:cNvPr id="282"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1</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Reward and Punishment</a:t>
            </a:r>
          </a:p>
        </p:txBody>
      </p:sp>
      <p:sp>
        <p:nvSpPr>
          <p:cNvPr id="283"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82"/>
                                        </p:tgtEl>
                                        <p:attrNameLst>
                                          <p:attrName>style.visibility</p:attrName>
                                        </p:attrNameLst>
                                      </p:cBhvr>
                                      <p:to>
                                        <p:strVal val="visible"/>
                                      </p:to>
                                    </p:set>
                                    <p:animEffect filter="fade" transition="in">
                                      <p:cBhvr>
                                        <p:cTn id="7" dur="1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2"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The most basic level"/>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The most basic level</a:t>
            </a:r>
          </a:p>
        </p:txBody>
      </p:sp>
      <p:sp>
        <p:nvSpPr>
          <p:cNvPr id="288" name="Level 1: Reward and Punishment"/>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1:</a:t>
            </a:r>
            <a:r>
              <a:t> Reward </a:t>
            </a:r>
            <a:r>
              <a:rPr b="0" spc="72" sz="7200">
                <a:latin typeface="Avenir Next Medium"/>
                <a:ea typeface="Avenir Next Medium"/>
                <a:cs typeface="Avenir Next Medium"/>
                <a:sym typeface="Avenir Next Medium"/>
              </a:rPr>
              <a:t>and</a:t>
            </a:r>
            <a:r>
              <a:t> Punishment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87"/>
                                        </p:tgtEl>
                                        <p:attrNameLst>
                                          <p:attrName>style.visibility</p:attrName>
                                        </p:attrNameLst>
                                      </p:cBhvr>
                                      <p:to>
                                        <p:strVal val="visible"/>
                                      </p:to>
                                    </p:set>
                                    <p:animEffect filter="fade" transition="in">
                                      <p:cBhvr>
                                        <p:cTn id="7" dur="1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7"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The most basic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most basic level</a:t>
            </a:r>
          </a:p>
          <a:p>
            <a:pPr marL="952500" indent="-952500">
              <a:spcBef>
                <a:spcPts val="0"/>
              </a:spcBef>
              <a:buSzPct val="100000"/>
              <a:defRPr spc="0" sz="6400">
                <a:latin typeface="Avenir Next Medium"/>
                <a:ea typeface="Avenir Next Medium"/>
                <a:cs typeface="Avenir Next Medium"/>
                <a:sym typeface="Avenir Next Medium"/>
              </a:defRPr>
            </a:pPr>
            <a:r>
              <a:t>Right – if rewarded</a:t>
            </a:r>
          </a:p>
        </p:txBody>
      </p:sp>
      <p:sp>
        <p:nvSpPr>
          <p:cNvPr id="293" name="Level 1: Reward and Punishment"/>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1:</a:t>
            </a:r>
            <a:r>
              <a:t> Reward </a:t>
            </a:r>
            <a:r>
              <a:rPr b="0" spc="72" sz="7200">
                <a:latin typeface="Avenir Next Medium"/>
                <a:ea typeface="Avenir Next Medium"/>
                <a:cs typeface="Avenir Next Medium"/>
                <a:sym typeface="Avenir Next Medium"/>
              </a:rPr>
              <a:t>and</a:t>
            </a:r>
            <a:r>
              <a:t> Punishment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The most basic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most basic level</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 if rewarded</a:t>
            </a:r>
          </a:p>
          <a:p>
            <a:pPr marL="952500" indent="-952500">
              <a:spcBef>
                <a:spcPts val="0"/>
              </a:spcBef>
              <a:buSzPct val="100000"/>
              <a:defRPr spc="0" sz="6400">
                <a:latin typeface="Avenir Next Medium"/>
                <a:ea typeface="Avenir Next Medium"/>
                <a:cs typeface="Avenir Next Medium"/>
                <a:sym typeface="Avenir Next Medium"/>
              </a:defRPr>
            </a:pPr>
            <a:r>
              <a:t>Wrong – if punished</a:t>
            </a:r>
          </a:p>
        </p:txBody>
      </p:sp>
      <p:sp>
        <p:nvSpPr>
          <p:cNvPr id="298" name="Level 1: Reward and Punishment"/>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1:</a:t>
            </a:r>
            <a:r>
              <a:t> Reward </a:t>
            </a:r>
            <a:r>
              <a:rPr b="0" spc="72" sz="7200">
                <a:latin typeface="Avenir Next Medium"/>
                <a:ea typeface="Avenir Next Medium"/>
                <a:cs typeface="Avenir Next Medium"/>
                <a:sym typeface="Avenir Next Medium"/>
              </a:rPr>
              <a:t>and</a:t>
            </a:r>
            <a:r>
              <a:t> Punishment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2" name="The most basic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most basic level</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 if rewarded</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Wrong – if punished</a:t>
            </a:r>
          </a:p>
          <a:p>
            <a:pPr marL="952500" indent="-952500">
              <a:spcBef>
                <a:spcPts val="0"/>
              </a:spcBef>
              <a:buSzPct val="100000"/>
              <a:defRPr spc="0" sz="6400">
                <a:latin typeface="Avenir Next Medium"/>
                <a:ea typeface="Avenir Next Medium"/>
                <a:cs typeface="Avenir Next Medium"/>
                <a:sym typeface="Avenir Next Medium"/>
              </a:defRPr>
            </a:pPr>
            <a:r>
              <a:t>Nazi soldiers</a:t>
            </a:r>
          </a:p>
        </p:txBody>
      </p:sp>
      <p:sp>
        <p:nvSpPr>
          <p:cNvPr id="303" name="Level 1: Reward and Punishment"/>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1:</a:t>
            </a:r>
            <a:r>
              <a:t> Reward </a:t>
            </a:r>
            <a:r>
              <a:rPr b="0" spc="72" sz="7200">
                <a:latin typeface="Avenir Next Medium"/>
                <a:ea typeface="Avenir Next Medium"/>
                <a:cs typeface="Avenir Next Medium"/>
                <a:sym typeface="Avenir Next Medium"/>
              </a:rPr>
              <a:t>and</a:t>
            </a:r>
            <a:r>
              <a:t> Punishment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The most basic leve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most basic level</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 if rewarded</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Wrong – if punished</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Nazi soldiers</a:t>
            </a:r>
          </a:p>
          <a:p>
            <a:pPr marL="952500" indent="-952500">
              <a:spcBef>
                <a:spcPts val="0"/>
              </a:spcBef>
              <a:buSzPct val="100000"/>
              <a:defRPr spc="0" sz="6400">
                <a:latin typeface="Avenir Next Medium"/>
                <a:ea typeface="Avenir Next Medium"/>
                <a:cs typeface="Avenir Next Medium"/>
                <a:sym typeface="Avenir Next Medium"/>
              </a:defRPr>
            </a:pPr>
            <a:r>
              <a:t>Ancient Israel as slaves in Egypt</a:t>
            </a:r>
          </a:p>
        </p:txBody>
      </p:sp>
      <p:sp>
        <p:nvSpPr>
          <p:cNvPr id="308" name="Level 1: Reward and Punishment"/>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1:</a:t>
            </a:r>
            <a:r>
              <a:t> Reward </a:t>
            </a:r>
            <a:r>
              <a:rPr b="0" spc="72" sz="7200">
                <a:latin typeface="Avenir Next Medium"/>
                <a:ea typeface="Avenir Next Medium"/>
                <a:cs typeface="Avenir Next Medium"/>
                <a:sym typeface="Avenir Next Medium"/>
              </a:rPr>
              <a:t>and</a:t>
            </a:r>
            <a:r>
              <a:t> Punishment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Rulers establish right to rule by powerful displays of might and vengeance on enemie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Rulers establish right to rule by powerful displays of might and vengeance on enemies</a:t>
            </a:r>
          </a:p>
        </p:txBody>
      </p:sp>
      <p:sp>
        <p:nvSpPr>
          <p:cNvPr id="313" name="Ruler Must Be Powerful"/>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Ruler Must Be Powerful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2"/>
                                        </p:tgtEl>
                                        <p:attrNameLst>
                                          <p:attrName>style.visibility</p:attrName>
                                        </p:attrNameLst>
                                      </p:cBhvr>
                                      <p:to>
                                        <p:strVal val="visible"/>
                                      </p:to>
                                    </p:set>
                                    <p:animEffect filter="fade" transition="in">
                                      <p:cBhvr>
                                        <p:cTn id="7" dur="1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2" grpId="1"/>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Rulers establish right to rule by powerful displays of might and vengeance on enemie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Rulers establish right to rule by powerful displays of might and vengeance on enemies</a:t>
            </a:r>
          </a:p>
          <a:p>
            <a:pPr marL="952500" indent="-952500">
              <a:spcBef>
                <a:spcPts val="0"/>
              </a:spcBef>
              <a:buSzPct val="100000"/>
              <a:defRPr spc="0" sz="6400">
                <a:latin typeface="Avenir Next Medium"/>
                <a:ea typeface="Avenir Next Medium"/>
                <a:cs typeface="Avenir Next Medium"/>
                <a:sym typeface="Avenir Next Medium"/>
              </a:defRPr>
            </a:pPr>
            <a:r>
              <a:t>Mercy or failure to punish is viewed as weakness and immoral by level 1 thinkers</a:t>
            </a:r>
          </a:p>
        </p:txBody>
      </p:sp>
      <p:sp>
        <p:nvSpPr>
          <p:cNvPr id="318" name="Ruler Must Be Powerful"/>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Ruler Must Be Powerful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Rulers establish right to rule by powerful displays of might and vengeance on enemie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Rulers establish right to rule by powerful displays of might and vengeance on enemies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Mercy or failure to punish is viewed as weakness and immoral by level 1 thinkers</a:t>
            </a:r>
          </a:p>
          <a:p>
            <a:pPr marL="952500" indent="-952500">
              <a:spcBef>
                <a:spcPts val="0"/>
              </a:spcBef>
              <a:buSzPct val="100000"/>
              <a:defRPr spc="0" sz="6400">
                <a:latin typeface="Avenir Next Medium"/>
                <a:ea typeface="Avenir Next Medium"/>
                <a:cs typeface="Avenir Next Medium"/>
                <a:sym typeface="Avenir Next Medium"/>
              </a:defRPr>
            </a:pPr>
            <a:r>
              <a:t>People at this level see a God of mercy, who doesn’t inflict punishment as a marshmallow God and insist God must use His power to inflict torment and death</a:t>
            </a:r>
          </a:p>
        </p:txBody>
      </p:sp>
      <p:sp>
        <p:nvSpPr>
          <p:cNvPr id="323" name="Ruler Must Be Powerful"/>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Ruler Must Be Powerful</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God took vengeance on the gods of Egypt"/>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God took vengeance on the gods of Egypt</a:t>
            </a:r>
          </a:p>
        </p:txBody>
      </p:sp>
      <p:sp>
        <p:nvSpPr>
          <p:cNvPr id="328" name="God Meets People Where They Are"/>
          <p:cNvSpPr txBox="1"/>
          <p:nvPr>
            <p:ph type="title"/>
          </p:nvPr>
        </p:nvSpPr>
        <p:spPr>
          <a:xfrm>
            <a:off x="762000" y="381000"/>
            <a:ext cx="22860000" cy="2540000"/>
          </a:xfrm>
          <a:prstGeom prst="rect">
            <a:avLst/>
          </a:prstGeom>
        </p:spPr>
        <p:txBody>
          <a:bodyPr/>
          <a:lstStyle>
            <a:lvl1pPr defTabSz="784225">
              <a:lnSpc>
                <a:spcPct val="80000"/>
              </a:lnSpc>
              <a:defRPr b="1" cap="small" spc="106" sz="10640">
                <a:solidFill>
                  <a:srgbClr val="FFFB00"/>
                </a:solidFill>
                <a:latin typeface="Avenir Next Regular"/>
                <a:ea typeface="Avenir Next Regular"/>
                <a:cs typeface="Avenir Next Regular"/>
                <a:sym typeface="Avenir Next Regular"/>
              </a:defRPr>
            </a:lvl1pPr>
          </a:lstStyle>
          <a:p>
            <a:pPr/>
            <a:r>
              <a:t>God Meets People Where They Are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7"/>
                                        </p:tgtEl>
                                        <p:attrNameLst>
                                          <p:attrName>style.visibility</p:attrName>
                                        </p:attrNameLst>
                                      </p:cBhvr>
                                      <p:to>
                                        <p:strVal val="visible"/>
                                      </p:to>
                                    </p:set>
                                    <p:animEffect filter="fade" transition="in">
                                      <p:cBhvr>
                                        <p:cTn id="7" dur="10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7"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This seminar is designed for everyone, regardless of denomination.…"/>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seminar is designed for everyone, regardless of denomination.</a:t>
            </a:r>
          </a:p>
          <a:p>
            <a:pPr marL="952500" indent="-952500">
              <a:spcBef>
                <a:spcPts val="0"/>
              </a:spcBef>
              <a:buSzPct val="100000"/>
              <a:defRPr sz="6400">
                <a:solidFill>
                  <a:srgbClr val="6C6C6C"/>
                </a:solidFill>
                <a:latin typeface="Avenir Next Medium"/>
                <a:ea typeface="Avenir Next Medium"/>
                <a:cs typeface="Avenir Next Medium"/>
                <a:sym typeface="Avenir Next Medium"/>
              </a:defRPr>
            </a:pPr>
            <a:r>
              <a:t>Paul, an Apostle to the Gentiles, had a great longing for his fellow Jews</a:t>
            </a:r>
          </a:p>
          <a:p>
            <a:pPr marL="952500" indent="-952500">
              <a:spcBef>
                <a:spcPts val="0"/>
              </a:spcBef>
              <a:buSzPct val="100000"/>
              <a:defRPr sz="6400">
                <a:latin typeface="Avenir Next Medium"/>
                <a:ea typeface="Avenir Next Medium"/>
                <a:cs typeface="Avenir Next Medium"/>
                <a:sym typeface="Avenir Next Medium"/>
              </a:defRPr>
            </a:pPr>
            <a:r>
              <a:t>I was raised in the SDA tradition and while I present Christian truths for everyone, have a great longing in my heart for those in the SDA tradition</a:t>
            </a:r>
          </a:p>
        </p:txBody>
      </p:sp>
      <p:sp>
        <p:nvSpPr>
          <p:cNvPr id="156" name="Overvie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Overview</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God took vengeance on the gods of Egyp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 took vengeance on the gods of Egypt</a:t>
            </a:r>
          </a:p>
          <a:p>
            <a:pPr marL="952500" indent="-952500">
              <a:spcBef>
                <a:spcPts val="0"/>
              </a:spcBef>
              <a:buSzPct val="100000"/>
              <a:defRPr spc="0" sz="6400">
                <a:latin typeface="Avenir Next Medium"/>
                <a:ea typeface="Avenir Next Medium"/>
                <a:cs typeface="Avenir Next Medium"/>
                <a:sym typeface="Avenir Next Medium"/>
              </a:defRPr>
            </a:pPr>
            <a:r>
              <a:t>God displayed power with 10 plagues to demonstrate the impotence of the Egyptian gods</a:t>
            </a:r>
          </a:p>
        </p:txBody>
      </p:sp>
      <p:sp>
        <p:nvSpPr>
          <p:cNvPr id="333" name="God Meets People Where They Are"/>
          <p:cNvSpPr txBox="1"/>
          <p:nvPr>
            <p:ph type="title"/>
          </p:nvPr>
        </p:nvSpPr>
        <p:spPr>
          <a:xfrm>
            <a:off x="762000" y="381000"/>
            <a:ext cx="22860000" cy="2540000"/>
          </a:xfrm>
          <a:prstGeom prst="rect">
            <a:avLst/>
          </a:prstGeom>
        </p:spPr>
        <p:txBody>
          <a:bodyPr/>
          <a:lstStyle>
            <a:lvl1pPr defTabSz="784225">
              <a:lnSpc>
                <a:spcPct val="80000"/>
              </a:lnSpc>
              <a:defRPr b="1" cap="small" spc="106" sz="10640">
                <a:solidFill>
                  <a:srgbClr val="FFFB00"/>
                </a:solidFill>
                <a:latin typeface="Avenir Next Regular"/>
                <a:ea typeface="Avenir Next Regular"/>
                <a:cs typeface="Avenir Next Regular"/>
                <a:sym typeface="Avenir Next Regular"/>
              </a:defRPr>
            </a:lvl1pPr>
          </a:lstStyle>
          <a:p>
            <a:pPr/>
            <a:r>
              <a:t>God Meets People Where They Are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God took vengeance on the gods of Egyp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 took vengeance on the gods of Egypt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 displayed power with 10 plagues to demonstrate the impotence of the Egyptian gods</a:t>
            </a:r>
          </a:p>
          <a:p>
            <a:pPr marL="952500" indent="-952500">
              <a:spcBef>
                <a:spcPts val="0"/>
              </a:spcBef>
              <a:buSzPct val="100000"/>
              <a:defRPr spc="0" sz="6400">
                <a:latin typeface="Avenir Next Medium"/>
                <a:ea typeface="Avenir Next Medium"/>
                <a:cs typeface="Avenir Next Medium"/>
                <a:sym typeface="Avenir Next Medium"/>
              </a:defRPr>
            </a:pPr>
            <a:r>
              <a:t>“I did this so that you might know that I am the Lord your God.” </a:t>
            </a:r>
            <a:r>
              <a:rPr i="1">
                <a:solidFill>
                  <a:srgbClr val="FFD479"/>
                </a:solidFill>
                <a:latin typeface="Palatino"/>
                <a:ea typeface="Palatino"/>
                <a:cs typeface="Palatino"/>
                <a:sym typeface="Palatino"/>
              </a:rPr>
              <a:t>Deuteronomy 29:6</a:t>
            </a:r>
          </a:p>
        </p:txBody>
      </p:sp>
      <p:sp>
        <p:nvSpPr>
          <p:cNvPr id="338" name="God Meets People Where They Are"/>
          <p:cNvSpPr txBox="1"/>
          <p:nvPr>
            <p:ph type="title"/>
          </p:nvPr>
        </p:nvSpPr>
        <p:spPr>
          <a:xfrm>
            <a:off x="762000" y="381000"/>
            <a:ext cx="22860000" cy="2540000"/>
          </a:xfrm>
          <a:prstGeom prst="rect">
            <a:avLst/>
          </a:prstGeom>
        </p:spPr>
        <p:txBody>
          <a:bodyPr/>
          <a:lstStyle>
            <a:lvl1pPr defTabSz="784225">
              <a:lnSpc>
                <a:spcPct val="80000"/>
              </a:lnSpc>
              <a:defRPr b="1" cap="small" spc="106" sz="10640">
                <a:solidFill>
                  <a:srgbClr val="FFFB00"/>
                </a:solidFill>
                <a:latin typeface="Avenir Next Regular"/>
                <a:ea typeface="Avenir Next Regular"/>
                <a:cs typeface="Avenir Next Regular"/>
                <a:sym typeface="Avenir Next Regular"/>
              </a:defRPr>
            </a:lvl1pPr>
          </a:lstStyle>
          <a:p>
            <a:pPr/>
            <a:r>
              <a:t>God Meets People Where They Are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Thinking is completely sidelined"/>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Thinking is completely sidelined</a:t>
            </a:r>
          </a:p>
        </p:txBody>
      </p:sp>
      <p:sp>
        <p:nvSpPr>
          <p:cNvPr id="343" name="Level 1 Is so Primitiv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Level 1 Is so Primitive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it Doesn’t Require a Brain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42"/>
                                        </p:tgtEl>
                                        <p:attrNameLst>
                                          <p:attrName>style.visibility</p:attrName>
                                        </p:attrNameLst>
                                      </p:cBhvr>
                                      <p:to>
                                        <p:strVal val="visible"/>
                                      </p:to>
                                    </p:set>
                                    <p:animEffect filter="fade" transition="in">
                                      <p:cBhvr>
                                        <p:cTn id="7" dur="1000"/>
                                        <p:tgtEl>
                                          <p:spTgt spid="3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2"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Thinking is completely sidelined…"/>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Thinking is completely sidelined</a:t>
            </a:r>
          </a:p>
          <a:p>
            <a:pPr marL="952500" indent="-952500">
              <a:spcBef>
                <a:spcPts val="0"/>
              </a:spcBef>
              <a:buSzPct val="100000"/>
              <a:defRPr spc="0" sz="6400">
                <a:latin typeface="Avenir Next Medium"/>
                <a:ea typeface="Avenir Next Medium"/>
                <a:cs typeface="Avenir Next Medium"/>
                <a:sym typeface="Avenir Next Medium"/>
              </a:defRPr>
            </a:pPr>
            <a:r>
              <a:t>Animals, plants, and bacteria avoid painful stimuli and grow toward rewarding stimuli</a:t>
            </a:r>
          </a:p>
        </p:txBody>
      </p:sp>
      <p:sp>
        <p:nvSpPr>
          <p:cNvPr id="348" name="Level 1 Is so Primitiv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Level 1 Is so Primitive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it Doesn’t Require a Brain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2" name="Thinking is completely sidelined…"/>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A9A9A9"/>
                </a:solidFill>
                <a:latin typeface="Avenir Next Medium"/>
                <a:ea typeface="Avenir Next Medium"/>
                <a:cs typeface="Avenir Next Medium"/>
                <a:sym typeface="Avenir Next Medium"/>
              </a:defRPr>
            </a:pPr>
            <a:r>
              <a:t>Thinking is completely sidelined</a:t>
            </a:r>
          </a:p>
          <a:p>
            <a:pPr marL="952500" indent="-952500">
              <a:spcBef>
                <a:spcPts val="0"/>
              </a:spcBef>
              <a:buSzPct val="100000"/>
              <a:defRPr spc="0" sz="6400">
                <a:solidFill>
                  <a:srgbClr val="A9A9A9"/>
                </a:solidFill>
                <a:latin typeface="Avenir Next Medium"/>
                <a:ea typeface="Avenir Next Medium"/>
                <a:cs typeface="Avenir Next Medium"/>
                <a:sym typeface="Avenir Next Medium"/>
              </a:defRPr>
            </a:pPr>
            <a:r>
              <a:t>Animals, plants, and bacteria avoid painful stimuli and grow toward rewarding stimuli</a:t>
            </a:r>
          </a:p>
          <a:p>
            <a:pPr marL="952500" indent="-952500">
              <a:spcBef>
                <a:spcPts val="0"/>
              </a:spcBef>
              <a:buSzPct val="100000"/>
              <a:defRPr spc="0" sz="6400">
                <a:latin typeface="Avenir Next Medium"/>
                <a:ea typeface="Avenir Next Medium"/>
                <a:cs typeface="Avenir Next Medium"/>
                <a:sym typeface="Avenir Next Medium"/>
              </a:defRPr>
            </a:pPr>
            <a:r>
              <a:t>This level of functioning is not worthy of human beings created in the image of God</a:t>
            </a:r>
          </a:p>
        </p:txBody>
      </p:sp>
      <p:sp>
        <p:nvSpPr>
          <p:cNvPr id="353" name="Level 1 Is so Primitiv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Level 1 Is so Primitive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it Doesn’t Require a Brain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Thinking is completely sidelined…"/>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Thinking is completely sidelined</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Animals, plants, and bacteria avoid painful stimuli and grow toward rewarding stimuli</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level of functioning is not worthy of human beings created in the image of God</a:t>
            </a:r>
          </a:p>
          <a:p>
            <a:pPr marL="952500" indent="-952500">
              <a:spcBef>
                <a:spcPts val="0"/>
              </a:spcBef>
              <a:buSzPct val="100000"/>
              <a:defRPr spc="0" sz="6400">
                <a:latin typeface="Avenir Next Medium"/>
                <a:ea typeface="Avenir Next Medium"/>
                <a:cs typeface="Avenir Next Medium"/>
                <a:sym typeface="Avenir Next Medium"/>
              </a:defRPr>
            </a:pPr>
            <a:r>
              <a:t>It is Satan’s goal to reduce us to “brute beasts, creatures of instinct” operating at level one. </a:t>
            </a:r>
          </a:p>
        </p:txBody>
      </p:sp>
      <p:sp>
        <p:nvSpPr>
          <p:cNvPr id="358" name="Level 1 Is so Primitive…"/>
          <p:cNvSpPr txBox="1"/>
          <p:nvPr>
            <p:ph type="title"/>
          </p:nvPr>
        </p:nvSpPr>
        <p:spPr>
          <a:xfrm>
            <a:off x="762000" y="381000"/>
            <a:ext cx="22860000" cy="2540000"/>
          </a:xfrm>
          <a:prstGeom prst="rect">
            <a:avLst/>
          </a:prstGeom>
        </p:spPr>
        <p:txBody>
          <a:bodyPr/>
          <a:lstStyle/>
          <a:p>
            <a:pPr defTabSz="569594">
              <a:lnSpc>
                <a:spcPct val="80000"/>
              </a:lnSpc>
              <a:defRPr b="1" cap="small" spc="77" sz="7728">
                <a:solidFill>
                  <a:srgbClr val="FFFB00"/>
                </a:solidFill>
                <a:latin typeface="Avenir Next Regular"/>
                <a:ea typeface="Avenir Next Regular"/>
                <a:cs typeface="Avenir Next Regular"/>
                <a:sym typeface="Avenir Next Regular"/>
              </a:defRPr>
            </a:pPr>
            <a:r>
              <a:t>Level 1 Is so Primitive</a:t>
            </a:r>
          </a:p>
          <a:p>
            <a:pPr defTabSz="569594">
              <a:lnSpc>
                <a:spcPct val="80000"/>
              </a:lnSpc>
              <a:defRPr b="1" cap="small" spc="77" sz="7728">
                <a:solidFill>
                  <a:srgbClr val="FFFB00"/>
                </a:solidFill>
                <a:latin typeface="Avenir Next Regular"/>
                <a:ea typeface="Avenir Next Regular"/>
                <a:cs typeface="Avenir Next Regular"/>
                <a:sym typeface="Avenir Next Regular"/>
              </a:defRPr>
            </a:pPr>
            <a:r>
              <a:t>it Doesn’t Require a Brain</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2" name="Sevel_Levels_1500.jpg" descr="Sevel_Levels_1500.jpg"/>
          <p:cNvPicPr>
            <a:picLocks noChangeAspect="0"/>
          </p:cNvPicPr>
          <p:nvPr/>
        </p:nvPicPr>
        <p:blipFill>
          <a:blip r:embed="rId3">
            <a:extLst/>
          </a:blip>
          <a:srcRect l="29012" t="0" r="0" b="0"/>
          <a:stretch>
            <a:fillRect/>
          </a:stretch>
        </p:blipFill>
        <p:spPr>
          <a:xfrm>
            <a:off x="0" y="0"/>
            <a:ext cx="17309497" cy="13716000"/>
          </a:xfrm>
          <a:prstGeom prst="rect">
            <a:avLst/>
          </a:prstGeom>
          <a:ln w="12700">
            <a:miter lim="400000"/>
          </a:ln>
        </p:spPr>
      </p:pic>
      <p:pic>
        <p:nvPicPr>
          <p:cNvPr id="363" name="Sevel_Levels_1500.jpg" descr="Sevel_Levels_1500.jpg"/>
          <p:cNvPicPr>
            <a:picLocks noChangeAspect="0"/>
          </p:cNvPicPr>
          <p:nvPr/>
        </p:nvPicPr>
        <p:blipFill>
          <a:blip r:embed="rId3">
            <a:extLst/>
          </a:blip>
          <a:srcRect l="78073" t="0" r="0" b="0"/>
          <a:stretch>
            <a:fillRect/>
          </a:stretch>
        </p:blipFill>
        <p:spPr>
          <a:xfrm>
            <a:off x="11874834" y="0"/>
            <a:ext cx="7501019" cy="13716000"/>
          </a:xfrm>
          <a:prstGeom prst="rect">
            <a:avLst/>
          </a:prstGeom>
          <a:ln w="12700">
            <a:miter lim="400000"/>
          </a:ln>
        </p:spPr>
      </p:pic>
      <p:pic>
        <p:nvPicPr>
          <p:cNvPr id="364" name="Sevel_Levels_1500.jpg" descr="Sevel_Levels_1500.jpg"/>
          <p:cNvPicPr>
            <a:picLocks noChangeAspect="0"/>
          </p:cNvPicPr>
          <p:nvPr/>
        </p:nvPicPr>
        <p:blipFill>
          <a:blip r:embed="rId3">
            <a:extLst/>
          </a:blip>
          <a:srcRect l="83072" t="0" r="164" b="0"/>
          <a:stretch>
            <a:fillRect/>
          </a:stretch>
        </p:blipFill>
        <p:spPr>
          <a:xfrm>
            <a:off x="13573748" y="0"/>
            <a:ext cx="10810254" cy="13716000"/>
          </a:xfrm>
          <a:prstGeom prst="rect">
            <a:avLst/>
          </a:prstGeom>
          <a:ln w="12700">
            <a:miter lim="400000"/>
          </a:ln>
        </p:spPr>
      </p:pic>
      <p:sp>
        <p:nvSpPr>
          <p:cNvPr id="365"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2</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Marketplace Exchange</a:t>
            </a:r>
          </a:p>
        </p:txBody>
      </p:sp>
      <p:sp>
        <p:nvSpPr>
          <p:cNvPr id="366"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Quid pro quo: You do something for me in return for something of agreed-upon value"/>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Quid pro quo: You do something for me in return for something of agreed-upon value</a:t>
            </a:r>
          </a:p>
        </p:txBody>
      </p:sp>
      <p:sp>
        <p:nvSpPr>
          <p:cNvPr id="371" name="Level 2: Marketplace Exchange"/>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2:</a:t>
            </a:r>
            <a:r>
              <a:t> Marketplace Exchange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70"/>
                                        </p:tgtEl>
                                        <p:attrNameLst>
                                          <p:attrName>style.visibility</p:attrName>
                                        </p:attrNameLst>
                                      </p:cBhvr>
                                      <p:to>
                                        <p:strVal val="visible"/>
                                      </p:to>
                                    </p:set>
                                    <p:animEffect filter="fade" transition="in">
                                      <p:cBhvr>
                                        <p:cTn id="7" dur="10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0" grpId="1"/>
    </p:bldLst>
  </p:timing>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Quid pro quo: You do something for me in return for something of agreed-upon valu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Quid pro quo: You do something for me in return for something of agreed-upon value</a:t>
            </a:r>
          </a:p>
          <a:p>
            <a:pPr marL="952500" indent="-952500">
              <a:spcBef>
                <a:spcPts val="0"/>
              </a:spcBef>
              <a:buSzPct val="100000"/>
              <a:defRPr spc="0" sz="6400">
                <a:latin typeface="Avenir Next Medium"/>
                <a:ea typeface="Avenir Next Medium"/>
                <a:cs typeface="Avenir Next Medium"/>
                <a:sym typeface="Avenir Next Medium"/>
              </a:defRPr>
            </a:pPr>
            <a:r>
              <a:t>As ancient Israel said when the law was read, “All the Lord has said WE will do.”</a:t>
            </a:r>
          </a:p>
        </p:txBody>
      </p:sp>
      <p:sp>
        <p:nvSpPr>
          <p:cNvPr id="376" name="Level 2: Marketplace Exchange"/>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2:</a:t>
            </a:r>
            <a:r>
              <a:t> Marketplace Exchange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Eye for an eye, tooth for a tooth.”…"/>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“Eye for an eye, tooth for a tooth.”</a:t>
            </a: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Vengeance is a moral duty – to NOT pay someone back with equal amounts of pain and suffering is considered immoral.</a:t>
            </a:r>
          </a:p>
        </p:txBody>
      </p:sp>
      <p:sp>
        <p:nvSpPr>
          <p:cNvPr id="381" name="Level 2: Marketplace Exchange"/>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2:</a:t>
            </a:r>
            <a:r>
              <a:t> Marketplace Exchange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380"/>
                                        </p:tgtEl>
                                        <p:attrNameLst>
                                          <p:attrName>style.visibility</p:attrName>
                                        </p:attrNameLst>
                                      </p:cBhvr>
                                      <p:to>
                                        <p:strVal val="visible"/>
                                      </p:to>
                                    </p:set>
                                    <p:animEffect filter="fade" transition="in">
                                      <p:cBhvr>
                                        <p:cTn id="7" dur="8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0"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This seminar is designed for everyone, regardless of denomination.…"/>
          <p:cNvSpPr txBox="1"/>
          <p:nvPr>
            <p:ph type="body" idx="1"/>
          </p:nvPr>
        </p:nvSpPr>
        <p:spPr>
          <a:xfrm>
            <a:off x="1689100" y="3149600"/>
            <a:ext cx="21005800" cy="10556122"/>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seminar is designed for everyone, regardless of denomination.</a:t>
            </a:r>
          </a:p>
          <a:p>
            <a:pPr marL="952500" indent="-952500">
              <a:spcBef>
                <a:spcPts val="0"/>
              </a:spcBef>
              <a:buSzPct val="100000"/>
              <a:defRPr sz="6400">
                <a:solidFill>
                  <a:srgbClr val="6C6C6C"/>
                </a:solidFill>
                <a:latin typeface="Avenir Next Medium"/>
                <a:ea typeface="Avenir Next Medium"/>
                <a:cs typeface="Avenir Next Medium"/>
                <a:sym typeface="Avenir Next Medium"/>
              </a:defRPr>
            </a:pPr>
            <a:r>
              <a:t>Paul, an Apostle to the Gentiles, had a great longing for his fellow Jews</a:t>
            </a:r>
          </a:p>
          <a:p>
            <a:pPr marL="952500" indent="-952500">
              <a:spcBef>
                <a:spcPts val="0"/>
              </a:spcBef>
              <a:buSzPct val="100000"/>
              <a:defRPr sz="6400">
                <a:solidFill>
                  <a:srgbClr val="6C6C6C"/>
                </a:solidFill>
                <a:latin typeface="Avenir Next Medium"/>
                <a:ea typeface="Avenir Next Medium"/>
                <a:cs typeface="Avenir Next Medium"/>
                <a:sym typeface="Avenir Next Medium"/>
              </a:defRPr>
            </a:pPr>
            <a:r>
              <a:t>I was raised in the SDA tradition and while I present Christian truths for everyone, have a great longing in my heart for those in the SDA tradition</a:t>
            </a:r>
            <a:endParaRPr>
              <a:solidFill>
                <a:srgbClr val="000000"/>
              </a:solidFill>
            </a:endParaRPr>
          </a:p>
          <a:p>
            <a:pPr marL="952500" indent="-952500">
              <a:spcBef>
                <a:spcPts val="0"/>
              </a:spcBef>
              <a:buSzPct val="100000"/>
              <a:defRPr sz="6400">
                <a:latin typeface="Avenir Next Medium"/>
                <a:ea typeface="Avenir Next Medium"/>
                <a:cs typeface="Avenir Next Medium"/>
                <a:sym typeface="Avenir Next Medium"/>
              </a:defRPr>
            </a:pPr>
            <a:r>
              <a:t>For their benefit, I will provide periodic historical quotes</a:t>
            </a:r>
          </a:p>
        </p:txBody>
      </p:sp>
      <p:sp>
        <p:nvSpPr>
          <p:cNvPr id="161" name="Overview"/>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Overview</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5" name="“Eye for an eye, tooth for a tooth.”…"/>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latin typeface="Avenir Next Medium"/>
                <a:ea typeface="Avenir Next Medium"/>
                <a:cs typeface="Avenir Next Medium"/>
                <a:sym typeface="Avenir Next Medium"/>
              </a:defRPr>
            </a:pPr>
            <a:r>
              <a:t>“Eye for an eye, tooth for a tooth.”</a:t>
            </a: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Vengeance is a moral duty – to NOT pay someone back with equal amounts of pain and suffering is considered immoral.</a:t>
            </a:r>
          </a:p>
          <a:p>
            <a:pPr marL="952500" indent="-952500">
              <a:spcBef>
                <a:spcPts val="0"/>
              </a:spcBef>
              <a:buSzPct val="100000"/>
              <a:defRPr spc="0" sz="6400">
                <a:latin typeface="Avenir Next Medium"/>
                <a:ea typeface="Avenir Next Medium"/>
                <a:cs typeface="Avenir Next Medium"/>
                <a:sym typeface="Avenir Next Medium"/>
              </a:defRPr>
            </a:pPr>
            <a:r>
              <a:t>This is the health / wellness gospel</a:t>
            </a:r>
            <a:endParaRPr>
              <a:solidFill>
                <a:srgbClr val="000000"/>
              </a:solidFill>
              <a:latin typeface="Arial"/>
              <a:ea typeface="Arial"/>
              <a:cs typeface="Arial"/>
              <a:sym typeface="Arial"/>
            </a:endParaRPr>
          </a:p>
          <a:p>
            <a:pPr marL="2857500" indent="-952500">
              <a:spcBef>
                <a:spcPts val="0"/>
              </a:spcBef>
              <a:buChar char="‣"/>
              <a:defRPr spc="0" sz="6400">
                <a:solidFill>
                  <a:srgbClr val="FFFC79"/>
                </a:solidFill>
                <a:latin typeface="Avenir Next Medium"/>
                <a:ea typeface="Avenir Next Medium"/>
                <a:cs typeface="Avenir Next Medium"/>
                <a:sym typeface="Avenir Next Medium"/>
              </a:defRPr>
            </a:pPr>
            <a:r>
              <a:t>If you do these rituals or say this prayer for so many days, you will be blessed of God.</a:t>
            </a:r>
          </a:p>
        </p:txBody>
      </p:sp>
      <p:sp>
        <p:nvSpPr>
          <p:cNvPr id="386" name="Level 2: Marketplace Exchange"/>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2:</a:t>
            </a:r>
            <a:r>
              <a:t> Marketplace Exchange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0" name="Thinking at this level is minimal"/>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Thinking at this level is minimal</a:t>
            </a:r>
          </a:p>
        </p:txBody>
      </p:sp>
      <p:sp>
        <p:nvSpPr>
          <p:cNvPr id="391" name="Level 2 Barely Requires a Brain"/>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2 Barely Requires a Brain</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90"/>
                                        </p:tgtEl>
                                        <p:attrNameLst>
                                          <p:attrName>style.visibility</p:attrName>
                                        </p:attrNameLst>
                                      </p:cBhvr>
                                      <p:to>
                                        <p:strVal val="visible"/>
                                      </p:to>
                                    </p:set>
                                    <p:animEffect filter="fade" transition="in">
                                      <p:cBhvr>
                                        <p:cTn id="7" dur="10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0" grpId="1"/>
    </p:bldLst>
  </p:timing>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Thinking at this level is minima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Thinking at this level is minimal</a:t>
            </a:r>
          </a:p>
          <a:p>
            <a:pPr marL="952500" indent="-952500">
              <a:spcBef>
                <a:spcPts val="0"/>
              </a:spcBef>
              <a:buSzPct val="100000"/>
              <a:defRPr spc="0" sz="6400">
                <a:latin typeface="Avenir Next Medium"/>
                <a:ea typeface="Avenir Next Medium"/>
                <a:cs typeface="Avenir Next Medium"/>
                <a:sym typeface="Avenir Next Medium"/>
              </a:defRPr>
            </a:pPr>
            <a:r>
              <a:t>Animals – dolphins, monkeys, dogs – can do things in exchange for a treat</a:t>
            </a:r>
          </a:p>
        </p:txBody>
      </p:sp>
      <p:sp>
        <p:nvSpPr>
          <p:cNvPr id="396" name="Level 2 Barely Requires a Brain"/>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2 Barely Requires a Brain</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0" name="Thinking at this level is minima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Thinking at this level is minimal</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Animals – dolphins, monkeys, dogs – can do things in exchange for a treat</a:t>
            </a:r>
          </a:p>
          <a:p>
            <a:pPr marL="952500" indent="-952500">
              <a:spcBef>
                <a:spcPts val="0"/>
              </a:spcBef>
              <a:buSzPct val="100000"/>
              <a:defRPr spc="0" sz="6400">
                <a:latin typeface="Avenir Next Medium"/>
                <a:ea typeface="Avenir Next Medium"/>
                <a:cs typeface="Avenir Next Medium"/>
                <a:sym typeface="Avenir Next Medium"/>
              </a:defRPr>
            </a:pPr>
            <a:r>
              <a:t>Motives remain self focused</a:t>
            </a:r>
          </a:p>
        </p:txBody>
      </p:sp>
      <p:sp>
        <p:nvSpPr>
          <p:cNvPr id="401" name="Level 2 Barely Requires a Brain"/>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2 Barely Requires a Brain</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5" name="Thinking at this level is minimal…"/>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Thinking at this level is minimal</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Animals – dolphins, monkeys, dogs – can do things in exchange for a treat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Motives remain self focused</a:t>
            </a:r>
          </a:p>
          <a:p>
            <a:pPr marL="952500" indent="-952500">
              <a:spcBef>
                <a:spcPts val="0"/>
              </a:spcBef>
              <a:buSzPct val="100000"/>
              <a:defRPr spc="0" sz="6400">
                <a:latin typeface="Avenir Next Medium"/>
                <a:ea typeface="Avenir Next Medium"/>
                <a:cs typeface="Avenir Next Medium"/>
                <a:sym typeface="Avenir Next Medium"/>
              </a:defRPr>
            </a:pPr>
            <a:r>
              <a:t>Not worthy of beings created in the image of God</a:t>
            </a:r>
          </a:p>
        </p:txBody>
      </p:sp>
      <p:sp>
        <p:nvSpPr>
          <p:cNvPr id="406" name="Level 2 Barely Requires a Brain"/>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2 Barely Requires a Brain</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0" name="Sevel_Levels_1500.jpg" descr="Sevel_Levels_1500.jpg"/>
          <p:cNvPicPr>
            <a:picLocks noChangeAspect="0"/>
          </p:cNvPicPr>
          <p:nvPr/>
        </p:nvPicPr>
        <p:blipFill>
          <a:blip r:embed="rId2">
            <a:extLst/>
          </a:blip>
          <a:srcRect l="29012" t="0" r="0" b="0"/>
          <a:stretch>
            <a:fillRect/>
          </a:stretch>
        </p:blipFill>
        <p:spPr>
          <a:xfrm>
            <a:off x="0" y="0"/>
            <a:ext cx="17309497" cy="13716000"/>
          </a:xfrm>
          <a:prstGeom prst="rect">
            <a:avLst/>
          </a:prstGeom>
          <a:ln w="12700">
            <a:miter lim="400000"/>
          </a:ln>
        </p:spPr>
      </p:pic>
      <p:pic>
        <p:nvPicPr>
          <p:cNvPr id="411" name="Sevel_Levels_1500.jpg" descr="Sevel_Levels_1500.jpg"/>
          <p:cNvPicPr>
            <a:picLocks noChangeAspect="0"/>
          </p:cNvPicPr>
          <p:nvPr/>
        </p:nvPicPr>
        <p:blipFill>
          <a:blip r:embed="rId2">
            <a:extLst/>
          </a:blip>
          <a:srcRect l="78073" t="0" r="0" b="0"/>
          <a:stretch>
            <a:fillRect/>
          </a:stretch>
        </p:blipFill>
        <p:spPr>
          <a:xfrm>
            <a:off x="11874834" y="0"/>
            <a:ext cx="7501019" cy="13716000"/>
          </a:xfrm>
          <a:prstGeom prst="rect">
            <a:avLst/>
          </a:prstGeom>
          <a:ln w="12700">
            <a:miter lim="400000"/>
          </a:ln>
        </p:spPr>
      </p:pic>
      <p:pic>
        <p:nvPicPr>
          <p:cNvPr id="412" name="Sevel_Levels_1500.jpg" descr="Sevel_Levels_1500.jpg"/>
          <p:cNvPicPr>
            <a:picLocks noChangeAspect="0"/>
          </p:cNvPicPr>
          <p:nvPr/>
        </p:nvPicPr>
        <p:blipFill>
          <a:blip r:embed="rId2">
            <a:extLst/>
          </a:blip>
          <a:srcRect l="83072" t="0" r="164" b="0"/>
          <a:stretch>
            <a:fillRect/>
          </a:stretch>
        </p:blipFill>
        <p:spPr>
          <a:xfrm>
            <a:off x="13573748" y="0"/>
            <a:ext cx="10810254" cy="13716000"/>
          </a:xfrm>
          <a:prstGeom prst="rect">
            <a:avLst/>
          </a:prstGeom>
          <a:ln w="12700">
            <a:miter lim="400000"/>
          </a:ln>
        </p:spPr>
      </p:pic>
      <p:sp>
        <p:nvSpPr>
          <p:cNvPr id="413"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3</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Social Conformity</a:t>
            </a:r>
          </a:p>
        </p:txBody>
      </p:sp>
      <p:sp>
        <p:nvSpPr>
          <p:cNvPr id="414"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6" name="Everyone’s doing it"/>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Everyone’s doing it</a:t>
            </a:r>
          </a:p>
        </p:txBody>
      </p:sp>
      <p:sp>
        <p:nvSpPr>
          <p:cNvPr id="417" name="Level 3: Social Conformity"/>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3:</a:t>
            </a:r>
            <a:r>
              <a:t> Social Conformity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416"/>
                                        </p:tgtEl>
                                        <p:attrNameLst>
                                          <p:attrName>style.visibility</p:attrName>
                                        </p:attrNameLst>
                                      </p:cBhvr>
                                      <p:to>
                                        <p:strVal val="visible"/>
                                      </p:to>
                                    </p:set>
                                    <p:animEffect filter="fade" transition="in">
                                      <p:cBhvr>
                                        <p:cTn id="7" dur="1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6" grpId="1"/>
    </p:bldLst>
  </p:timing>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Everyone’s doing i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Everyone’s doing it</a:t>
            </a:r>
          </a:p>
          <a:p>
            <a:pPr marL="952500" indent="-952500">
              <a:spcBef>
                <a:spcPts val="0"/>
              </a:spcBef>
              <a:buSzPct val="100000"/>
              <a:defRPr spc="0" sz="6400">
                <a:latin typeface="Avenir Next Medium"/>
                <a:ea typeface="Avenir Next Medium"/>
                <a:cs typeface="Avenir Next Medium"/>
                <a:sym typeface="Avenir Next Medium"/>
              </a:defRPr>
            </a:pPr>
            <a:r>
              <a:t>Right is determined by the consensus of one’s peers or community</a:t>
            </a:r>
          </a:p>
        </p:txBody>
      </p:sp>
      <p:sp>
        <p:nvSpPr>
          <p:cNvPr id="422" name="Level 3: Social Conformity"/>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3:</a:t>
            </a:r>
            <a:r>
              <a:t> Social Conformity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Everyone’s doing i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Everyone’s doing it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is determined by the consensus of one’s peers or community</a:t>
            </a:r>
          </a:p>
          <a:p>
            <a:pPr marL="952500" indent="-952500">
              <a:spcBef>
                <a:spcPts val="0"/>
              </a:spcBef>
              <a:buSzPct val="100000"/>
              <a:defRPr spc="0" sz="6400">
                <a:latin typeface="Avenir Next Medium"/>
                <a:ea typeface="Avenir Next Medium"/>
                <a:cs typeface="Avenir Next Medium"/>
                <a:sym typeface="Avenir Next Medium"/>
              </a:defRPr>
            </a:pPr>
            <a:r>
              <a:t>Individual vengeance is not allowed, but group punishment is considered mandatory</a:t>
            </a:r>
          </a:p>
        </p:txBody>
      </p:sp>
      <p:sp>
        <p:nvSpPr>
          <p:cNvPr id="427" name="Level 3: Social Conformity"/>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3:</a:t>
            </a:r>
            <a:r>
              <a:t> Social Conformity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Everyone’s doing i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Everyone’s doing it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is determined by the consensus of one’s peers or community</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Individual vengeance is not allowed, but group punishment is considered mandatory</a:t>
            </a:r>
          </a:p>
          <a:p>
            <a:pPr marL="952500" indent="-952500">
              <a:spcBef>
                <a:spcPts val="0"/>
              </a:spcBef>
              <a:buSzPct val="100000"/>
              <a:defRPr spc="0" sz="6400">
                <a:latin typeface="Avenir Next Medium"/>
                <a:ea typeface="Avenir Next Medium"/>
                <a:cs typeface="Avenir Next Medium"/>
                <a:sym typeface="Avenir Next Medium"/>
              </a:defRPr>
            </a:pPr>
            <a:r>
              <a:t>Like ancient Israel when they wanted kings and when they collectively punished / stoned / ostracized </a:t>
            </a:r>
          </a:p>
        </p:txBody>
      </p:sp>
      <p:sp>
        <p:nvSpPr>
          <p:cNvPr id="432" name="Level 3: Social Conformity"/>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3:</a:t>
            </a:r>
            <a:r>
              <a:t> Social Conformity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Have You Ever Been One of the First to…"/>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Have You Ever Been One of the First to</a:t>
            </a:r>
          </a:p>
          <a:p>
            <a:pPr algn="ctr" defTabSz="569594">
              <a:lnSpc>
                <a:spcPct val="80000"/>
              </a:lnSpc>
              <a:spcBef>
                <a:spcPts val="0"/>
              </a:spcBef>
              <a:defRPr b="1" cap="small" spc="77" sz="7728">
                <a:solidFill>
                  <a:srgbClr val="FFFB00"/>
                </a:solidFill>
                <a:latin typeface="Avenir Next Regular"/>
                <a:ea typeface="Avenir Next Regular"/>
                <a:cs typeface="Avenir Next Regular"/>
                <a:sym typeface="Avenir Next Regular"/>
              </a:defRPr>
            </a:pPr>
            <a:r>
              <a:t>Know Something was Wrong?</a:t>
            </a:r>
          </a:p>
        </p:txBody>
      </p:sp>
      <p:sp>
        <p:nvSpPr>
          <p:cNvPr id="166" name="Have you ever had the difficulty of identifying a problem when someone in leadership already concluded that no problem exists?"/>
          <p:cNvSpPr txBox="1"/>
          <p:nvPr>
            <p:ph type="body" idx="1"/>
          </p:nvPr>
        </p:nvSpPr>
        <p:spPr>
          <a:xfrm>
            <a:off x="1689100" y="3162300"/>
            <a:ext cx="21005800" cy="9296400"/>
          </a:xfrm>
          <a:prstGeom prst="rect">
            <a:avLst/>
          </a:prstGeom>
        </p:spPr>
        <p:txBody>
          <a:bodyPr/>
          <a:lstStyle>
            <a:lvl1pPr marL="0" indent="0" algn="ctr">
              <a:spcBef>
                <a:spcPts val="0"/>
              </a:spcBef>
              <a:buSzTx/>
              <a:buNone/>
              <a:defRPr sz="8000">
                <a:latin typeface="Avenir Next Medium"/>
                <a:ea typeface="Avenir Next Medium"/>
                <a:cs typeface="Avenir Next Medium"/>
                <a:sym typeface="Avenir Next Medium"/>
              </a:defRPr>
            </a:lvl1pPr>
          </a:lstStyle>
          <a:p>
            <a:pPr/>
            <a:r>
              <a:t>Have you ever had the difficulty of identifying a problem when someone in leadership already concluded that no problem exists?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66"/>
                                        </p:tgtEl>
                                        <p:attrNameLst>
                                          <p:attrName>style.visibility</p:attrName>
                                        </p:attrNameLst>
                                      </p:cBhvr>
                                      <p:to>
                                        <p:strVal val="visible"/>
                                      </p:to>
                                    </p:set>
                                    <p:animEffect filter="fade" transition="in">
                                      <p:cBhvr>
                                        <p:cTn id="7"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6" grpId="1"/>
    </p:bldLst>
  </p:timing>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6" name="Look to others to determine what is right"/>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Look to others to determine what is right</a:t>
            </a:r>
          </a:p>
        </p:txBody>
      </p:sp>
      <p:sp>
        <p:nvSpPr>
          <p:cNvPr id="437" name="Level 3 Doesn’t Require Thinking"/>
          <p:cNvSpPr txBox="1"/>
          <p:nvPr>
            <p:ph type="title"/>
          </p:nvPr>
        </p:nvSpPr>
        <p:spPr>
          <a:xfrm>
            <a:off x="762000" y="381000"/>
            <a:ext cx="22860000" cy="2540000"/>
          </a:xfrm>
          <a:prstGeom prst="rect">
            <a:avLst/>
          </a:prstGeom>
        </p:spPr>
        <p:txBody>
          <a:bodyPr/>
          <a:lstStyle/>
          <a:p>
            <a:pPr defTabSz="817244">
              <a:lnSpc>
                <a:spcPct val="80000"/>
              </a:lnSpc>
              <a:defRPr b="1" cap="small" spc="110" sz="11088">
                <a:solidFill>
                  <a:srgbClr val="FFFB00"/>
                </a:solidFill>
                <a:latin typeface="Avenir Next Regular"/>
                <a:ea typeface="Avenir Next Regular"/>
                <a:cs typeface="Avenir Next Regular"/>
                <a:sym typeface="Avenir Next Regular"/>
              </a:defRPr>
            </a:pPr>
            <a:r>
              <a:t>Level 3 Doesn’t Require Thinking</a:t>
            </a:r>
            <a:r>
              <a:rPr b="0" spc="11" sz="1188">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436"/>
                                        </p:tgtEl>
                                        <p:attrNameLst>
                                          <p:attrName>style.visibility</p:attrName>
                                        </p:attrNameLst>
                                      </p:cBhvr>
                                      <p:to>
                                        <p:strVal val="visible"/>
                                      </p:to>
                                    </p:set>
                                    <p:animEffect filter="fade" transition="in">
                                      <p:cBhvr>
                                        <p:cTn id="7" dur="10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6" grpId="1"/>
    </p:bldLst>
  </p:timing>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Look to others to determine what is righ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Look to others to determine what is right</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Many herd animals follow the crowd, even if it is right over the cliff</a:t>
            </a:r>
          </a:p>
        </p:txBody>
      </p:sp>
      <p:sp>
        <p:nvSpPr>
          <p:cNvPr id="442" name="Level 3 Doesn’t Require Thinking"/>
          <p:cNvSpPr txBox="1"/>
          <p:nvPr>
            <p:ph type="title"/>
          </p:nvPr>
        </p:nvSpPr>
        <p:spPr>
          <a:xfrm>
            <a:off x="762000" y="381000"/>
            <a:ext cx="22860000" cy="2540000"/>
          </a:xfrm>
          <a:prstGeom prst="rect">
            <a:avLst/>
          </a:prstGeom>
        </p:spPr>
        <p:txBody>
          <a:bodyPr/>
          <a:lstStyle/>
          <a:p>
            <a:pPr defTabSz="817244">
              <a:lnSpc>
                <a:spcPct val="80000"/>
              </a:lnSpc>
              <a:defRPr b="1" cap="small" spc="110" sz="11088">
                <a:solidFill>
                  <a:srgbClr val="FFFB00"/>
                </a:solidFill>
                <a:latin typeface="Avenir Next Regular"/>
                <a:ea typeface="Avenir Next Regular"/>
                <a:cs typeface="Avenir Next Regular"/>
                <a:sym typeface="Avenir Next Regular"/>
              </a:defRPr>
            </a:pPr>
            <a:r>
              <a:t>Level 3 Doesn’t Require Thinking</a:t>
            </a:r>
            <a:r>
              <a:rPr b="0" spc="11" sz="1188">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6" name="Look to others to determine what is right…"/>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Look to others to determine what is right</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Many herd animals follow the crowd, even if it is right over the cliff</a:t>
            </a:r>
            <a:endParaRPr>
              <a:solidFill>
                <a:srgbClr val="000000"/>
              </a:solidFill>
            </a:endParaRPr>
          </a:p>
          <a:p>
            <a:pPr marL="952500" indent="-952500">
              <a:spcBef>
                <a:spcPts val="0"/>
              </a:spcBef>
              <a:buSzPct val="100000"/>
              <a:defRPr spc="0" sz="6400">
                <a:latin typeface="Avenir Next Medium"/>
                <a:ea typeface="Avenir Next Medium"/>
                <a:cs typeface="Avenir Next Medium"/>
                <a:sym typeface="Avenir Next Medium"/>
              </a:defRPr>
            </a:pPr>
            <a:r>
              <a:t>Again, not worthy of beings created in the image of God</a:t>
            </a:r>
          </a:p>
        </p:txBody>
      </p:sp>
      <p:sp>
        <p:nvSpPr>
          <p:cNvPr id="447" name="Level 3 Doesn’t Require Thinking"/>
          <p:cNvSpPr txBox="1"/>
          <p:nvPr>
            <p:ph type="title"/>
          </p:nvPr>
        </p:nvSpPr>
        <p:spPr>
          <a:xfrm>
            <a:off x="762000" y="381000"/>
            <a:ext cx="22860000" cy="2540000"/>
          </a:xfrm>
          <a:prstGeom prst="rect">
            <a:avLst/>
          </a:prstGeom>
        </p:spPr>
        <p:txBody>
          <a:bodyPr/>
          <a:lstStyle/>
          <a:p>
            <a:pPr defTabSz="817244">
              <a:lnSpc>
                <a:spcPct val="80000"/>
              </a:lnSpc>
              <a:defRPr b="1" cap="small" spc="110" sz="11088">
                <a:solidFill>
                  <a:srgbClr val="FFFB00"/>
                </a:solidFill>
                <a:latin typeface="Avenir Next Regular"/>
                <a:ea typeface="Avenir Next Regular"/>
                <a:cs typeface="Avenir Next Regular"/>
                <a:sym typeface="Avenir Next Regular"/>
              </a:defRPr>
            </a:pPr>
            <a:r>
              <a:t>Level 3 Doesn’t Require Thinking</a:t>
            </a:r>
            <a:r>
              <a:rPr b="0" spc="11" sz="1188">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1" name="Sevel_Levels_1500.jpg" descr="Sevel_Levels_1500.jpg"/>
          <p:cNvPicPr>
            <a:picLocks noChangeAspect="0"/>
          </p:cNvPicPr>
          <p:nvPr/>
        </p:nvPicPr>
        <p:blipFill>
          <a:blip r:embed="rId2">
            <a:extLst/>
          </a:blip>
          <a:srcRect l="29012" t="0" r="0" b="0"/>
          <a:stretch>
            <a:fillRect/>
          </a:stretch>
        </p:blipFill>
        <p:spPr>
          <a:xfrm>
            <a:off x="0" y="0"/>
            <a:ext cx="17309497" cy="13716000"/>
          </a:xfrm>
          <a:prstGeom prst="rect">
            <a:avLst/>
          </a:prstGeom>
          <a:ln w="12700">
            <a:miter lim="400000"/>
          </a:ln>
        </p:spPr>
      </p:pic>
      <p:pic>
        <p:nvPicPr>
          <p:cNvPr id="452" name="Sevel_Levels_1500.jpg" descr="Sevel_Levels_1500.jpg"/>
          <p:cNvPicPr>
            <a:picLocks noChangeAspect="0"/>
          </p:cNvPicPr>
          <p:nvPr/>
        </p:nvPicPr>
        <p:blipFill>
          <a:blip r:embed="rId2">
            <a:extLst/>
          </a:blip>
          <a:srcRect l="78073" t="0" r="0" b="0"/>
          <a:stretch>
            <a:fillRect/>
          </a:stretch>
        </p:blipFill>
        <p:spPr>
          <a:xfrm>
            <a:off x="11874834" y="0"/>
            <a:ext cx="7501019" cy="13716000"/>
          </a:xfrm>
          <a:prstGeom prst="rect">
            <a:avLst/>
          </a:prstGeom>
          <a:ln w="12700">
            <a:miter lim="400000"/>
          </a:ln>
        </p:spPr>
      </p:pic>
      <p:pic>
        <p:nvPicPr>
          <p:cNvPr id="453" name="Sevel_Levels_1500.jpg" descr="Sevel_Levels_1500.jpg"/>
          <p:cNvPicPr>
            <a:picLocks noChangeAspect="0"/>
          </p:cNvPicPr>
          <p:nvPr/>
        </p:nvPicPr>
        <p:blipFill>
          <a:blip r:embed="rId2">
            <a:extLst/>
          </a:blip>
          <a:srcRect l="83072" t="0" r="164" b="0"/>
          <a:stretch>
            <a:fillRect/>
          </a:stretch>
        </p:blipFill>
        <p:spPr>
          <a:xfrm>
            <a:off x="13573748" y="0"/>
            <a:ext cx="10810254" cy="13716000"/>
          </a:xfrm>
          <a:prstGeom prst="rect">
            <a:avLst/>
          </a:prstGeom>
          <a:ln w="12700">
            <a:miter lim="400000"/>
          </a:ln>
        </p:spPr>
      </p:pic>
      <p:sp>
        <p:nvSpPr>
          <p:cNvPr id="454"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4</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Law and Order</a:t>
            </a:r>
          </a:p>
        </p:txBody>
      </p:sp>
      <p:sp>
        <p:nvSpPr>
          <p:cNvPr id="455"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7" name="Right and wrong determined by a codified system of rules, judges and imposed punishment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Right and wrong determined by a codified system of rules, judges and imposed punishments</a:t>
            </a:r>
          </a:p>
        </p:txBody>
      </p:sp>
      <p:sp>
        <p:nvSpPr>
          <p:cNvPr id="458" name="Level 4: Law and Order"/>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4:</a:t>
            </a:r>
            <a:r>
              <a:t> Law and Order</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457"/>
                                        </p:tgtEl>
                                        <p:attrNameLst>
                                          <p:attrName>style.visibility</p:attrName>
                                        </p:attrNameLst>
                                      </p:cBhvr>
                                      <p:to>
                                        <p:strVal val="visible"/>
                                      </p:to>
                                    </p:set>
                                    <p:animEffect filter="fade" transition="in">
                                      <p:cBhvr>
                                        <p:cTn id="7" dur="1000"/>
                                        <p:tgtEl>
                                          <p:spTgt spid="4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7" grpId="1"/>
    </p:bldLst>
  </p:timing>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2" name="Right and wrong determined by a codified system of rules, judges and imposed punishment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and wrong determined by a codified system of rules, judges and imposed punishments</a:t>
            </a:r>
            <a:endParaRPr>
              <a:solidFill>
                <a:srgbClr val="000000"/>
              </a:solidFill>
              <a:latin typeface="Arial"/>
              <a:ea typeface="Arial"/>
              <a:cs typeface="Arial"/>
              <a:sym typeface="Arial"/>
            </a:endParaRPr>
          </a:p>
          <a:p>
            <a:pPr marL="952500" indent="-952500">
              <a:spcBef>
                <a:spcPts val="0"/>
              </a:spcBef>
              <a:buSzPct val="100000"/>
              <a:defRPr spc="0" sz="6400">
                <a:latin typeface="Avenir Next Medium"/>
                <a:ea typeface="Avenir Next Medium"/>
                <a:cs typeface="Avenir Next Medium"/>
                <a:sym typeface="Avenir Next Medium"/>
              </a:defRPr>
            </a:pPr>
            <a:r>
              <a:t>Judgment is deferred to properly elected or otherwise constituted authorities</a:t>
            </a:r>
          </a:p>
        </p:txBody>
      </p:sp>
      <p:sp>
        <p:nvSpPr>
          <p:cNvPr id="463" name="Level 4: Law and Order"/>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4:</a:t>
            </a:r>
            <a:r>
              <a:t> Law and Order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7" name="Right and wrong determined by a codified system of rules, judges and imposed punishments…"/>
          <p:cNvSpPr txBox="1"/>
          <p:nvPr>
            <p:ph type="body" idx="1"/>
          </p:nvPr>
        </p:nvSpPr>
        <p:spPr>
          <a:xfrm>
            <a:off x="1689100" y="3132666"/>
            <a:ext cx="21005800" cy="10521477"/>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and wrong determined by a codified system of rules, judges and imposed punishments</a:t>
            </a:r>
            <a:endParaRPr>
              <a:latin typeface="Arial"/>
              <a:ea typeface="Arial"/>
              <a:cs typeface="Arial"/>
              <a:sym typeface="Arial"/>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Judgment is deferred to properly elected or otherwise constituted authorities</a:t>
            </a:r>
            <a:endParaRPr>
              <a:solidFill>
                <a:srgbClr val="000000"/>
              </a:solidFill>
              <a:latin typeface="Arial"/>
              <a:ea typeface="Arial"/>
              <a:cs typeface="Arial"/>
              <a:sym typeface="Arial"/>
            </a:endParaRPr>
          </a:p>
          <a:p>
            <a:pPr marL="952500" indent="-952500">
              <a:spcBef>
                <a:spcPts val="0"/>
              </a:spcBef>
              <a:buSzPct val="100000"/>
              <a:defRPr spc="0" sz="6400">
                <a:latin typeface="Avenir Next Medium"/>
                <a:ea typeface="Avenir Next Medium"/>
                <a:cs typeface="Avenir Next Medium"/>
                <a:sym typeface="Avenir Next Medium"/>
              </a:defRPr>
            </a:pPr>
            <a:r>
              <a:t>Authority figures rarely questioned: He must be right, he’s the judge, mayor, president, pastor, pope, God…</a:t>
            </a:r>
          </a:p>
        </p:txBody>
      </p:sp>
      <p:sp>
        <p:nvSpPr>
          <p:cNvPr id="468" name="Level 4: Law and Order"/>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4:</a:t>
            </a:r>
            <a:r>
              <a:t> Law and Order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2" name="As ancient Israel at the time of Christ said, “We have a law…”"/>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As ancient Israel at the time of Christ said, “We have a law…” </a:t>
            </a:r>
          </a:p>
        </p:txBody>
      </p:sp>
      <p:sp>
        <p:nvSpPr>
          <p:cNvPr id="473" name="Level 4: Law and Order"/>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4:</a:t>
            </a:r>
            <a:r>
              <a:t> Law and Order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7" name="As ancient Israel at the time of Christ said, “We have a law…”…"/>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As ancient Israel at the time of Christ said, “We have a law…”</a:t>
            </a:r>
            <a:endParaRPr>
              <a:solidFill>
                <a:srgbClr val="000000"/>
              </a:solidFill>
              <a:latin typeface="Arial"/>
              <a:ea typeface="Arial"/>
              <a:cs typeface="Arial"/>
              <a:sym typeface="Arial"/>
            </a:endParaRPr>
          </a:p>
          <a:p>
            <a:pPr marL="952500" indent="-952500">
              <a:spcBef>
                <a:spcPts val="0"/>
              </a:spcBef>
              <a:buSzPct val="100000"/>
              <a:defRPr spc="0" sz="6400">
                <a:latin typeface="Avenir Next Medium"/>
                <a:ea typeface="Avenir Next Medium"/>
                <a:cs typeface="Avenir Next Medium"/>
                <a:sym typeface="Avenir Next Medium"/>
              </a:defRPr>
            </a:pPr>
            <a:r>
              <a:t>Much of the modern world with imposed laws, judicial systems and COERCIVE enforcement</a:t>
            </a:r>
          </a:p>
        </p:txBody>
      </p:sp>
      <p:sp>
        <p:nvSpPr>
          <p:cNvPr id="478" name="Level 4: Law and Order"/>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4:</a:t>
            </a:r>
            <a:r>
              <a:t> Law and Order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2" name="At this level, one only has to think, “What are the rules?” “What is the law?”"/>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At this level, one only has to think, “What are the rules?” “What is the law?”</a:t>
            </a:r>
          </a:p>
        </p:txBody>
      </p:sp>
      <p:sp>
        <p:nvSpPr>
          <p:cNvPr id="483" name="Level 4: Minimal Level of Thinking"/>
          <p:cNvSpPr txBox="1"/>
          <p:nvPr>
            <p:ph type="title"/>
          </p:nvPr>
        </p:nvSpPr>
        <p:spPr>
          <a:xfrm>
            <a:off x="762000" y="381000"/>
            <a:ext cx="22860000" cy="2540000"/>
          </a:xfrm>
          <a:prstGeom prst="rect">
            <a:avLst/>
          </a:prstGeom>
        </p:spPr>
        <p:txBody>
          <a:bodyPr/>
          <a:lstStyle/>
          <a:p>
            <a:pPr defTabSz="792479">
              <a:lnSpc>
                <a:spcPct val="80000"/>
              </a:lnSpc>
              <a:defRPr b="1" cap="small" spc="107" sz="10752">
                <a:solidFill>
                  <a:srgbClr val="FFFB00"/>
                </a:solidFill>
                <a:latin typeface="Avenir Next Regular"/>
                <a:ea typeface="Avenir Next Regular"/>
                <a:cs typeface="Avenir Next Regular"/>
                <a:sym typeface="Avenir Next Regular"/>
              </a:defRPr>
            </a:pPr>
            <a:r>
              <a:t>Level 4: Minimal Level of Thinking</a:t>
            </a:r>
            <a:r>
              <a:rPr b="0" spc="11" sz="1152">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82"/>
                                        </p:tgtEl>
                                        <p:attrNameLst>
                                          <p:attrName>style.visibility</p:attrName>
                                        </p:attrNameLst>
                                      </p:cBhvr>
                                      <p:to>
                                        <p:strVal val="visible"/>
                                      </p:to>
                                    </p:set>
                                    <p:animEffect filter="fade" transition="in">
                                      <p:cBhvr>
                                        <p:cTn id="7" dur="1000"/>
                                        <p:tgtEl>
                                          <p:spTgt spid="4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2"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Domestic violence rates - No different"/>
          <p:cNvSpPr txBox="1"/>
          <p:nvPr>
            <p:ph type="body" idx="1"/>
          </p:nvPr>
        </p:nvSpPr>
        <p:spPr>
          <a:xfrm>
            <a:off x="1689100" y="3149600"/>
            <a:ext cx="21005800" cy="10521476"/>
          </a:xfrm>
          <a:prstGeom prst="rect">
            <a:avLst/>
          </a:prstGeom>
        </p:spPr>
        <p:txBody>
          <a:bodyPr anchor="t"/>
          <a:lstStyle>
            <a:lvl1pPr marL="952500" indent="-952500">
              <a:lnSpc>
                <a:spcPct val="110000"/>
              </a:lnSpc>
              <a:spcBef>
                <a:spcPts val="0"/>
              </a:spcBef>
              <a:buSzPct val="100000"/>
              <a:defRPr sz="6400">
                <a:latin typeface="Avenir Next Medium"/>
                <a:ea typeface="Avenir Next Medium"/>
                <a:cs typeface="Avenir Next Medium"/>
                <a:sym typeface="Avenir Next Medium"/>
              </a:defRPr>
            </a:lvl1pPr>
          </a:lstStyle>
          <a:p>
            <a:pPr/>
            <a:r>
              <a:t>Domestic violence rates - No different</a:t>
            </a:r>
          </a:p>
        </p:txBody>
      </p:sp>
      <p:sp>
        <p:nvSpPr>
          <p:cNvPr id="171"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70"/>
                                        </p:tgtEl>
                                        <p:attrNameLst>
                                          <p:attrName>style.visibility</p:attrName>
                                        </p:attrNameLst>
                                      </p:cBhvr>
                                      <p:to>
                                        <p:strVal val="visible"/>
                                      </p:to>
                                    </p:set>
                                    <p:animEffect filter="fade" transition="in">
                                      <p:cBhvr>
                                        <p:cTn id="7" dur="1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0" grpId="1"/>
    </p:bldLst>
  </p:timing>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7" name="At this level, one only has to think, “What are the rules?” “What is the law?”…"/>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this level, one only has to think, “What are the rules?” “What is the law?”</a:t>
            </a:r>
          </a:p>
          <a:p>
            <a:pPr marL="952500" indent="-952500">
              <a:spcBef>
                <a:spcPts val="0"/>
              </a:spcBef>
              <a:buSzPct val="100000"/>
              <a:defRPr spc="0" sz="6400">
                <a:latin typeface="Avenir Next Medium"/>
                <a:ea typeface="Avenir Next Medium"/>
                <a:cs typeface="Avenir Next Medium"/>
                <a:sym typeface="Avenir Next Medium"/>
              </a:defRPr>
            </a:pPr>
            <a:r>
              <a:t>Doesn’t have to understand why</a:t>
            </a:r>
          </a:p>
        </p:txBody>
      </p:sp>
      <p:sp>
        <p:nvSpPr>
          <p:cNvPr id="488" name="Level 4: Minimal Level of Thinking"/>
          <p:cNvSpPr txBox="1"/>
          <p:nvPr>
            <p:ph type="title"/>
          </p:nvPr>
        </p:nvSpPr>
        <p:spPr>
          <a:xfrm>
            <a:off x="762000" y="381000"/>
            <a:ext cx="22860000" cy="2540000"/>
          </a:xfrm>
          <a:prstGeom prst="rect">
            <a:avLst/>
          </a:prstGeom>
        </p:spPr>
        <p:txBody>
          <a:bodyPr/>
          <a:lstStyle/>
          <a:p>
            <a:pPr defTabSz="792479">
              <a:lnSpc>
                <a:spcPct val="80000"/>
              </a:lnSpc>
              <a:defRPr b="1" cap="small" spc="107" sz="10752">
                <a:solidFill>
                  <a:srgbClr val="FFFB00"/>
                </a:solidFill>
                <a:latin typeface="Avenir Next Regular"/>
                <a:ea typeface="Avenir Next Regular"/>
                <a:cs typeface="Avenir Next Regular"/>
                <a:sym typeface="Avenir Next Regular"/>
              </a:defRPr>
            </a:pPr>
            <a:r>
              <a:t>Level 4: Minimal Level of Thinking</a:t>
            </a:r>
            <a:r>
              <a:rPr b="0" spc="11" sz="1152">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2" name="At this level, one only has to think, “What are the rules?” “What is the law?”…"/>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this level, one only has to think, “What are the rules?” “What is the law?”</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Doesn’t have to understand why</a:t>
            </a:r>
          </a:p>
          <a:p>
            <a:pPr marL="952500" indent="-952500">
              <a:spcBef>
                <a:spcPts val="0"/>
              </a:spcBef>
              <a:buSzPct val="100000"/>
              <a:defRPr spc="0" sz="6400">
                <a:latin typeface="Avenir Next Medium"/>
                <a:ea typeface="Avenir Next Medium"/>
                <a:cs typeface="Avenir Next Medium"/>
                <a:sym typeface="Avenir Next Medium"/>
              </a:defRPr>
            </a:pPr>
            <a:r>
              <a:t>Doesn’t have to consider variables – if the rule says it, one must do it</a:t>
            </a:r>
          </a:p>
        </p:txBody>
      </p:sp>
      <p:sp>
        <p:nvSpPr>
          <p:cNvPr id="493" name="Level 4: Minimal Level of Thinking"/>
          <p:cNvSpPr txBox="1"/>
          <p:nvPr>
            <p:ph type="title"/>
          </p:nvPr>
        </p:nvSpPr>
        <p:spPr>
          <a:xfrm>
            <a:off x="762000" y="381000"/>
            <a:ext cx="22860000" cy="2540000"/>
          </a:xfrm>
          <a:prstGeom prst="rect">
            <a:avLst/>
          </a:prstGeom>
        </p:spPr>
        <p:txBody>
          <a:bodyPr/>
          <a:lstStyle/>
          <a:p>
            <a:pPr defTabSz="792479">
              <a:lnSpc>
                <a:spcPct val="80000"/>
              </a:lnSpc>
              <a:defRPr b="1" cap="small" spc="107" sz="10752">
                <a:solidFill>
                  <a:srgbClr val="FFFB00"/>
                </a:solidFill>
                <a:latin typeface="Avenir Next Regular"/>
                <a:ea typeface="Avenir Next Regular"/>
                <a:cs typeface="Avenir Next Regular"/>
                <a:sym typeface="Avenir Next Regular"/>
              </a:defRPr>
            </a:pPr>
            <a:r>
              <a:t>Level 4: Minimal Level of Thinking</a:t>
            </a:r>
            <a:r>
              <a:rPr b="0" spc="11" sz="1152">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7" name="At this level, one only has to think, “What are the rules?” “What is the law?”…"/>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At this level, one only has to think, “What are the rules?” “What is the law?”</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Doesn’t have to understand why</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Doesn’t have to consider variables – if the rule says it, one must do it</a:t>
            </a:r>
          </a:p>
          <a:p>
            <a:pPr marL="952500" indent="-952500">
              <a:spcBef>
                <a:spcPts val="0"/>
              </a:spcBef>
              <a:buSzPct val="100000"/>
              <a:defRPr spc="0" sz="6400">
                <a:latin typeface="Avenir Next Medium"/>
                <a:ea typeface="Avenir Next Medium"/>
                <a:cs typeface="Avenir Next Medium"/>
                <a:sym typeface="Avenir Next Medium"/>
              </a:defRPr>
            </a:pPr>
            <a:r>
              <a:t>Security is found in law-keeping – “I can’t be punished if I keep the rules” – OR in a legal loophole - substitutionary law-keeping, legal payments made to appease the legal authority.</a:t>
            </a:r>
          </a:p>
        </p:txBody>
      </p:sp>
      <p:sp>
        <p:nvSpPr>
          <p:cNvPr id="498" name="Level 4: Minimal Level of Thinking"/>
          <p:cNvSpPr txBox="1"/>
          <p:nvPr>
            <p:ph type="title"/>
          </p:nvPr>
        </p:nvSpPr>
        <p:spPr>
          <a:xfrm>
            <a:off x="762000" y="381000"/>
            <a:ext cx="22860000" cy="2540000"/>
          </a:xfrm>
          <a:prstGeom prst="rect">
            <a:avLst/>
          </a:prstGeom>
        </p:spPr>
        <p:txBody>
          <a:bodyPr/>
          <a:lstStyle/>
          <a:p>
            <a:pPr defTabSz="792479">
              <a:lnSpc>
                <a:spcPct val="80000"/>
              </a:lnSpc>
              <a:defRPr b="1" cap="small" spc="107" sz="10752">
                <a:solidFill>
                  <a:srgbClr val="FFFB00"/>
                </a:solidFill>
                <a:latin typeface="Avenir Next Regular"/>
                <a:ea typeface="Avenir Next Regular"/>
                <a:cs typeface="Avenir Next Regular"/>
                <a:sym typeface="Avenir Next Regular"/>
              </a:defRPr>
            </a:pPr>
            <a:r>
              <a:t>Level 4: Minimal Level of Thinking</a:t>
            </a:r>
            <a:r>
              <a:rPr b="0" spc="11" sz="1152">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2" name="Sevel_Levels_1500.jpg" descr="Sevel_Levels_1500.jpg"/>
          <p:cNvPicPr>
            <a:picLocks noChangeAspect="0"/>
          </p:cNvPicPr>
          <p:nvPr/>
        </p:nvPicPr>
        <p:blipFill>
          <a:blip r:embed="rId2">
            <a:extLst/>
          </a:blip>
          <a:srcRect l="29012" t="0" r="0" b="0"/>
          <a:stretch>
            <a:fillRect/>
          </a:stretch>
        </p:blipFill>
        <p:spPr>
          <a:xfrm>
            <a:off x="0" y="0"/>
            <a:ext cx="17309497" cy="13716000"/>
          </a:xfrm>
          <a:prstGeom prst="rect">
            <a:avLst/>
          </a:prstGeom>
          <a:ln w="12700">
            <a:miter lim="400000"/>
          </a:ln>
        </p:spPr>
      </p:pic>
      <p:pic>
        <p:nvPicPr>
          <p:cNvPr id="503" name="Sevel_Levels_1500.jpg" descr="Sevel_Levels_1500.jpg"/>
          <p:cNvPicPr>
            <a:picLocks noChangeAspect="0"/>
          </p:cNvPicPr>
          <p:nvPr/>
        </p:nvPicPr>
        <p:blipFill>
          <a:blip r:embed="rId2">
            <a:extLst/>
          </a:blip>
          <a:srcRect l="78073" t="0" r="0" b="0"/>
          <a:stretch>
            <a:fillRect/>
          </a:stretch>
        </p:blipFill>
        <p:spPr>
          <a:xfrm>
            <a:off x="11874834" y="0"/>
            <a:ext cx="7501019" cy="13716000"/>
          </a:xfrm>
          <a:prstGeom prst="rect">
            <a:avLst/>
          </a:prstGeom>
          <a:ln w="12700">
            <a:miter lim="400000"/>
          </a:ln>
        </p:spPr>
      </p:pic>
      <p:pic>
        <p:nvPicPr>
          <p:cNvPr id="504" name="Sevel_Levels_1500.jpg" descr="Sevel_Levels_1500.jpg"/>
          <p:cNvPicPr>
            <a:picLocks noChangeAspect="0"/>
          </p:cNvPicPr>
          <p:nvPr/>
        </p:nvPicPr>
        <p:blipFill>
          <a:blip r:embed="rId2">
            <a:extLst/>
          </a:blip>
          <a:srcRect l="83072" t="0" r="164" b="0"/>
          <a:stretch>
            <a:fillRect/>
          </a:stretch>
        </p:blipFill>
        <p:spPr>
          <a:xfrm>
            <a:off x="13573748" y="0"/>
            <a:ext cx="10810254" cy="13716000"/>
          </a:xfrm>
          <a:prstGeom prst="rect">
            <a:avLst/>
          </a:prstGeom>
          <a:ln w="12700">
            <a:miter lim="400000"/>
          </a:ln>
        </p:spPr>
      </p:pic>
      <p:sp>
        <p:nvSpPr>
          <p:cNvPr id="505"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5</a:t>
            </a:r>
          </a:p>
          <a:p>
            <a:pPr>
              <a:defRPr b="1" sz="7200">
                <a:latin typeface="Avenir Next Regular"/>
                <a:ea typeface="Avenir Next Regular"/>
                <a:cs typeface="Avenir Next Regular"/>
                <a:sym typeface="Avenir Next Regular"/>
              </a:defRPr>
            </a:pPr>
          </a:p>
          <a:p>
            <a:pPr>
              <a:defRPr b="1" sz="7200">
                <a:latin typeface="Avenir Next Regular"/>
                <a:ea typeface="Avenir Next Regular"/>
                <a:cs typeface="Avenir Next Regular"/>
                <a:sym typeface="Avenir Next Regular"/>
              </a:defRPr>
            </a:pPr>
            <a:r>
              <a:t>Love for Others</a:t>
            </a:r>
          </a:p>
        </p:txBody>
      </p:sp>
      <p:sp>
        <p:nvSpPr>
          <p:cNvPr id="506"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8" name="Right is determined by doing what is actually beneficial for other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Right is determined by doing what is actually beneficial for others</a:t>
            </a:r>
          </a:p>
        </p:txBody>
      </p:sp>
      <p:sp>
        <p:nvSpPr>
          <p:cNvPr id="509" name="Level 5: Love for Others"/>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5:</a:t>
            </a:r>
            <a:r>
              <a:t> Love for Others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508"/>
                                        </p:tgtEl>
                                        <p:attrNameLst>
                                          <p:attrName>style.visibility</p:attrName>
                                        </p:attrNameLst>
                                      </p:cBhvr>
                                      <p:to>
                                        <p:strVal val="visible"/>
                                      </p:to>
                                    </p:set>
                                    <p:animEffect filter="fade" transition="in">
                                      <p:cBhvr>
                                        <p:cTn id="7" dur="1000"/>
                                        <p:tgtEl>
                                          <p:spTgt spid="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08" grpId="1"/>
    </p:bldLst>
  </p:timing>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3" name="Right is determined by doing what is actually beneficial for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is determined by doing what is actually beneficial for others</a:t>
            </a:r>
          </a:p>
          <a:p>
            <a:pPr marL="952500" indent="-952500">
              <a:spcBef>
                <a:spcPts val="0"/>
              </a:spcBef>
              <a:buSzPct val="100000"/>
              <a:defRPr spc="0" sz="6400">
                <a:latin typeface="Avenir Next Medium"/>
                <a:ea typeface="Avenir Next Medium"/>
                <a:cs typeface="Avenir Next Medium"/>
                <a:sym typeface="Avenir Next Medium"/>
              </a:defRPr>
            </a:pPr>
            <a:r>
              <a:t>People have value regardless of the “law” (i.e. African Americans have value regardless of Jim Crow laws)</a:t>
            </a:r>
          </a:p>
        </p:txBody>
      </p:sp>
      <p:sp>
        <p:nvSpPr>
          <p:cNvPr id="514" name="Level 5: Love for Others"/>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5:</a:t>
            </a:r>
            <a:r>
              <a:t> Love for Others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8" name="Right is determined by doing what is actually beneficial for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Right is determined by doing what is actually beneficial for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People have value regardless of the “law” (i.e. African Americans have value regardless of Jim Crow laws)</a:t>
            </a:r>
          </a:p>
          <a:p>
            <a:pPr marL="952500" indent="-952500">
              <a:spcBef>
                <a:spcPts val="0"/>
              </a:spcBef>
              <a:buSzPct val="100000"/>
              <a:defRPr spc="0" sz="6400">
                <a:latin typeface="Avenir Next Medium"/>
                <a:ea typeface="Avenir Next Medium"/>
                <a:cs typeface="Avenir Next Medium"/>
                <a:sym typeface="Avenir Next Medium"/>
              </a:defRPr>
            </a:pPr>
            <a:r>
              <a:t>Right is determined, NOT by checking rules, but by doing that which is actually good for another</a:t>
            </a:r>
          </a:p>
        </p:txBody>
      </p:sp>
      <p:sp>
        <p:nvSpPr>
          <p:cNvPr id="519" name="Level 5: Love for Others"/>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5:</a:t>
            </a:r>
            <a:r>
              <a:t> Love for Others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3" name="This was Jesus healing on the Sabbath, socializing with tax collectors and touching lepers. Also, the story of the Good Samaritan, Apostles picking grain on Sabbath, David and the showbread."/>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This was Jesus healing on the Sabbath, socializing with tax collectors and touching lepers. Also, the story of the Good Samaritan, Apostles picking grain on Sabbath, David and the showbread.</a:t>
            </a:r>
          </a:p>
        </p:txBody>
      </p:sp>
      <p:sp>
        <p:nvSpPr>
          <p:cNvPr id="524" name="Level 5: Love for Others"/>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5:</a:t>
            </a:r>
            <a:r>
              <a:t> Love for Others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523"/>
                                        </p:tgtEl>
                                        <p:attrNameLst>
                                          <p:attrName>style.visibility</p:attrName>
                                        </p:attrNameLst>
                                      </p:cBhvr>
                                      <p:to>
                                        <p:strVal val="visible"/>
                                      </p:to>
                                    </p:set>
                                    <p:animEffect filter="fade" transition="in">
                                      <p:cBhvr>
                                        <p:cTn id="7" dur="1000"/>
                                        <p:tgtEl>
                                          <p:spTgt spid="5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3" grpId="1"/>
    </p:bldLst>
  </p:timing>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8" name="Level five is the first level that moves the decision making away from self to other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Level five is the first level that moves the decision making away from self to others</a:t>
            </a:r>
          </a:p>
        </p:txBody>
      </p:sp>
      <p:sp>
        <p:nvSpPr>
          <p:cNvPr id="529" name="Level 5 Requires Other-Centered Thinking"/>
          <p:cNvSpPr txBox="1"/>
          <p:nvPr>
            <p:ph type="title"/>
          </p:nvPr>
        </p:nvSpPr>
        <p:spPr>
          <a:xfrm>
            <a:off x="762000" y="381000"/>
            <a:ext cx="22860000" cy="2540000"/>
          </a:xfrm>
          <a:prstGeom prst="rect">
            <a:avLst/>
          </a:prstGeom>
        </p:spPr>
        <p:txBody>
          <a:bodyPr/>
          <a:lstStyle/>
          <a:p>
            <a:pPr defTabSz="643889">
              <a:lnSpc>
                <a:spcPct val="80000"/>
              </a:lnSpc>
              <a:defRPr b="1" cap="small" spc="87" sz="8736">
                <a:solidFill>
                  <a:srgbClr val="FFFB00"/>
                </a:solidFill>
                <a:latin typeface="Avenir Next Regular"/>
                <a:ea typeface="Avenir Next Regular"/>
                <a:cs typeface="Avenir Next Regular"/>
                <a:sym typeface="Avenir Next Regular"/>
              </a:defRPr>
            </a:pPr>
            <a:r>
              <a:t>Level 5 Requires Other-Centered Thinking</a:t>
            </a:r>
            <a:r>
              <a:rPr b="0" spc="9" sz="935">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28"/>
                                        </p:tgtEl>
                                        <p:attrNameLst>
                                          <p:attrName>style.visibility</p:attrName>
                                        </p:attrNameLst>
                                      </p:cBhvr>
                                      <p:to>
                                        <p:strVal val="visible"/>
                                      </p:to>
                                    </p:set>
                                    <p:animEffect filter="fade" transition="in">
                                      <p:cBhvr>
                                        <p:cTn id="7" dur="1000"/>
                                        <p:tgtEl>
                                          <p:spTgt spid="5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8" grpId="1"/>
    </p:bldLst>
  </p:timing>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3" name="Level five is the first level that moves the decision making away from self to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five is the first level that moves the decision making away from self to others</a:t>
            </a:r>
          </a:p>
          <a:p>
            <a:pPr marL="952500" indent="-952500">
              <a:spcBef>
                <a:spcPts val="0"/>
              </a:spcBef>
              <a:buSzPct val="100000"/>
              <a:defRPr spc="0" sz="6400">
                <a:latin typeface="Avenir Next Medium"/>
                <a:ea typeface="Avenir Next Medium"/>
                <a:cs typeface="Avenir Next Medium"/>
                <a:sym typeface="Avenir Next Medium"/>
              </a:defRPr>
            </a:pPr>
            <a:r>
              <a:t>Requires consideration of various options</a:t>
            </a:r>
          </a:p>
        </p:txBody>
      </p:sp>
      <p:sp>
        <p:nvSpPr>
          <p:cNvPr id="534" name="Level 5 Requires Other-Centered Thinking"/>
          <p:cNvSpPr txBox="1"/>
          <p:nvPr>
            <p:ph type="title"/>
          </p:nvPr>
        </p:nvSpPr>
        <p:spPr>
          <a:xfrm>
            <a:off x="762000" y="381000"/>
            <a:ext cx="22860000" cy="2540000"/>
          </a:xfrm>
          <a:prstGeom prst="rect">
            <a:avLst/>
          </a:prstGeom>
        </p:spPr>
        <p:txBody>
          <a:bodyPr/>
          <a:lstStyle/>
          <a:p>
            <a:pPr defTabSz="643889">
              <a:lnSpc>
                <a:spcPct val="80000"/>
              </a:lnSpc>
              <a:defRPr b="1" cap="small" spc="87" sz="8736">
                <a:solidFill>
                  <a:srgbClr val="FFFB00"/>
                </a:solidFill>
                <a:latin typeface="Avenir Next Regular"/>
                <a:ea typeface="Avenir Next Regular"/>
                <a:cs typeface="Avenir Next Regular"/>
                <a:sym typeface="Avenir Next Regular"/>
              </a:defRPr>
            </a:pPr>
            <a:r>
              <a:t>Level 5 Requires Other-Centered Thinking</a:t>
            </a:r>
            <a:r>
              <a:rPr b="0" spc="9" sz="935">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5" name="Domestic violence rates - No different…"/>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Domestic violence rates - No different</a:t>
            </a:r>
          </a:p>
          <a:p>
            <a:pPr marL="952500" indent="-952500">
              <a:lnSpc>
                <a:spcPct val="110000"/>
              </a:lnSpc>
              <a:spcBef>
                <a:spcPts val="0"/>
              </a:spcBef>
              <a:buSzPct val="100000"/>
              <a:defRPr sz="6400">
                <a:latin typeface="Avenir Next Medium"/>
                <a:ea typeface="Avenir Next Medium"/>
                <a:cs typeface="Avenir Next Medium"/>
                <a:sym typeface="Avenir Next Medium"/>
              </a:defRPr>
            </a:pPr>
            <a:r>
              <a:t>Child abuse rates - No different</a:t>
            </a:r>
          </a:p>
        </p:txBody>
      </p:sp>
      <p:sp>
        <p:nvSpPr>
          <p:cNvPr id="176"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Level five is the first level that moves the decision making away from self to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five is the first level that moves the decision making away from self to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Requires consideration of various options</a:t>
            </a:r>
          </a:p>
          <a:p>
            <a:pPr marL="952500" indent="-952500">
              <a:spcBef>
                <a:spcPts val="0"/>
              </a:spcBef>
              <a:buSzPct val="100000"/>
              <a:defRPr spc="0" sz="6400">
                <a:latin typeface="Avenir Next Medium"/>
                <a:ea typeface="Avenir Next Medium"/>
                <a:cs typeface="Avenir Next Medium"/>
                <a:sym typeface="Avenir Next Medium"/>
              </a:defRPr>
            </a:pPr>
            <a:r>
              <a:t>This level doesn’t require high cognitive intelligence, but does require some emotional intelligence with compassion and concern for others.</a:t>
            </a:r>
          </a:p>
        </p:txBody>
      </p:sp>
      <p:sp>
        <p:nvSpPr>
          <p:cNvPr id="539" name="Level 5 Requires Other-Centered Thinking"/>
          <p:cNvSpPr txBox="1"/>
          <p:nvPr>
            <p:ph type="title"/>
          </p:nvPr>
        </p:nvSpPr>
        <p:spPr>
          <a:xfrm>
            <a:off x="762000" y="381000"/>
            <a:ext cx="22860000" cy="2540000"/>
          </a:xfrm>
          <a:prstGeom prst="rect">
            <a:avLst/>
          </a:prstGeom>
        </p:spPr>
        <p:txBody>
          <a:bodyPr/>
          <a:lstStyle/>
          <a:p>
            <a:pPr defTabSz="643889">
              <a:lnSpc>
                <a:spcPct val="80000"/>
              </a:lnSpc>
              <a:defRPr b="1" cap="small" spc="87" sz="8736">
                <a:solidFill>
                  <a:srgbClr val="FFFB00"/>
                </a:solidFill>
                <a:latin typeface="Avenir Next Regular"/>
                <a:ea typeface="Avenir Next Regular"/>
                <a:cs typeface="Avenir Next Regular"/>
                <a:sym typeface="Avenir Next Regular"/>
              </a:defRPr>
            </a:pPr>
            <a:r>
              <a:t>Level 5 Requires Other-Centered Thinking</a:t>
            </a:r>
            <a:r>
              <a:rPr b="0" spc="9" sz="935">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3" name="Level five is the first level that moves the decision making away from self to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five is the first level that moves the decision making away from self to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Requires consideration of various options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level doesn’t require high cognitive intelligence, but does require some emotional intelligence with compassion and concern for others.</a:t>
            </a:r>
          </a:p>
          <a:p>
            <a:pPr marL="952500" indent="-952500">
              <a:spcBef>
                <a:spcPts val="0"/>
              </a:spcBef>
              <a:buSzPct val="100000"/>
              <a:defRPr spc="0" sz="6400">
                <a:latin typeface="Avenir Next Medium"/>
                <a:ea typeface="Avenir Next Medium"/>
                <a:cs typeface="Avenir Next Medium"/>
                <a:sym typeface="Avenir Next Medium"/>
              </a:defRPr>
            </a:pPr>
            <a:r>
              <a:t>It’s about right motive; NOT right answers</a:t>
            </a:r>
          </a:p>
        </p:txBody>
      </p:sp>
      <p:sp>
        <p:nvSpPr>
          <p:cNvPr id="544" name="Level 5 Requires Other-Centered Thinking"/>
          <p:cNvSpPr txBox="1"/>
          <p:nvPr>
            <p:ph type="title"/>
          </p:nvPr>
        </p:nvSpPr>
        <p:spPr>
          <a:xfrm>
            <a:off x="762000" y="381000"/>
            <a:ext cx="22860000" cy="2540000"/>
          </a:xfrm>
          <a:prstGeom prst="rect">
            <a:avLst/>
          </a:prstGeom>
        </p:spPr>
        <p:txBody>
          <a:bodyPr/>
          <a:lstStyle/>
          <a:p>
            <a:pPr defTabSz="643889">
              <a:lnSpc>
                <a:spcPct val="80000"/>
              </a:lnSpc>
              <a:defRPr b="1" cap="small" spc="87" sz="8736">
                <a:solidFill>
                  <a:srgbClr val="FFFB00"/>
                </a:solidFill>
                <a:latin typeface="Avenir Next Regular"/>
                <a:ea typeface="Avenir Next Regular"/>
                <a:cs typeface="Avenir Next Regular"/>
                <a:sym typeface="Avenir Next Regular"/>
              </a:defRPr>
            </a:pPr>
            <a:r>
              <a:t>Level 5 Requires Other-Centered Thinking</a:t>
            </a:r>
            <a:r>
              <a:rPr b="0" spc="9" sz="935">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8" name="Level five is the first level that moves the decision making away from self to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Level five is the first level that moves the decision making away from self to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Requires consideration of various options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This level doesn’t require high cognitive intelligence, but does require some emotional intelligence with compassion and concern for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It’s about right motive; NOT right answers</a:t>
            </a:r>
          </a:p>
          <a:p>
            <a:pPr marL="952500" indent="-952500">
              <a:spcBef>
                <a:spcPts val="0"/>
              </a:spcBef>
              <a:buSzPct val="100000"/>
              <a:defRPr spc="0" sz="6400">
                <a:latin typeface="Avenir Next Medium"/>
                <a:ea typeface="Avenir Next Medium"/>
                <a:cs typeface="Avenir Next Medium"/>
                <a:sym typeface="Avenir Next Medium"/>
              </a:defRPr>
            </a:pPr>
            <a:r>
              <a:t>Except you become like little children…</a:t>
            </a:r>
          </a:p>
        </p:txBody>
      </p:sp>
      <p:sp>
        <p:nvSpPr>
          <p:cNvPr id="549" name="Level 5 Requires Other-Centered Thinking"/>
          <p:cNvSpPr txBox="1"/>
          <p:nvPr>
            <p:ph type="title"/>
          </p:nvPr>
        </p:nvSpPr>
        <p:spPr>
          <a:xfrm>
            <a:off x="762000" y="381000"/>
            <a:ext cx="22860000" cy="2540000"/>
          </a:xfrm>
          <a:prstGeom prst="rect">
            <a:avLst/>
          </a:prstGeom>
        </p:spPr>
        <p:txBody>
          <a:bodyPr/>
          <a:lstStyle/>
          <a:p>
            <a:pPr defTabSz="643889">
              <a:lnSpc>
                <a:spcPct val="80000"/>
              </a:lnSpc>
              <a:defRPr b="1" cap="small" spc="87" sz="8736">
                <a:solidFill>
                  <a:srgbClr val="FFFB00"/>
                </a:solidFill>
                <a:latin typeface="Avenir Next Regular"/>
                <a:ea typeface="Avenir Next Regular"/>
                <a:cs typeface="Avenir Next Regular"/>
                <a:sym typeface="Avenir Next Regular"/>
              </a:defRPr>
            </a:pPr>
            <a:r>
              <a:t>Level 5 Requires Other-Centered Thinking</a:t>
            </a:r>
            <a:r>
              <a:rPr b="0" spc="9" sz="935">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3" name="Sevel_Levels_1500.jpg" descr="Sevel_Levels_1500.jpg"/>
          <p:cNvPicPr>
            <a:picLocks noChangeAspect="0"/>
          </p:cNvPicPr>
          <p:nvPr/>
        </p:nvPicPr>
        <p:blipFill>
          <a:blip r:embed="rId2">
            <a:extLst/>
          </a:blip>
          <a:srcRect l="29012" t="0" r="0" b="0"/>
          <a:stretch>
            <a:fillRect/>
          </a:stretch>
        </p:blipFill>
        <p:spPr>
          <a:xfrm>
            <a:off x="0" y="0"/>
            <a:ext cx="17309497" cy="13716000"/>
          </a:xfrm>
          <a:prstGeom prst="rect">
            <a:avLst/>
          </a:prstGeom>
          <a:ln w="12700">
            <a:miter lim="400000"/>
          </a:ln>
        </p:spPr>
      </p:pic>
      <p:pic>
        <p:nvPicPr>
          <p:cNvPr id="554" name="Sevel_Levels_1500.jpg" descr="Sevel_Levels_1500.jpg"/>
          <p:cNvPicPr>
            <a:picLocks noChangeAspect="0"/>
          </p:cNvPicPr>
          <p:nvPr/>
        </p:nvPicPr>
        <p:blipFill>
          <a:blip r:embed="rId2">
            <a:extLst/>
          </a:blip>
          <a:srcRect l="78073" t="0" r="0" b="0"/>
          <a:stretch>
            <a:fillRect/>
          </a:stretch>
        </p:blipFill>
        <p:spPr>
          <a:xfrm>
            <a:off x="11874834" y="0"/>
            <a:ext cx="7501019" cy="13716000"/>
          </a:xfrm>
          <a:prstGeom prst="rect">
            <a:avLst/>
          </a:prstGeom>
          <a:ln w="12700">
            <a:miter lim="400000"/>
          </a:ln>
        </p:spPr>
      </p:pic>
      <p:pic>
        <p:nvPicPr>
          <p:cNvPr id="555" name="Sevel_Levels_1500.jpg" descr="Sevel_Levels_1500.jpg"/>
          <p:cNvPicPr>
            <a:picLocks noChangeAspect="0"/>
          </p:cNvPicPr>
          <p:nvPr/>
        </p:nvPicPr>
        <p:blipFill>
          <a:blip r:embed="rId2">
            <a:extLst/>
          </a:blip>
          <a:srcRect l="83072" t="0" r="164" b="0"/>
          <a:stretch>
            <a:fillRect/>
          </a:stretch>
        </p:blipFill>
        <p:spPr>
          <a:xfrm>
            <a:off x="13573748" y="0"/>
            <a:ext cx="10810254" cy="13716000"/>
          </a:xfrm>
          <a:prstGeom prst="rect">
            <a:avLst/>
          </a:prstGeom>
          <a:ln w="12700">
            <a:miter lim="400000"/>
          </a:ln>
        </p:spPr>
      </p:pic>
      <p:sp>
        <p:nvSpPr>
          <p:cNvPr id="556"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6</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Principle Based</a:t>
            </a:r>
          </a:p>
        </p:txBody>
      </p:sp>
      <p:sp>
        <p:nvSpPr>
          <p:cNvPr id="557"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9" name="Understands design law, right and wrong is determined by harmony with how life is actually constructed to operate"/>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Understands design law, right and wrong is determined by harmony with how life is actually constructed to operate</a:t>
            </a:r>
          </a:p>
        </p:txBody>
      </p:sp>
      <p:sp>
        <p:nvSpPr>
          <p:cNvPr id="560" name="Level 6: Principle Based"/>
          <p:cNvSpPr txBox="1"/>
          <p:nvPr>
            <p:ph type="title"/>
          </p:nvPr>
        </p:nvSpPr>
        <p:spPr>
          <a:xfrm>
            <a:off x="762000" y="364066"/>
            <a:ext cx="22860000" cy="2540001"/>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6:</a:t>
            </a:r>
            <a:r>
              <a:t> Principle Based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559"/>
                                        </p:tgtEl>
                                        <p:attrNameLst>
                                          <p:attrName>style.visibility</p:attrName>
                                        </p:attrNameLst>
                                      </p:cBhvr>
                                      <p:to>
                                        <p:strVal val="visible"/>
                                      </p:to>
                                    </p:set>
                                    <p:animEffect filter="fade" transition="in">
                                      <p:cBhvr>
                                        <p:cTn id="7" dur="1000"/>
                                        <p:tgtEl>
                                          <p:spTgt spid="5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59" grpId="1"/>
    </p:bldLst>
  </p:timing>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4" name="Understands design law, right and wrong is determined by harmony with how life is actually constructed to operat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Understands design law, right and wrong is determined by harmony with how life is actually constructed to operate</a:t>
            </a:r>
          </a:p>
          <a:p>
            <a:pPr marL="952500" indent="-952500">
              <a:spcBef>
                <a:spcPts val="0"/>
              </a:spcBef>
              <a:buSzPct val="100000"/>
              <a:defRPr spc="0" sz="6400">
                <a:latin typeface="Avenir Next Medium"/>
                <a:ea typeface="Avenir Next Medium"/>
                <a:cs typeface="Avenir Next Medium"/>
                <a:sym typeface="Avenir Next Medium"/>
              </a:defRPr>
            </a:pPr>
            <a:r>
              <a:t>One doesn’t do something “because the rule says so,” but because it actually works that way</a:t>
            </a:r>
          </a:p>
        </p:txBody>
      </p:sp>
      <p:sp>
        <p:nvSpPr>
          <p:cNvPr id="565" name="Level 6: Principle Based"/>
          <p:cNvSpPr txBox="1"/>
          <p:nvPr>
            <p:ph type="title"/>
          </p:nvPr>
        </p:nvSpPr>
        <p:spPr>
          <a:xfrm>
            <a:off x="762000" y="364066"/>
            <a:ext cx="22860000" cy="2540001"/>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6:</a:t>
            </a:r>
            <a:r>
              <a:t> Principle Based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9" name="Understands design law, right and wrong is determined by harmony with how life is actually constructed to operat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Understands design law, right and wrong is determined by harmony with how life is actually constructed to operate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One doesn’t do something “because the rule says so,” but because it actually works that way</a:t>
            </a:r>
          </a:p>
          <a:p>
            <a:pPr marL="952500" indent="-952500">
              <a:spcBef>
                <a:spcPts val="0"/>
              </a:spcBef>
              <a:buSzPct val="100000"/>
              <a:defRPr spc="0" sz="6400">
                <a:latin typeface="Avenir Next Medium"/>
                <a:ea typeface="Avenir Next Medium"/>
                <a:cs typeface="Avenir Next Medium"/>
                <a:sym typeface="Avenir Next Medium"/>
              </a:defRPr>
            </a:pPr>
            <a:r>
              <a:t>This was Jesus and the Apostles after Pentecost</a:t>
            </a:r>
          </a:p>
        </p:txBody>
      </p:sp>
      <p:sp>
        <p:nvSpPr>
          <p:cNvPr id="570" name="Level 6: Principle Based"/>
          <p:cNvSpPr txBox="1"/>
          <p:nvPr>
            <p:ph type="title"/>
          </p:nvPr>
        </p:nvSpPr>
        <p:spPr>
          <a:xfrm>
            <a:off x="762000" y="364066"/>
            <a:ext cx="22860000" cy="2540001"/>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rPr b="0" spc="72" sz="7200">
                <a:latin typeface="Avenir Next Medium"/>
                <a:ea typeface="Avenir Next Medium"/>
                <a:cs typeface="Avenir Next Medium"/>
                <a:sym typeface="Avenir Next Medium"/>
              </a:rPr>
              <a:t>Level 6:</a:t>
            </a:r>
            <a:r>
              <a:t> Principle Based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4" name="Not only a concern for others but a realization of how God constructed life to operate"/>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Not only a concern for others but a realization of how God constructed life to operate</a:t>
            </a:r>
          </a:p>
        </p:txBody>
      </p:sp>
      <p:sp>
        <p:nvSpPr>
          <p:cNvPr id="575" name="Level 6 Requires Thinking"/>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6 Requires Thinking</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74"/>
                                        </p:tgtEl>
                                        <p:attrNameLst>
                                          <p:attrName>style.visibility</p:attrName>
                                        </p:attrNameLst>
                                      </p:cBhvr>
                                      <p:to>
                                        <p:strVal val="visible"/>
                                      </p:to>
                                    </p:set>
                                    <p:animEffect filter="fade" transition="in">
                                      <p:cBhvr>
                                        <p:cTn id="7" dur="1000"/>
                                        <p:tgtEl>
                                          <p:spTgt spid="5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74" grpId="1"/>
    </p:bldLst>
  </p:timing>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9" name="Not only a concern for others but a realization of how God constructed life to operat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a concern for others but a realization of how God constructed life to operate</a:t>
            </a:r>
          </a:p>
          <a:p>
            <a:pPr marL="952500" indent="-952500">
              <a:spcBef>
                <a:spcPts val="0"/>
              </a:spcBef>
              <a:buSzPct val="100000"/>
              <a:defRPr spc="0" sz="6400">
                <a:latin typeface="Avenir Next Medium"/>
                <a:ea typeface="Avenir Next Medium"/>
                <a:cs typeface="Avenir Next Medium"/>
                <a:sym typeface="Avenir Next Medium"/>
              </a:defRPr>
            </a:pPr>
            <a:r>
              <a:t>One reasons through cause and effect</a:t>
            </a:r>
          </a:p>
        </p:txBody>
      </p:sp>
      <p:sp>
        <p:nvSpPr>
          <p:cNvPr id="580" name="Level 6 Requires Thinking"/>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6 Requires Thinking</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4" name="Not only a concern for others but a realization of how God constructed life to operat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a concern for others but a realization of how God constructed life to operate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One reasons through cause and effect</a:t>
            </a:r>
          </a:p>
          <a:p>
            <a:pPr marL="952500" indent="-952500">
              <a:spcBef>
                <a:spcPts val="0"/>
              </a:spcBef>
              <a:buSzPct val="100000"/>
              <a:defRPr spc="0" sz="6400">
                <a:latin typeface="Avenir Next Medium"/>
                <a:ea typeface="Avenir Next Medium"/>
                <a:cs typeface="Avenir Next Medium"/>
                <a:sym typeface="Avenir Next Medium"/>
              </a:defRPr>
            </a:pPr>
            <a:r>
              <a:t>Mature individuals don’t use illegal drugs, not because they are illegal, but because they violate the laws of health. Thus, even when made legal by the state, they still don’t use them.</a:t>
            </a:r>
          </a:p>
        </p:txBody>
      </p:sp>
      <p:sp>
        <p:nvSpPr>
          <p:cNvPr id="585" name="Level 6 Requires Thinking"/>
          <p:cNvSpPr txBox="1"/>
          <p:nvPr>
            <p:ph type="title"/>
          </p:nvPr>
        </p:nvSpPr>
        <p:spPr>
          <a:xfrm>
            <a:off x="762000" y="381000"/>
            <a:ext cx="22860000" cy="2540000"/>
          </a:xfrm>
          <a:prstGeom prst="rect">
            <a:avLst/>
          </a:prstGeom>
        </p:spPr>
        <p:txBody>
          <a:bodyPr/>
          <a:lstStyle/>
          <a:p>
            <a:pPr>
              <a:lnSpc>
                <a:spcPct val="80000"/>
              </a:lnSpc>
              <a:defRPr b="1" cap="small" spc="112">
                <a:solidFill>
                  <a:srgbClr val="FFFB00"/>
                </a:solidFill>
                <a:latin typeface="Avenir Next Regular"/>
                <a:ea typeface="Avenir Next Regular"/>
                <a:cs typeface="Avenir Next Regular"/>
                <a:sym typeface="Avenir Next Regular"/>
              </a:defRPr>
            </a:pPr>
            <a:r>
              <a:t>Level 6 Requires Thinking</a:t>
            </a:r>
            <a:r>
              <a:rPr b="0" spc="12" sz="1200">
                <a:solidFill>
                  <a:srgbClr val="000000"/>
                </a:solidFill>
                <a:latin typeface="Times Roman"/>
                <a:ea typeface="Times Roman"/>
                <a:cs typeface="Times Roman"/>
                <a:sym typeface="Times Roman"/>
              </a:rP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Domestic violence rates - No different…"/>
          <p:cNvSpPr txBox="1"/>
          <p:nvPr>
            <p:ph type="body" idx="1"/>
          </p:nvPr>
        </p:nvSpPr>
        <p:spPr>
          <a:xfrm>
            <a:off x="1689100" y="3149600"/>
            <a:ext cx="21005800" cy="10521476"/>
          </a:xfrm>
          <a:prstGeom prst="rect">
            <a:avLst/>
          </a:prstGeom>
        </p:spPr>
        <p:txBody>
          <a:bodyPr anchor="t"/>
          <a:lstStyle/>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Domestic violence rates - No different</a:t>
            </a:r>
          </a:p>
          <a:p>
            <a:pPr marL="952500" indent="-952500">
              <a:lnSpc>
                <a:spcPct val="110000"/>
              </a:lnSpc>
              <a:spcBef>
                <a:spcPts val="0"/>
              </a:spcBef>
              <a:buSzPct val="100000"/>
              <a:defRPr sz="6400">
                <a:solidFill>
                  <a:srgbClr val="6C6C6C"/>
                </a:solidFill>
                <a:latin typeface="Avenir Next Medium"/>
                <a:ea typeface="Avenir Next Medium"/>
                <a:cs typeface="Avenir Next Medium"/>
                <a:sym typeface="Avenir Next Medium"/>
              </a:defRPr>
            </a:pPr>
            <a:r>
              <a:t>Child abuse rates - No different</a:t>
            </a:r>
          </a:p>
          <a:p>
            <a:pPr marL="952500" indent="-952500">
              <a:lnSpc>
                <a:spcPct val="110000"/>
              </a:lnSpc>
              <a:spcBef>
                <a:spcPts val="0"/>
              </a:spcBef>
              <a:buSzPct val="100000"/>
              <a:defRPr sz="6400">
                <a:latin typeface="Avenir Next Medium"/>
                <a:ea typeface="Avenir Next Medium"/>
                <a:cs typeface="Avenir Next Medium"/>
                <a:sym typeface="Avenir Next Medium"/>
              </a:defRPr>
            </a:pPr>
            <a:r>
              <a:t>Alcohol / drug addiction rates - No different</a:t>
            </a:r>
          </a:p>
        </p:txBody>
      </p:sp>
      <p:sp>
        <p:nvSpPr>
          <p:cNvPr id="181" name="There Is Something Wrong in Christianity"/>
          <p:cNvSpPr txBox="1"/>
          <p:nvPr/>
        </p:nvSpPr>
        <p:spPr>
          <a:xfrm>
            <a:off x="762000" y="381000"/>
            <a:ext cx="228600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defTabSz="643889">
              <a:lnSpc>
                <a:spcPct val="80000"/>
              </a:lnSpc>
              <a:spcBef>
                <a:spcPts val="0"/>
              </a:spcBef>
              <a:defRPr b="1" cap="small" spc="87" sz="8736">
                <a:solidFill>
                  <a:srgbClr val="FFFB00"/>
                </a:solidFill>
                <a:latin typeface="Avenir Next Regular"/>
                <a:ea typeface="Avenir Next Regular"/>
                <a:cs typeface="Avenir Next Regular"/>
                <a:sym typeface="Avenir Next Regular"/>
              </a:defRPr>
            </a:lvl1pPr>
          </a:lstStyle>
          <a:p>
            <a:pPr/>
            <a:r>
              <a:t>There Is Something Wrong in Christianity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9" name="Sevel_Levels_1500.jpg" descr="Sevel_Levels_1500.jpg"/>
          <p:cNvPicPr>
            <a:picLocks noChangeAspect="0"/>
          </p:cNvPicPr>
          <p:nvPr/>
        </p:nvPicPr>
        <p:blipFill>
          <a:blip r:embed="rId2">
            <a:extLst/>
          </a:blip>
          <a:srcRect l="29012" t="0" r="0" b="0"/>
          <a:stretch>
            <a:fillRect/>
          </a:stretch>
        </p:blipFill>
        <p:spPr>
          <a:xfrm>
            <a:off x="0" y="0"/>
            <a:ext cx="17309497" cy="13716000"/>
          </a:xfrm>
          <a:prstGeom prst="rect">
            <a:avLst/>
          </a:prstGeom>
          <a:ln w="12700">
            <a:miter lim="400000"/>
          </a:ln>
        </p:spPr>
      </p:pic>
      <p:pic>
        <p:nvPicPr>
          <p:cNvPr id="590" name="Sevel_Levels_1500.jpg" descr="Sevel_Levels_1500.jpg"/>
          <p:cNvPicPr>
            <a:picLocks noChangeAspect="0"/>
          </p:cNvPicPr>
          <p:nvPr/>
        </p:nvPicPr>
        <p:blipFill>
          <a:blip r:embed="rId2">
            <a:extLst/>
          </a:blip>
          <a:srcRect l="78073" t="0" r="0" b="0"/>
          <a:stretch>
            <a:fillRect/>
          </a:stretch>
        </p:blipFill>
        <p:spPr>
          <a:xfrm>
            <a:off x="11874834" y="0"/>
            <a:ext cx="7501019" cy="13716000"/>
          </a:xfrm>
          <a:prstGeom prst="rect">
            <a:avLst/>
          </a:prstGeom>
          <a:ln w="12700">
            <a:miter lim="400000"/>
          </a:ln>
        </p:spPr>
      </p:pic>
      <p:pic>
        <p:nvPicPr>
          <p:cNvPr id="591" name="Sevel_Levels_1500.jpg" descr="Sevel_Levels_1500.jpg"/>
          <p:cNvPicPr>
            <a:picLocks noChangeAspect="0"/>
          </p:cNvPicPr>
          <p:nvPr/>
        </p:nvPicPr>
        <p:blipFill>
          <a:blip r:embed="rId2">
            <a:extLst/>
          </a:blip>
          <a:srcRect l="83072" t="0" r="164" b="0"/>
          <a:stretch>
            <a:fillRect/>
          </a:stretch>
        </p:blipFill>
        <p:spPr>
          <a:xfrm>
            <a:off x="13573748" y="0"/>
            <a:ext cx="10810254" cy="13716000"/>
          </a:xfrm>
          <a:prstGeom prst="rect">
            <a:avLst/>
          </a:prstGeom>
          <a:ln w="12700">
            <a:miter lim="400000"/>
          </a:ln>
        </p:spPr>
      </p:pic>
      <p:sp>
        <p:nvSpPr>
          <p:cNvPr id="592" name="Content Placeholder 2"/>
          <p:cNvSpPr txBox="1"/>
          <p:nvPr>
            <p:ph type="subTitle" sz="half" idx="1"/>
          </p:nvPr>
        </p:nvSpPr>
        <p:spPr>
          <a:xfrm>
            <a:off x="13347700" y="2209800"/>
            <a:ext cx="9535735" cy="9296400"/>
          </a:xfrm>
          <a:prstGeom prst="rect">
            <a:avLst/>
          </a:prstGeom>
        </p:spPr>
        <p:txBody>
          <a:bodyPr anchor="ctr"/>
          <a:lstStyle/>
          <a:p>
            <a:pPr>
              <a:defRPr sz="7200">
                <a:latin typeface="Avenir Next Regular"/>
                <a:ea typeface="Avenir Next Regular"/>
                <a:cs typeface="Avenir Next Regular"/>
                <a:sym typeface="Avenir Next Regular"/>
              </a:defRPr>
            </a:pPr>
            <a:r>
              <a:t>Level 7</a:t>
            </a:r>
          </a:p>
          <a:p>
            <a:pPr>
              <a:defRPr b="1" sz="7200">
                <a:latin typeface="Avenir Next Regular"/>
                <a:ea typeface="Avenir Next Regular"/>
                <a:cs typeface="Avenir Next Regular"/>
                <a:sym typeface="Avenir Next Regular"/>
              </a:defRPr>
            </a:pPr>
          </a:p>
          <a:p>
            <a:pPr>
              <a:defRPr b="1" sz="9600">
                <a:latin typeface="Avenir Next Regular"/>
                <a:ea typeface="Avenir Next Regular"/>
                <a:cs typeface="Avenir Next Regular"/>
                <a:sym typeface="Avenir Next Regular"/>
              </a:defRPr>
            </a:pPr>
            <a:r>
              <a:t>Understanding Friend of God</a:t>
            </a:r>
          </a:p>
        </p:txBody>
      </p:sp>
      <p:sp>
        <p:nvSpPr>
          <p:cNvPr id="593" name="Footer Placeholder 3"/>
          <p:cNvSpPr txBox="1"/>
          <p:nvPr/>
        </p:nvSpPr>
        <p:spPr>
          <a:xfrm rot="5400000">
            <a:off x="20411440" y="9623426"/>
            <a:ext cx="7013988" cy="660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r">
              <a:defRPr sz="3200">
                <a:solidFill>
                  <a:schemeClr val="accent1"/>
                </a:solidFill>
                <a:latin typeface="Avenir Next Medium"/>
                <a:ea typeface="Avenir Next Medium"/>
                <a:cs typeface="Avenir Next Medium"/>
                <a:sym typeface="Avenir Next Medium"/>
              </a:defRPr>
            </a:lvl1pPr>
          </a:lstStyle>
          <a:p>
            <a:pPr/>
            <a:r>
              <a:t>ComeAndReason.com</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5" name="Not only love for God and others"/>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Not only love for God and others</a:t>
            </a:r>
          </a:p>
        </p:txBody>
      </p:sp>
      <p:sp>
        <p:nvSpPr>
          <p:cNvPr id="596" name="Level 7: Understanding Friend of God"/>
          <p:cNvSpPr txBox="1"/>
          <p:nvPr>
            <p:ph type="title"/>
          </p:nvPr>
        </p:nvSpPr>
        <p:spPr>
          <a:xfrm>
            <a:off x="762000" y="364066"/>
            <a:ext cx="22860000" cy="2540001"/>
          </a:xfrm>
          <a:prstGeom prst="rect">
            <a:avLst/>
          </a:prstGeom>
        </p:spPr>
        <p:txBody>
          <a:bodyPr/>
          <a:lstStyle/>
          <a:p>
            <a:pPr defTabSz="767715">
              <a:lnSpc>
                <a:spcPct val="80000"/>
              </a:lnSpc>
              <a:defRPr b="1" cap="small" spc="104" sz="10416">
                <a:solidFill>
                  <a:srgbClr val="FFFB00"/>
                </a:solidFill>
                <a:latin typeface="Avenir Next Regular"/>
                <a:ea typeface="Avenir Next Regular"/>
                <a:cs typeface="Avenir Next Regular"/>
                <a:sym typeface="Avenir Next Regular"/>
              </a:defRPr>
            </a:pPr>
            <a:r>
              <a:rPr b="0" spc="66" sz="6696">
                <a:latin typeface="Avenir Next Medium"/>
                <a:ea typeface="Avenir Next Medium"/>
                <a:cs typeface="Avenir Next Medium"/>
                <a:sym typeface="Avenir Next Medium"/>
              </a:rPr>
              <a:t>Level 7:</a:t>
            </a:r>
            <a:r>
              <a:t> Understanding Friend of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95"/>
                                        </p:tgtEl>
                                        <p:attrNameLst>
                                          <p:attrName>style.visibility</p:attrName>
                                        </p:attrNameLst>
                                      </p:cBhvr>
                                      <p:to>
                                        <p:strVal val="visible"/>
                                      </p:to>
                                    </p:set>
                                    <p:animEffect filter="fade" transition="in">
                                      <p:cBhvr>
                                        <p:cTn id="7" dur="1000"/>
                                        <p:tgtEl>
                                          <p:spTgt spid="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95" grpId="1"/>
    </p:bldLst>
  </p:timing>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0" name="Not only love for God and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love for God and others</a:t>
            </a:r>
          </a:p>
          <a:p>
            <a:pPr marL="952500" indent="-952500">
              <a:spcBef>
                <a:spcPts val="0"/>
              </a:spcBef>
              <a:buSzPct val="100000"/>
              <a:defRPr spc="0" sz="6400">
                <a:latin typeface="Avenir Next Medium"/>
                <a:ea typeface="Avenir Next Medium"/>
                <a:cs typeface="Avenir Next Medium"/>
                <a:sym typeface="Avenir Next Medium"/>
              </a:defRPr>
            </a:pPr>
            <a:r>
              <a:t>Not only understands God’s design for life</a:t>
            </a:r>
          </a:p>
        </p:txBody>
      </p:sp>
      <p:sp>
        <p:nvSpPr>
          <p:cNvPr id="601" name="Level 7: Understanding Friend of God"/>
          <p:cNvSpPr txBox="1"/>
          <p:nvPr>
            <p:ph type="title"/>
          </p:nvPr>
        </p:nvSpPr>
        <p:spPr>
          <a:xfrm>
            <a:off x="762000" y="364066"/>
            <a:ext cx="22860000" cy="2540001"/>
          </a:xfrm>
          <a:prstGeom prst="rect">
            <a:avLst/>
          </a:prstGeom>
        </p:spPr>
        <p:txBody>
          <a:bodyPr/>
          <a:lstStyle/>
          <a:p>
            <a:pPr defTabSz="767715">
              <a:lnSpc>
                <a:spcPct val="80000"/>
              </a:lnSpc>
              <a:defRPr b="1" cap="small" spc="104" sz="10416">
                <a:solidFill>
                  <a:srgbClr val="FFFB00"/>
                </a:solidFill>
                <a:latin typeface="Avenir Next Regular"/>
                <a:ea typeface="Avenir Next Regular"/>
                <a:cs typeface="Avenir Next Regular"/>
                <a:sym typeface="Avenir Next Regular"/>
              </a:defRPr>
            </a:pPr>
            <a:r>
              <a:rPr b="0" spc="66" sz="6696">
                <a:latin typeface="Avenir Next Medium"/>
                <a:ea typeface="Avenir Next Medium"/>
                <a:cs typeface="Avenir Next Medium"/>
                <a:sym typeface="Avenir Next Medium"/>
              </a:rPr>
              <a:t>Level 7:</a:t>
            </a:r>
            <a:r>
              <a:t> Understanding Friend of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5" name="Not only love for God and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love for God and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understands God’s design for life</a:t>
            </a:r>
          </a:p>
          <a:p>
            <a:pPr marL="952500" indent="-952500">
              <a:spcBef>
                <a:spcPts val="0"/>
              </a:spcBef>
              <a:buSzPct val="100000"/>
              <a:defRPr spc="0" sz="6400">
                <a:latin typeface="Avenir Next Medium"/>
                <a:ea typeface="Avenir Next Medium"/>
                <a:cs typeface="Avenir Next Medium"/>
                <a:sym typeface="Avenir Next Medium"/>
              </a:defRPr>
            </a:pPr>
            <a:r>
              <a:t>But understands and intelligently participates in God’s </a:t>
            </a:r>
            <a:r>
              <a:rPr i="1">
                <a:latin typeface="Avenir Next Regular"/>
                <a:ea typeface="Avenir Next Regular"/>
                <a:cs typeface="Avenir Next Regular"/>
                <a:sym typeface="Avenir Next Regular"/>
              </a:rPr>
              <a:t>purposes</a:t>
            </a:r>
          </a:p>
        </p:txBody>
      </p:sp>
      <p:sp>
        <p:nvSpPr>
          <p:cNvPr id="606" name="Level 7: Understanding Friend of God"/>
          <p:cNvSpPr txBox="1"/>
          <p:nvPr>
            <p:ph type="title"/>
          </p:nvPr>
        </p:nvSpPr>
        <p:spPr>
          <a:xfrm>
            <a:off x="762000" y="364066"/>
            <a:ext cx="22860000" cy="2540001"/>
          </a:xfrm>
          <a:prstGeom prst="rect">
            <a:avLst/>
          </a:prstGeom>
        </p:spPr>
        <p:txBody>
          <a:bodyPr/>
          <a:lstStyle/>
          <a:p>
            <a:pPr defTabSz="767715">
              <a:lnSpc>
                <a:spcPct val="80000"/>
              </a:lnSpc>
              <a:defRPr b="1" cap="small" spc="104" sz="10416">
                <a:solidFill>
                  <a:srgbClr val="FFFB00"/>
                </a:solidFill>
                <a:latin typeface="Avenir Next Regular"/>
                <a:ea typeface="Avenir Next Regular"/>
                <a:cs typeface="Avenir Next Regular"/>
                <a:sym typeface="Avenir Next Regular"/>
              </a:defRPr>
            </a:pPr>
            <a:r>
              <a:rPr b="0" spc="66" sz="6696">
                <a:latin typeface="Avenir Next Medium"/>
                <a:ea typeface="Avenir Next Medium"/>
                <a:cs typeface="Avenir Next Medium"/>
                <a:sym typeface="Avenir Next Medium"/>
              </a:rPr>
              <a:t>Level 7:</a:t>
            </a:r>
            <a:r>
              <a:t> Understanding Friend of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0" name="Not only love for God and others…"/>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love for God and others</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Not only understands 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But understands and intelligently participates in God’s purposes</a:t>
            </a:r>
          </a:p>
          <a:p>
            <a:pPr marL="952500" indent="-952500">
              <a:spcBef>
                <a:spcPts val="0"/>
              </a:spcBef>
              <a:buSzPct val="100000"/>
              <a:defRPr spc="0" sz="6400">
                <a:latin typeface="Avenir Next Medium"/>
                <a:ea typeface="Avenir Next Medium"/>
                <a:cs typeface="Avenir Next Medium"/>
                <a:sym typeface="Avenir Next Medium"/>
              </a:defRPr>
            </a:pPr>
            <a:r>
              <a:t>“I’m no longer calling you servants because servants don’t understand what their master is thinking and planning. No, I’ve named you friends because I’ve let you in on everything I’ve heard from the Father.”</a:t>
            </a:r>
          </a:p>
          <a:p>
            <a:pPr marL="0" indent="0" algn="ctr">
              <a:spcBef>
                <a:spcPts val="1000"/>
              </a:spcBef>
              <a:buSzTx/>
              <a:buNone/>
              <a:defRPr i="1" spc="0" sz="6400">
                <a:solidFill>
                  <a:srgbClr val="FFD479"/>
                </a:solidFill>
                <a:latin typeface="Palatino"/>
                <a:ea typeface="Palatino"/>
                <a:cs typeface="Palatino"/>
                <a:sym typeface="Palatino"/>
              </a:defRPr>
            </a:pPr>
            <a:r>
              <a:t>John 15:15 </a:t>
            </a:r>
            <a:r>
              <a:rPr spc="0" sz="4200"/>
              <a:t>The Message</a:t>
            </a:r>
          </a:p>
        </p:txBody>
      </p:sp>
      <p:sp>
        <p:nvSpPr>
          <p:cNvPr id="611" name="Level 7: Understanding Friend of God"/>
          <p:cNvSpPr txBox="1"/>
          <p:nvPr>
            <p:ph type="title"/>
          </p:nvPr>
        </p:nvSpPr>
        <p:spPr>
          <a:xfrm>
            <a:off x="762000" y="364066"/>
            <a:ext cx="22860000" cy="2540001"/>
          </a:xfrm>
          <a:prstGeom prst="rect">
            <a:avLst/>
          </a:prstGeom>
        </p:spPr>
        <p:txBody>
          <a:bodyPr/>
          <a:lstStyle/>
          <a:p>
            <a:pPr defTabSz="767715">
              <a:lnSpc>
                <a:spcPct val="80000"/>
              </a:lnSpc>
              <a:defRPr b="1" cap="small" spc="104" sz="10416">
                <a:solidFill>
                  <a:srgbClr val="FFFB00"/>
                </a:solidFill>
                <a:latin typeface="Avenir Next Regular"/>
                <a:ea typeface="Avenir Next Regular"/>
                <a:cs typeface="Avenir Next Regular"/>
                <a:sym typeface="Avenir Next Regular"/>
              </a:defRPr>
            </a:pPr>
            <a:r>
              <a:rPr b="0" spc="66" sz="6696">
                <a:latin typeface="Avenir Next Medium"/>
                <a:ea typeface="Avenir Next Medium"/>
                <a:cs typeface="Avenir Next Medium"/>
                <a:sym typeface="Avenir Next Medium"/>
              </a:rPr>
              <a:t>Level 7:</a:t>
            </a:r>
            <a:r>
              <a:t> Understanding Friend of God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5" name="God’s character and law of love"/>
          <p:cNvSpPr txBox="1"/>
          <p:nvPr>
            <p:ph type="body" idx="1"/>
          </p:nvPr>
        </p:nvSpPr>
        <p:spPr>
          <a:xfrm>
            <a:off x="1689100" y="3149600"/>
            <a:ext cx="21005800" cy="10521476"/>
          </a:xfrm>
          <a:prstGeom prst="rect">
            <a:avLst/>
          </a:prstGeom>
        </p:spPr>
        <p:txBody>
          <a:bodyPr anchor="t"/>
          <a:lstStyle>
            <a:lvl1pPr marL="952500" indent="-952500">
              <a:spcBef>
                <a:spcPts val="0"/>
              </a:spcBef>
              <a:buSzPct val="100000"/>
              <a:defRPr spc="0" sz="6400">
                <a:latin typeface="Avenir Next Medium"/>
                <a:ea typeface="Avenir Next Medium"/>
                <a:cs typeface="Avenir Next Medium"/>
                <a:sym typeface="Avenir Next Medium"/>
              </a:defRPr>
            </a:lvl1pPr>
          </a:lstStyle>
          <a:p>
            <a:pPr/>
            <a:r>
              <a:t>God’s character and law of love</a:t>
            </a:r>
          </a:p>
        </p:txBody>
      </p:sp>
      <p:sp>
        <p:nvSpPr>
          <p:cNvPr id="616"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15"/>
                                        </p:tgtEl>
                                        <p:attrNameLst>
                                          <p:attrName>style.visibility</p:attrName>
                                        </p:attrNameLst>
                                      </p:cBhvr>
                                      <p:to>
                                        <p:strVal val="visible"/>
                                      </p:to>
                                    </p:set>
                                    <p:animEffect filter="fade" transition="in">
                                      <p:cBhvr>
                                        <p:cTn id="7" dur="1000"/>
                                        <p:tgtEl>
                                          <p:spTgt spid="6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15" grpId="1"/>
    </p:bldLst>
  </p:timing>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0"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latin typeface="Avenir Next Medium"/>
                <a:ea typeface="Avenir Next Medium"/>
                <a:cs typeface="Avenir Next Medium"/>
                <a:sym typeface="Avenir Next Medium"/>
              </a:defRPr>
            </a:pPr>
            <a:r>
              <a:t>God’s design for life</a:t>
            </a:r>
          </a:p>
        </p:txBody>
      </p:sp>
      <p:sp>
        <p:nvSpPr>
          <p:cNvPr id="621"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5"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latin typeface="Avenir Next Medium"/>
                <a:ea typeface="Avenir Next Medium"/>
                <a:cs typeface="Avenir Next Medium"/>
                <a:sym typeface="Avenir Next Medium"/>
              </a:defRPr>
            </a:pPr>
            <a:r>
              <a:t>The origin of evil and the nature of sin</a:t>
            </a:r>
          </a:p>
        </p:txBody>
      </p:sp>
      <p:sp>
        <p:nvSpPr>
          <p:cNvPr id="626"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0"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The weapons of Satan</a:t>
            </a:r>
          </a:p>
        </p:txBody>
      </p:sp>
      <p:sp>
        <p:nvSpPr>
          <p:cNvPr id="631"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5" name="God’s character and law of love…"/>
          <p:cNvSpPr txBox="1"/>
          <p:nvPr>
            <p:ph type="body" idx="1"/>
          </p:nvPr>
        </p:nvSpPr>
        <p:spPr>
          <a:xfrm>
            <a:off x="1689100" y="3149600"/>
            <a:ext cx="21005800" cy="10521476"/>
          </a:xfrm>
          <a:prstGeom prst="rect">
            <a:avLst/>
          </a:prstGeom>
        </p:spPr>
        <p:txBody>
          <a:bodyPr anchor="t"/>
          <a:lstStyle/>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character and law of love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God’s design for life</a:t>
            </a: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origin of evil and the nature of sin</a:t>
            </a:r>
            <a:endParaRPr>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solidFill>
                  <a:srgbClr val="6C6C6C"/>
                </a:solidFill>
                <a:latin typeface="Avenir Next Medium"/>
                <a:ea typeface="Avenir Next Medium"/>
                <a:cs typeface="Avenir Next Medium"/>
                <a:sym typeface="Avenir Next Medium"/>
              </a:defRPr>
            </a:pPr>
            <a:r>
              <a:t>The weapons of Satan</a:t>
            </a:r>
            <a:endParaRPr>
              <a:solidFill>
                <a:srgbClr val="31859C"/>
              </a:solidFill>
              <a:effectLst>
                <a:outerShdw sx="100000" sy="100000" kx="0" ky="0" algn="b" rotWithShape="0" blurRad="38100" dist="38100" dir="2700000">
                  <a:srgbClr val="000000">
                    <a:alpha val="43137"/>
                  </a:srgbClr>
                </a:outerShdw>
              </a:effectLst>
            </a:endParaRPr>
          </a:p>
          <a:p>
            <a:pPr marL="952500" indent="-952500">
              <a:spcBef>
                <a:spcPts val="0"/>
              </a:spcBef>
              <a:buSzPct val="100000"/>
              <a:defRPr spc="0" sz="6400">
                <a:latin typeface="Avenir Next Medium"/>
                <a:ea typeface="Avenir Next Medium"/>
                <a:cs typeface="Avenir Next Medium"/>
                <a:sym typeface="Avenir Next Medium"/>
              </a:defRPr>
            </a:pPr>
            <a:r>
              <a:t>The original purpose for the creation of humanity</a:t>
            </a:r>
          </a:p>
        </p:txBody>
      </p:sp>
      <p:sp>
        <p:nvSpPr>
          <p:cNvPr id="636" name="Level 7 Understand"/>
          <p:cNvSpPr txBox="1"/>
          <p:nvPr>
            <p:ph type="title"/>
          </p:nvPr>
        </p:nvSpPr>
        <p:spPr>
          <a:xfrm>
            <a:off x="762000" y="381000"/>
            <a:ext cx="22860000" cy="2540000"/>
          </a:xfrm>
          <a:prstGeom prst="rect">
            <a:avLst/>
          </a:prstGeom>
        </p:spPr>
        <p:txBody>
          <a:bodyPr/>
          <a:lstStyle>
            <a:lvl1pPr>
              <a:lnSpc>
                <a:spcPct val="80000"/>
              </a:lnSpc>
              <a:defRPr b="1" cap="small" spc="112">
                <a:solidFill>
                  <a:srgbClr val="FFFB00"/>
                </a:solidFill>
                <a:latin typeface="Avenir Next Regular"/>
                <a:ea typeface="Avenir Next Regular"/>
                <a:cs typeface="Avenir Next Regular"/>
                <a:sym typeface="Avenir Next Regular"/>
              </a:defRPr>
            </a:lvl1pPr>
          </a:lstStyle>
          <a:p>
            <a:pPr/>
            <a:r>
              <a:t>Level 7 Understand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