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1pPr>
    <a:lvl2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2pPr>
    <a:lvl3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3pPr>
    <a:lvl4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4pPr>
    <a:lvl5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5pPr>
    <a:lvl6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6pPr>
    <a:lvl7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7pPr>
    <a:lvl8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8pPr>
    <a:lvl9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41" name="Shape 141"/>
          <p:cNvSpPr/>
          <p:nvPr>
            <p:ph type="sldImg"/>
          </p:nvPr>
        </p:nvSpPr>
        <p:spPr>
          <a:xfrm>
            <a:off x="1143000" y="685800"/>
            <a:ext cx="4572000" cy="3429000"/>
          </a:xfrm>
          <a:prstGeom prst="rect">
            <a:avLst/>
          </a:prstGeom>
        </p:spPr>
        <p:txBody>
          <a:bodyPr/>
          <a:lstStyle/>
          <a:p>
            <a:pPr/>
          </a:p>
        </p:txBody>
      </p:sp>
      <p:sp>
        <p:nvSpPr>
          <p:cNvPr id="142" name="Shape 14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689100" y="1778000"/>
            <a:ext cx="21005800" cy="10160000"/>
          </a:xfrm>
          <a:prstGeom prst="rect">
            <a:avLst/>
          </a:prstGeom>
        </p:spPr>
        <p:txBody>
          <a:bodyPr/>
          <a:lstStyle>
            <a:lvl1pPr>
              <a:buClrTx/>
              <a:buFontTx/>
            </a:lvl1pPr>
            <a:lvl2pPr>
              <a:buClrTx/>
              <a:buFontTx/>
            </a:lvl2pPr>
            <a:lvl3pPr>
              <a:buClrTx/>
              <a:buFontTx/>
            </a:lvl3pPr>
            <a:lvl4pPr>
              <a:buClrTx/>
              <a:buFontTx/>
            </a:lvl4pPr>
            <a:lvl5pPr>
              <a:buClrTx/>
              <a:buFontTx/>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an orange flower surrounded by large tropical leaves"/>
          <p:cNvSpPr/>
          <p:nvPr>
            <p:ph type="pic" sz="quarter" idx="21"/>
          </p:nvPr>
        </p:nvSpPr>
        <p:spPr>
          <a:xfrm>
            <a:off x="15292127" y="6870700"/>
            <a:ext cx="8341246" cy="5549900"/>
          </a:xfrm>
          <a:prstGeom prst="rect">
            <a:avLst/>
          </a:prstGeom>
        </p:spPr>
        <p:txBody>
          <a:bodyPr lIns="91439" tIns="45719" rIns="91439" bIns="45719" anchor="t">
            <a:noAutofit/>
          </a:bodyPr>
          <a:lstStyle/>
          <a:p>
            <a:pPr/>
          </a:p>
        </p:txBody>
      </p:sp>
      <p:sp>
        <p:nvSpPr>
          <p:cNvPr id="102" name="Close-up of a red-eyed tree frog perched on a leaf"/>
          <p:cNvSpPr/>
          <p:nvPr>
            <p:ph type="pic" sz="quarter" idx="22"/>
          </p:nvPr>
        </p:nvSpPr>
        <p:spPr>
          <a:xfrm>
            <a:off x="14859000" y="952500"/>
            <a:ext cx="8324850" cy="5549900"/>
          </a:xfrm>
          <a:prstGeom prst="rect">
            <a:avLst/>
          </a:prstGeom>
        </p:spPr>
        <p:txBody>
          <a:bodyPr lIns="91439" tIns="45719" rIns="91439" bIns="45719" anchor="t">
            <a:noAutofit/>
          </a:bodyPr>
          <a:lstStyle/>
          <a:p>
            <a:pPr/>
          </a:p>
        </p:txBody>
      </p:sp>
      <p:sp>
        <p:nvSpPr>
          <p:cNvPr id="103" name="River flowing through a tropical forest"/>
          <p:cNvSpPr/>
          <p:nvPr>
            <p:ph type="pic" idx="23"/>
          </p:nvPr>
        </p:nvSpPr>
        <p:spPr>
          <a:xfrm>
            <a:off x="651237" y="952500"/>
            <a:ext cx="15283726" cy="11468100"/>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ClrTx/>
              <a:buSzTx/>
              <a:buFontTx/>
              <a:buNone/>
              <a:defRPr i="1" sz="3200"/>
            </a:lvl1pPr>
          </a:lstStyle>
          <a:p>
            <a:pPr/>
            <a:r>
              <a:t>–Johnny Appleseed</a:t>
            </a:r>
          </a:p>
        </p:txBody>
      </p:sp>
      <p:sp>
        <p:nvSpPr>
          <p:cNvPr id="112" name="“Type a quote here.”"/>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ClrTx/>
              <a:buSzTx/>
              <a:buFontTx/>
              <a:buNone/>
              <a:defRPr>
                <a:latin typeface="+mn-lt"/>
                <a:ea typeface="+mn-ea"/>
                <a:cs typeface="+mn-cs"/>
                <a:sym typeface="Helvetica Neue Medium"/>
              </a:defRPr>
            </a:lvl1pPr>
          </a:lstStyle>
          <a:p>
            <a:pPr/>
            <a:r>
              <a:t>“Type a quote here.” </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river flowing through a tropical forest"/>
          <p:cNvSpPr/>
          <p:nvPr>
            <p:ph type="pic" idx="21"/>
          </p:nvPr>
        </p:nvSpPr>
        <p:spPr>
          <a:xfrm>
            <a:off x="0" y="-2290234"/>
            <a:ext cx="24384000" cy="18296468"/>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D9D9D9"/>
        </a:solidFill>
      </p:bgPr>
    </p:bg>
    <p:spTree>
      <p:nvGrpSpPr>
        <p:cNvPr id="1" name=""/>
        <p:cNvGrpSpPr/>
        <p:nvPr/>
      </p:nvGrpSpPr>
      <p:grpSpPr>
        <a:xfrm>
          <a:off x="0" y="0"/>
          <a:ext cx="0" cy="0"/>
          <a:chOff x="0" y="0"/>
          <a:chExt cx="0" cy="0"/>
        </a:xfrm>
      </p:grpSpPr>
      <p:sp>
        <p:nvSpPr>
          <p:cNvPr id="135" name="Slide Number"/>
          <p:cNvSpPr txBox="1"/>
          <p:nvPr>
            <p:ph type="sldNum" sz="quarter" idx="2"/>
          </p:nvPr>
        </p:nvSpPr>
        <p:spPr>
          <a:xfrm>
            <a:off x="19917052" y="12835870"/>
            <a:ext cx="504548" cy="483910"/>
          </a:xfrm>
          <a:prstGeom prst="rect">
            <a:avLst/>
          </a:prstGeom>
        </p:spPr>
        <p:txBody>
          <a:bodyPr lIns="91439" tIns="91439" rIns="91439" bIns="91439" anchor="ctr"/>
          <a:lstStyle>
            <a:lvl1pPr algn="r" defTabSz="1828800">
              <a:defRPr>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River flowing through a tropical forest"/>
          <p:cNvSpPr/>
          <p:nvPr>
            <p:ph type="pic" idx="21"/>
          </p:nvPr>
        </p:nvSpPr>
        <p:spPr>
          <a:xfrm>
            <a:off x="3125968" y="-1762099"/>
            <a:ext cx="18135601" cy="13607998"/>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512300"/>
            <a:ext cx="23114000" cy="2006600"/>
          </a:xfrm>
          <a:prstGeom prst="rect">
            <a:avLst/>
          </a:prstGeom>
        </p:spPr>
        <p:txBody>
          <a:bodyPr/>
          <a:lstStyle/>
          <a:p>
            <a:pPr/>
            <a:r>
              <a:t>Title Text</a:t>
            </a:r>
          </a:p>
        </p:txBody>
      </p:sp>
      <p:sp>
        <p:nvSpPr>
          <p:cNvPr id="22" name="Body Level One…"/>
          <p:cNvSpPr txBox="1"/>
          <p:nvPr>
            <p:ph type="body" sz="quarter" idx="1"/>
          </p:nvPr>
        </p:nvSpPr>
        <p:spPr>
          <a:xfrm>
            <a:off x="635000" y="11442700"/>
            <a:ext cx="23114000" cy="15875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Close-up of an orange flower surrounded by large tropical leaves"/>
          <p:cNvSpPr/>
          <p:nvPr>
            <p:ph type="pic" idx="21"/>
          </p:nvPr>
        </p:nvSpPr>
        <p:spPr>
          <a:xfrm>
            <a:off x="5803900" y="952500"/>
            <a:ext cx="17236029" cy="11468100"/>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527800"/>
            <a:ext cx="10223500" cy="57277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buFontTx/>
            </a:lvl1pPr>
            <a:lvl2pPr>
              <a:buClrTx/>
              <a:buFontTx/>
            </a:lvl2pPr>
            <a:lvl3pPr>
              <a:buClrTx/>
              <a:buFontTx/>
            </a:lvl3pPr>
            <a:lvl4pPr>
              <a:buClrTx/>
              <a:buFontTx/>
            </a:lvl4pPr>
            <a:lvl5pPr>
              <a:buClrTx/>
              <a:buFont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Close-up of a red-eyed tree frog perched on a leaf"/>
          <p:cNvSpPr/>
          <p:nvPr>
            <p:ph type="pic" sz="half" idx="21"/>
          </p:nvPr>
        </p:nvSpPr>
        <p:spPr>
          <a:xfrm>
            <a:off x="8750300" y="3149600"/>
            <a:ext cx="13944600" cy="92964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1.gif"/><Relationship Id="rId3" Type="http://schemas.openxmlformats.org/officeDocument/2006/relationships/image" Target="../media/image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12351">
              <a:srgbClr val="000000"/>
            </a:gs>
            <a:gs pos="24405">
              <a:srgbClr val="09001F"/>
            </a:gs>
            <a:gs pos="42934">
              <a:srgbClr val="13003D"/>
            </a:gs>
            <a:gs pos="71091">
              <a:srgbClr val="894A1F"/>
            </a:gs>
            <a:gs pos="100000">
              <a:schemeClr val="accent4">
                <a:hueOff val="-624705"/>
                <a:lumOff val="1372"/>
              </a:schemeClr>
            </a:gs>
          </a:gsLst>
          <a:lin ang="2700000" scaled="0"/>
        </a:gradFill>
      </p:bgPr>
    </p:bg>
    <p:spTree>
      <p:nvGrpSpPr>
        <p:cNvPr id="1" name=""/>
        <p:cNvGrpSpPr/>
        <p:nvPr/>
      </p:nvGrpSpPr>
      <p:grpSpPr>
        <a:xfrm>
          <a:off x="0" y="0"/>
          <a:ext cx="0" cy="0"/>
          <a:chOff x="0" y="0"/>
          <a:chExt cx="0" cy="0"/>
        </a:xfrm>
      </p:grpSpPr>
      <p:sp>
        <p:nvSpPr>
          <p:cNvPr id="144" name="11. Heavenly Mediation"/>
          <p:cNvSpPr txBox="1"/>
          <p:nvPr>
            <p:ph type="ctrTitle"/>
          </p:nvPr>
        </p:nvSpPr>
        <p:spPr>
          <a:xfrm>
            <a:off x="1031778" y="1140278"/>
            <a:ext cx="22320444" cy="2916919"/>
          </a:xfrm>
          <a:prstGeom prst="rect">
            <a:avLst/>
          </a:prstGeom>
        </p:spPr>
        <p:txBody>
          <a:bodyPr lIns="45719" tIns="45719" rIns="45719" bIns="45719" anchor="ctr"/>
          <a:lstStyle>
            <a:lvl1pPr defTabSz="914400">
              <a:defRPr>
                <a:solidFill>
                  <a:srgbClr val="FFFF00"/>
                </a:solidFill>
                <a:effectLst>
                  <a:outerShdw sx="100000" sy="100000" kx="0" ky="0" algn="b" rotWithShape="0" blurRad="50800" dist="38100" dir="2700000">
                    <a:srgbClr val="000000">
                      <a:alpha val="40000"/>
                    </a:srgbClr>
                  </a:outerShdw>
                </a:effectLst>
                <a:latin typeface="Papyrus"/>
                <a:ea typeface="Papyrus"/>
                <a:cs typeface="Papyrus"/>
                <a:sym typeface="Papyrus"/>
              </a:defRPr>
            </a:lvl1pPr>
          </a:lstStyle>
          <a:p>
            <a:pPr/>
            <a:r>
              <a:t>11. Heavenly Mediation</a:t>
            </a:r>
          </a:p>
        </p:txBody>
      </p:sp>
      <p:pic>
        <p:nvPicPr>
          <p:cNvPr id="145"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146"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What is the Holy Spirit’s work?"/>
          <p:cNvSpPr txBox="1"/>
          <p:nvPr>
            <p:ph type="body" sz="quarter" idx="1"/>
          </p:nvPr>
        </p:nvSpPr>
        <p:spPr>
          <a:xfrm>
            <a:off x="1904740" y="1573763"/>
            <a:ext cx="21005801" cy="1087535"/>
          </a:xfrm>
          <a:prstGeom prst="rect">
            <a:avLst/>
          </a:prstGeom>
        </p:spPr>
        <p:txBody>
          <a:bodyPr anchor="t"/>
          <a:lstStyle>
            <a:lvl1pPr marL="1270000" indent="-1270000">
              <a:lnSpc>
                <a:spcPct val="110000"/>
              </a:lnSpc>
              <a:spcBef>
                <a:spcPts val="4000"/>
              </a:spcBef>
              <a:buSzPct val="100000"/>
              <a:buAutoNum type="arabicPeriod" startAt="9"/>
              <a:defRPr i="1" sz="6400">
                <a:latin typeface="Calibri"/>
                <a:ea typeface="Calibri"/>
                <a:cs typeface="Calibri"/>
                <a:sym typeface="Calibri"/>
              </a:defRPr>
            </a:lvl1pPr>
          </a:lstStyle>
          <a:p>
            <a:pPr/>
            <a:r>
              <a:t>What is the Holy Spirit’s work?</a:t>
            </a:r>
          </a:p>
        </p:txBody>
      </p:sp>
      <p:sp>
        <p:nvSpPr>
          <p:cNvPr id="189" name="To convict us of sin, righteousness, and judgment, and to lead us into all truth."/>
          <p:cNvSpPr txBox="1"/>
          <p:nvPr/>
        </p:nvSpPr>
        <p:spPr>
          <a:xfrm>
            <a:off x="1904740" y="3111500"/>
            <a:ext cx="21005801"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To convict us of sin, righteousness, and judgment, and to lead us into all truth.</a:t>
            </a:r>
          </a:p>
        </p:txBody>
      </p:sp>
      <p:pic>
        <p:nvPicPr>
          <p:cNvPr id="190"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191"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9">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9"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What qualifies us to benefit from the Holy Spirit’s work?"/>
          <p:cNvSpPr txBox="1"/>
          <p:nvPr>
            <p:ph type="body" sz="quarter" idx="1"/>
          </p:nvPr>
        </p:nvSpPr>
        <p:spPr>
          <a:xfrm>
            <a:off x="1904740" y="1573763"/>
            <a:ext cx="21005801" cy="1087535"/>
          </a:xfrm>
          <a:prstGeom prst="rect">
            <a:avLst/>
          </a:prstGeom>
        </p:spPr>
        <p:txBody>
          <a:bodyPr anchor="t"/>
          <a:lstStyle>
            <a:lvl1pPr marL="1270000" indent="-1270000">
              <a:lnSpc>
                <a:spcPct val="110000"/>
              </a:lnSpc>
              <a:spcBef>
                <a:spcPts val="4000"/>
              </a:spcBef>
              <a:buSzPct val="100000"/>
              <a:buAutoNum type="arabicPeriod" startAt="10"/>
              <a:defRPr i="1" sz="6400">
                <a:latin typeface="Calibri"/>
                <a:ea typeface="Calibri"/>
                <a:cs typeface="Calibri"/>
                <a:sym typeface="Calibri"/>
              </a:defRPr>
            </a:lvl1pPr>
          </a:lstStyle>
          <a:p>
            <a:pPr/>
            <a:r>
              <a:t>What qualifies us to benefit from the Holy Spirit’s work?</a:t>
            </a:r>
          </a:p>
        </p:txBody>
      </p:sp>
      <p:sp>
        <p:nvSpPr>
          <p:cNvPr id="194" name="Obedience! Only the obedient enjoy a full relationship with Him."/>
          <p:cNvSpPr txBox="1"/>
          <p:nvPr/>
        </p:nvSpPr>
        <p:spPr>
          <a:xfrm>
            <a:off x="1904740" y="3107677"/>
            <a:ext cx="21005801"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Obedience! Only the obedient enjoy a full relationship with Him.</a:t>
            </a:r>
          </a:p>
        </p:txBody>
      </p:sp>
      <p:pic>
        <p:nvPicPr>
          <p:cNvPr id="195"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196"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4">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4"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8" name="How can we find this truth?"/>
          <p:cNvSpPr txBox="1"/>
          <p:nvPr>
            <p:ph type="body" sz="quarter" idx="1"/>
          </p:nvPr>
        </p:nvSpPr>
        <p:spPr>
          <a:xfrm>
            <a:off x="1904740" y="1573763"/>
            <a:ext cx="21005801" cy="1087535"/>
          </a:xfrm>
          <a:prstGeom prst="rect">
            <a:avLst/>
          </a:prstGeom>
        </p:spPr>
        <p:txBody>
          <a:bodyPr anchor="t"/>
          <a:lstStyle>
            <a:lvl1pPr marL="1270000" indent="-1270000">
              <a:lnSpc>
                <a:spcPct val="110000"/>
              </a:lnSpc>
              <a:spcBef>
                <a:spcPts val="4000"/>
              </a:spcBef>
              <a:buSzPct val="100000"/>
              <a:buAutoNum type="arabicPeriod" startAt="11"/>
              <a:defRPr i="1" sz="6400">
                <a:latin typeface="Calibri"/>
                <a:ea typeface="Calibri"/>
                <a:cs typeface="Calibri"/>
                <a:sym typeface="Calibri"/>
              </a:defRPr>
            </a:lvl1pPr>
          </a:lstStyle>
          <a:p>
            <a:pPr/>
            <a:r>
              <a:t>How can we find this truth?</a:t>
            </a:r>
          </a:p>
        </p:txBody>
      </p:sp>
      <p:sp>
        <p:nvSpPr>
          <p:cNvPr id="199" name="Only through Jesus and His Word. This means that we surrender our personal concepts of “freedom” and find in Him the only true freedom—a full relationship with Him and His Word."/>
          <p:cNvSpPr txBox="1"/>
          <p:nvPr/>
        </p:nvSpPr>
        <p:spPr>
          <a:xfrm>
            <a:off x="1904740" y="3107677"/>
            <a:ext cx="21005801"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Only through Jesus and His Word. This means that we surrender our personal concepts of “freedom” and find in Him the only true freedom—a full relationship with Him and His Word.</a:t>
            </a:r>
          </a:p>
        </p:txBody>
      </p:sp>
      <p:pic>
        <p:nvPicPr>
          <p:cNvPr id="200"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201"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99">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9"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What is the Holy Spirit’s role when we pray?"/>
          <p:cNvSpPr txBox="1"/>
          <p:nvPr>
            <p:ph type="body" sz="quarter" idx="1"/>
          </p:nvPr>
        </p:nvSpPr>
        <p:spPr>
          <a:xfrm>
            <a:off x="1904740" y="1573763"/>
            <a:ext cx="21005801" cy="2060381"/>
          </a:xfrm>
          <a:prstGeom prst="rect">
            <a:avLst/>
          </a:prstGeom>
        </p:spPr>
        <p:txBody>
          <a:bodyPr anchor="t"/>
          <a:lstStyle>
            <a:lvl1pPr marL="1270000" indent="-1270000">
              <a:lnSpc>
                <a:spcPct val="110000"/>
              </a:lnSpc>
              <a:spcBef>
                <a:spcPts val="4000"/>
              </a:spcBef>
              <a:buSzPct val="100000"/>
              <a:buAutoNum type="arabicPeriod" startAt="12"/>
              <a:defRPr i="1" sz="6400">
                <a:latin typeface="Calibri"/>
                <a:ea typeface="Calibri"/>
                <a:cs typeface="Calibri"/>
                <a:sym typeface="Calibri"/>
              </a:defRPr>
            </a:lvl1pPr>
          </a:lstStyle>
          <a:p>
            <a:pPr/>
            <a:r>
              <a:t>What is the Holy Spirit’s role when we pray?</a:t>
            </a:r>
          </a:p>
        </p:txBody>
      </p:sp>
      <p:sp>
        <p:nvSpPr>
          <p:cNvPr id="204" name="The Holy Spirit is also referred to as an Intercessor."/>
          <p:cNvSpPr txBox="1"/>
          <p:nvPr/>
        </p:nvSpPr>
        <p:spPr>
          <a:xfrm>
            <a:off x="1905000" y="3111500"/>
            <a:ext cx="21005800"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The Holy Spirit is also referred to as an Intercessor.</a:t>
            </a:r>
          </a:p>
        </p:txBody>
      </p:sp>
      <p:pic>
        <p:nvPicPr>
          <p:cNvPr id="205"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206"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04">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04"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How does the Holy Spirit empower us to serve others?"/>
          <p:cNvSpPr txBox="1"/>
          <p:nvPr>
            <p:ph type="body" sz="quarter" idx="1"/>
          </p:nvPr>
        </p:nvSpPr>
        <p:spPr>
          <a:xfrm>
            <a:off x="1904740" y="1573763"/>
            <a:ext cx="21005801" cy="2060381"/>
          </a:xfrm>
          <a:prstGeom prst="rect">
            <a:avLst/>
          </a:prstGeom>
        </p:spPr>
        <p:txBody>
          <a:bodyPr anchor="t"/>
          <a:lstStyle>
            <a:lvl1pPr marL="1270000" indent="-1270000">
              <a:lnSpc>
                <a:spcPct val="110000"/>
              </a:lnSpc>
              <a:spcBef>
                <a:spcPts val="4000"/>
              </a:spcBef>
              <a:buSzPct val="100000"/>
              <a:buAutoNum type="arabicPeriod" startAt="13"/>
              <a:defRPr i="1" sz="6400">
                <a:latin typeface="Calibri"/>
                <a:ea typeface="Calibri"/>
                <a:cs typeface="Calibri"/>
                <a:sym typeface="Calibri"/>
              </a:defRPr>
            </a:lvl1pPr>
          </a:lstStyle>
          <a:p>
            <a:pPr/>
            <a:r>
              <a:t>How does the Holy Spirit empower us to serve others?</a:t>
            </a:r>
          </a:p>
        </p:txBody>
      </p:sp>
      <p:sp>
        <p:nvSpPr>
          <p:cNvPr id="209" name="He gives us spiritual gifts."/>
          <p:cNvSpPr txBox="1"/>
          <p:nvPr/>
        </p:nvSpPr>
        <p:spPr>
          <a:xfrm>
            <a:off x="1905000" y="3111500"/>
            <a:ext cx="21005800"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He gives us spiritual gifts.</a:t>
            </a:r>
          </a:p>
        </p:txBody>
      </p:sp>
      <p:pic>
        <p:nvPicPr>
          <p:cNvPr id="210"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211"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09">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09"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How do Christ and the Holy Spirit open the doors of heaven for us right now?"/>
          <p:cNvSpPr txBox="1"/>
          <p:nvPr>
            <p:ph type="body" sz="quarter" idx="1"/>
          </p:nvPr>
        </p:nvSpPr>
        <p:spPr>
          <a:xfrm>
            <a:off x="1904740" y="1573763"/>
            <a:ext cx="21005801" cy="2060381"/>
          </a:xfrm>
          <a:prstGeom prst="rect">
            <a:avLst/>
          </a:prstGeom>
        </p:spPr>
        <p:txBody>
          <a:bodyPr anchor="t"/>
          <a:lstStyle>
            <a:lvl1pPr marL="1270000" indent="-1270000">
              <a:lnSpc>
                <a:spcPct val="110000"/>
              </a:lnSpc>
              <a:spcBef>
                <a:spcPts val="4000"/>
              </a:spcBef>
              <a:buSzPct val="100000"/>
              <a:buAutoNum type="arabicPeriod" startAt="14"/>
              <a:defRPr i="1" sz="6400">
                <a:latin typeface="Calibri"/>
                <a:ea typeface="Calibri"/>
                <a:cs typeface="Calibri"/>
                <a:sym typeface="Calibri"/>
              </a:defRPr>
            </a:lvl1pPr>
          </a:lstStyle>
          <a:p>
            <a:pPr/>
            <a:r>
              <a:t>How do Christ and the Holy Spirit open the doors of heaven for us right now?</a:t>
            </a:r>
          </a:p>
        </p:txBody>
      </p:sp>
      <p:sp>
        <p:nvSpPr>
          <p:cNvPr id="214" name="Through prayer we have access to the very throne room of God!"/>
          <p:cNvSpPr txBox="1"/>
          <p:nvPr/>
        </p:nvSpPr>
        <p:spPr>
          <a:xfrm>
            <a:off x="1904740" y="4191000"/>
            <a:ext cx="21005801"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Through prayer we have access to the very throne room of God!</a:t>
            </a:r>
          </a:p>
        </p:txBody>
      </p:sp>
      <p:pic>
        <p:nvPicPr>
          <p:cNvPr id="215"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216"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14">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4"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8" name="All the truths we have studied emanate from the sanctuary. How did the psalmists express their joy regarding God’s house?"/>
          <p:cNvSpPr txBox="1"/>
          <p:nvPr>
            <p:ph type="body" sz="quarter" idx="1"/>
          </p:nvPr>
        </p:nvSpPr>
        <p:spPr>
          <a:xfrm>
            <a:off x="1904740" y="1573763"/>
            <a:ext cx="21005801" cy="3180505"/>
          </a:xfrm>
          <a:prstGeom prst="rect">
            <a:avLst/>
          </a:prstGeom>
        </p:spPr>
        <p:txBody>
          <a:bodyPr anchor="t"/>
          <a:lstStyle>
            <a:lvl1pPr marL="1270000" indent="-1270000">
              <a:lnSpc>
                <a:spcPct val="110000"/>
              </a:lnSpc>
              <a:spcBef>
                <a:spcPts val="4000"/>
              </a:spcBef>
              <a:buSzPct val="100000"/>
              <a:buAutoNum type="arabicPeriod" startAt="15"/>
              <a:defRPr i="1" sz="6400">
                <a:latin typeface="Calibri"/>
                <a:ea typeface="Calibri"/>
                <a:cs typeface="Calibri"/>
                <a:sym typeface="Calibri"/>
              </a:defRPr>
            </a:lvl1pPr>
          </a:lstStyle>
          <a:p>
            <a:pPr/>
            <a:r>
              <a:t>All the truths we have studied emanate from the sanctuary. How did the psalmists express their joy regarding God’s house?</a:t>
            </a:r>
          </a:p>
        </p:txBody>
      </p:sp>
      <p:sp>
        <p:nvSpPr>
          <p:cNvPr id="219" name="They took great delight in going into God’s house."/>
          <p:cNvSpPr txBox="1"/>
          <p:nvPr/>
        </p:nvSpPr>
        <p:spPr>
          <a:xfrm>
            <a:off x="1904740" y="5080000"/>
            <a:ext cx="21005801"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They took great delight in going into God’s house.</a:t>
            </a:r>
          </a:p>
        </p:txBody>
      </p:sp>
      <p:pic>
        <p:nvPicPr>
          <p:cNvPr id="220"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221"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19">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9"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What happened in the days of King Josiah when the Scriptures were rediscovered?"/>
          <p:cNvSpPr txBox="1"/>
          <p:nvPr>
            <p:ph type="body" sz="quarter" idx="1"/>
          </p:nvPr>
        </p:nvSpPr>
        <p:spPr>
          <a:xfrm>
            <a:off x="1904740" y="1573763"/>
            <a:ext cx="21005801" cy="3101859"/>
          </a:xfrm>
          <a:prstGeom prst="rect">
            <a:avLst/>
          </a:prstGeom>
        </p:spPr>
        <p:txBody>
          <a:bodyPr anchor="t"/>
          <a:lstStyle>
            <a:lvl1pPr marL="1270000" indent="-1270000">
              <a:lnSpc>
                <a:spcPct val="110000"/>
              </a:lnSpc>
              <a:spcBef>
                <a:spcPts val="4000"/>
              </a:spcBef>
              <a:buSzPct val="100000"/>
              <a:buAutoNum type="arabicPeriod" startAt="16"/>
              <a:defRPr i="1" sz="6400">
                <a:latin typeface="Calibri"/>
                <a:ea typeface="Calibri"/>
                <a:cs typeface="Calibri"/>
                <a:sym typeface="Calibri"/>
              </a:defRPr>
            </a:lvl1pPr>
          </a:lstStyle>
          <a:p>
            <a:pPr/>
            <a:r>
              <a:t>What happened in the days of King Josiah when the Scriptures were rediscovered?</a:t>
            </a:r>
          </a:p>
        </p:txBody>
      </p:sp>
      <p:sp>
        <p:nvSpPr>
          <p:cNvPr id="224" name="There was a great revival and reformation."/>
          <p:cNvSpPr txBox="1"/>
          <p:nvPr/>
        </p:nvSpPr>
        <p:spPr>
          <a:xfrm>
            <a:off x="1879087" y="4139174"/>
            <a:ext cx="21005801" cy="618686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2000"/>
              </a:spcBef>
              <a:defRPr i="1" sz="6400">
                <a:solidFill>
                  <a:srgbClr val="FFFB00"/>
                </a:solidFill>
                <a:latin typeface="Calibri"/>
                <a:ea typeface="Calibri"/>
                <a:cs typeface="Calibri"/>
                <a:sym typeface="Calibri"/>
              </a:defRPr>
            </a:pPr>
            <a:r>
              <a:t>There was a great revival and reformation.</a:t>
            </a:r>
          </a:p>
        </p:txBody>
      </p:sp>
      <p:pic>
        <p:nvPicPr>
          <p:cNvPr id="225"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226"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24">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4"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8" name="When Huldah the prophetess was consulted, what did she say, especially to the young king?"/>
          <p:cNvSpPr txBox="1"/>
          <p:nvPr>
            <p:ph type="body" sz="quarter" idx="1"/>
          </p:nvPr>
        </p:nvSpPr>
        <p:spPr>
          <a:xfrm>
            <a:off x="1904740" y="1573763"/>
            <a:ext cx="21005801" cy="2064298"/>
          </a:xfrm>
          <a:prstGeom prst="rect">
            <a:avLst/>
          </a:prstGeom>
        </p:spPr>
        <p:txBody>
          <a:bodyPr anchor="t"/>
          <a:lstStyle>
            <a:lvl1pPr marL="1270000" indent="-1270000">
              <a:lnSpc>
                <a:spcPct val="110000"/>
              </a:lnSpc>
              <a:spcBef>
                <a:spcPts val="4000"/>
              </a:spcBef>
              <a:buSzPct val="100000"/>
              <a:buAutoNum type="arabicPeriod" startAt="17"/>
              <a:defRPr i="1" sz="6400">
                <a:latin typeface="Calibri"/>
                <a:ea typeface="Calibri"/>
                <a:cs typeface="Calibri"/>
                <a:sym typeface="Calibri"/>
              </a:defRPr>
            </a:lvl1pPr>
          </a:lstStyle>
          <a:p>
            <a:pPr/>
            <a:r>
              <a:t>When Huldah the prophetess was consulted, what did she say, especially to the young king?</a:t>
            </a:r>
          </a:p>
        </p:txBody>
      </p:sp>
      <p:sp>
        <p:nvSpPr>
          <p:cNvPr id="229" name="Josiah’s sincere repentance was accepted, and the calamities were delayed until after his day."/>
          <p:cNvSpPr txBox="1"/>
          <p:nvPr/>
        </p:nvSpPr>
        <p:spPr>
          <a:xfrm>
            <a:off x="1905000" y="4191000"/>
            <a:ext cx="21005800"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Josiah’s sincere repentance was accepted, and the calamities were delayed until after his day.</a:t>
            </a:r>
          </a:p>
        </p:txBody>
      </p:sp>
      <p:pic>
        <p:nvPicPr>
          <p:cNvPr id="230"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231"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29">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9"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44407">
              <a:srgbClr val="FFFFFF"/>
            </a:gs>
            <a:gs pos="100000">
              <a:srgbClr val="7F8080"/>
            </a:gs>
            <a:gs pos="100000">
              <a:srgbClr val="000000"/>
            </a:gs>
            <a:gs pos="100000">
              <a:srgbClr val="09001F"/>
            </a:gs>
            <a:gs pos="100000">
              <a:srgbClr val="13003D"/>
            </a:gs>
          </a:gsLst>
          <a:lin ang="2700000" scaled="0"/>
        </a:gradFill>
      </p:bgPr>
    </p:bg>
    <p:spTree>
      <p:nvGrpSpPr>
        <p:cNvPr id="1" name=""/>
        <p:cNvGrpSpPr/>
        <p:nvPr/>
      </p:nvGrpSpPr>
      <p:grpSpPr>
        <a:xfrm>
          <a:off x="0" y="0"/>
          <a:ext cx="0" cy="0"/>
          <a:chOff x="0" y="0"/>
          <a:chExt cx="0" cy="0"/>
        </a:xfrm>
      </p:grpSpPr>
      <p:sp>
        <p:nvSpPr>
          <p:cNvPr id="233" name="Secrets and Mysteries of the Lost Ark:…"/>
          <p:cNvSpPr txBox="1"/>
          <p:nvPr>
            <p:ph type="title" idx="4294967295"/>
          </p:nvPr>
        </p:nvSpPr>
        <p:spPr>
          <a:xfrm>
            <a:off x="1689100" y="853232"/>
            <a:ext cx="21005800" cy="4939005"/>
          </a:xfrm>
          <a:prstGeom prst="rect">
            <a:avLst/>
          </a:prstGeom>
        </p:spPr>
        <p:txBody>
          <a:bodyPr/>
          <a:lstStyle/>
          <a:p>
            <a:pPr marL="342900" indent="-342900" defTabSz="914400">
              <a:spcBef>
                <a:spcPts val="600"/>
              </a:spcBef>
              <a:defRPr b="1" i="1" sz="9600">
                <a:solidFill>
                  <a:srgbClr val="000000"/>
                </a:solidFill>
                <a:latin typeface="Calibri"/>
                <a:ea typeface="Calibri"/>
                <a:cs typeface="Calibri"/>
                <a:sym typeface="Calibri"/>
              </a:defRPr>
            </a:pPr>
            <a:r>
              <a:t>Secrets and Mysteries of the Lost Ark:</a:t>
            </a:r>
          </a:p>
          <a:p>
            <a:pPr marL="342900" indent="-342900" defTabSz="914400">
              <a:spcBef>
                <a:spcPts val="600"/>
              </a:spcBef>
              <a:defRPr b="1" i="1" sz="9600">
                <a:solidFill>
                  <a:srgbClr val="000000"/>
                </a:solidFill>
                <a:latin typeface="Calibri"/>
                <a:ea typeface="Calibri"/>
                <a:cs typeface="Calibri"/>
                <a:sym typeface="Calibri"/>
              </a:defRPr>
            </a:pPr>
            <a:r>
              <a:t>A Bible Adventure</a:t>
            </a:r>
          </a:p>
          <a:p>
            <a:pPr marL="342900" indent="-342900" defTabSz="914400">
              <a:lnSpc>
                <a:spcPct val="120000"/>
              </a:lnSpc>
              <a:spcBef>
                <a:spcPts val="600"/>
              </a:spcBef>
              <a:defRPr b="1" sz="9600">
                <a:solidFill>
                  <a:srgbClr val="000000"/>
                </a:solidFill>
                <a:latin typeface="Calibri"/>
                <a:ea typeface="Calibri"/>
                <a:cs typeface="Calibri"/>
                <a:sym typeface="Calibri"/>
              </a:defRPr>
            </a:pPr>
            <a:r>
              <a:rPr b="0"/>
              <a:t>by</a:t>
            </a:r>
            <a:r>
              <a:t> James R. Hoffer</a:t>
            </a:r>
          </a:p>
        </p:txBody>
      </p:sp>
      <p:sp>
        <p:nvSpPr>
          <p:cNvPr id="234" name="TextBox 4"/>
          <p:cNvSpPr txBox="1"/>
          <p:nvPr/>
        </p:nvSpPr>
        <p:spPr>
          <a:xfrm>
            <a:off x="2918608" y="7949594"/>
            <a:ext cx="4632961" cy="99234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514350" indent="-514350" algn="ctr" defTabSz="914400">
              <a:spcBef>
                <a:spcPts val="0"/>
              </a:spcBef>
              <a:defRPr b="1" sz="3200">
                <a:solidFill>
                  <a:srgbClr val="000000"/>
                </a:solidFill>
                <a:latin typeface="Calibri"/>
                <a:ea typeface="Calibri"/>
                <a:cs typeface="Calibri"/>
                <a:sym typeface="Calibri"/>
              </a:defRPr>
            </a:pPr>
          </a:p>
          <a:p>
            <a:pPr marL="514350" indent="-514350" algn="ctr" defTabSz="914400">
              <a:spcBef>
                <a:spcPts val="0"/>
              </a:spcBef>
              <a:defRPr b="1" sz="3200">
                <a:solidFill>
                  <a:srgbClr val="000000"/>
                </a:solidFill>
                <a:latin typeface="Calibri"/>
                <a:ea typeface="Calibri"/>
                <a:cs typeface="Calibri"/>
                <a:sym typeface="Calibri"/>
              </a:defRPr>
            </a:pPr>
            <a:r>
              <a:t>© 2014, James R. Hoffer</a:t>
            </a:r>
          </a:p>
        </p:txBody>
      </p:sp>
      <p:pic>
        <p:nvPicPr>
          <p:cNvPr id="235" name="Picture 2" descr="Picture 2"/>
          <p:cNvPicPr>
            <a:picLocks noChangeAspect="1"/>
          </p:cNvPicPr>
          <p:nvPr/>
        </p:nvPicPr>
        <p:blipFill>
          <a:blip r:embed="rId2">
            <a:extLst/>
          </a:blip>
          <a:stretch>
            <a:fillRect/>
          </a:stretch>
        </p:blipFill>
        <p:spPr>
          <a:xfrm>
            <a:off x="3394609" y="9288943"/>
            <a:ext cx="3680960" cy="1961640"/>
          </a:xfrm>
          <a:prstGeom prst="rect">
            <a:avLst/>
          </a:prstGeom>
          <a:ln w="12700">
            <a:miter lim="400000"/>
          </a:ln>
        </p:spPr>
      </p:pic>
      <p:sp>
        <p:nvSpPr>
          <p:cNvPr id="236" name="TextBox 6"/>
          <p:cNvSpPr txBox="1"/>
          <p:nvPr/>
        </p:nvSpPr>
        <p:spPr>
          <a:xfrm>
            <a:off x="1419405" y="11597583"/>
            <a:ext cx="7631367" cy="992347"/>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defTabSz="914400">
              <a:spcBef>
                <a:spcPts val="0"/>
              </a:spcBef>
              <a:defRPr sz="3200">
                <a:solidFill>
                  <a:srgbClr val="000000"/>
                </a:solidFill>
                <a:latin typeface="Calibri"/>
                <a:ea typeface="Calibri"/>
                <a:cs typeface="Calibri"/>
                <a:sym typeface="Calibri"/>
              </a:defRPr>
            </a:pPr>
            <a:r>
              <a:t>Graphics courtesy of Bible Graphics Studio.</a:t>
            </a:r>
          </a:p>
          <a:p>
            <a:pPr algn="ctr" defTabSz="914400">
              <a:spcBef>
                <a:spcPts val="0"/>
              </a:spcBef>
              <a:defRPr sz="3200">
                <a:solidFill>
                  <a:srgbClr val="000000"/>
                </a:solidFill>
                <a:latin typeface="Calibri"/>
                <a:ea typeface="Calibri"/>
                <a:cs typeface="Calibri"/>
                <a:sym typeface="Calibri"/>
              </a:defRPr>
            </a:pPr>
            <a:r>
              <a:t>Used by permission.</a:t>
            </a:r>
          </a:p>
        </p:txBody>
      </p:sp>
      <p:pic>
        <p:nvPicPr>
          <p:cNvPr id="237" name="Picture 2" descr="Picture 2"/>
          <p:cNvPicPr>
            <a:picLocks noChangeAspect="1"/>
          </p:cNvPicPr>
          <p:nvPr/>
        </p:nvPicPr>
        <p:blipFill>
          <a:blip r:embed="rId3">
            <a:alphaModFix amt="64999"/>
            <a:extLst/>
          </a:blip>
          <a:stretch>
            <a:fillRect/>
          </a:stretch>
        </p:blipFill>
        <p:spPr>
          <a:xfrm>
            <a:off x="16909938" y="6505166"/>
            <a:ext cx="7448396" cy="6186866"/>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The lost sheep was “free”—or was he?"/>
          <p:cNvSpPr txBox="1"/>
          <p:nvPr>
            <p:ph type="body" sz="quarter" idx="1"/>
          </p:nvPr>
        </p:nvSpPr>
        <p:spPr>
          <a:xfrm>
            <a:off x="1904740" y="1573763"/>
            <a:ext cx="21005801" cy="1087535"/>
          </a:xfrm>
          <a:prstGeom prst="rect">
            <a:avLst/>
          </a:prstGeom>
        </p:spPr>
        <p:txBody>
          <a:bodyPr anchor="t"/>
          <a:lstStyle>
            <a:lvl1pPr marL="1270000" indent="-1270000">
              <a:lnSpc>
                <a:spcPct val="110000"/>
              </a:lnSpc>
              <a:spcBef>
                <a:spcPts val="4000"/>
              </a:spcBef>
              <a:buSzPct val="100000"/>
              <a:buAutoNum type="arabicPeriod" startAt="1"/>
              <a:defRPr i="1" sz="6400">
                <a:latin typeface="Calibri"/>
                <a:ea typeface="Calibri"/>
                <a:cs typeface="Calibri"/>
                <a:sym typeface="Calibri"/>
              </a:defRPr>
            </a:lvl1pPr>
          </a:lstStyle>
          <a:p>
            <a:pPr/>
            <a:r>
              <a:t>The lost sheep was “free”—or was he?</a:t>
            </a:r>
          </a:p>
        </p:txBody>
      </p:sp>
      <p:sp>
        <p:nvSpPr>
          <p:cNvPr id="149" name="He was headed for disaster, but didn’t know it."/>
          <p:cNvSpPr txBox="1"/>
          <p:nvPr/>
        </p:nvSpPr>
        <p:spPr>
          <a:xfrm>
            <a:off x="1904740" y="3111500"/>
            <a:ext cx="21005801"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He was headed for disaster, but didn’t know it.</a:t>
            </a:r>
          </a:p>
        </p:txBody>
      </p:sp>
      <p:pic>
        <p:nvPicPr>
          <p:cNvPr id="150"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151"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49">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9"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What was Jesus’ mission while on earth?"/>
          <p:cNvSpPr txBox="1"/>
          <p:nvPr>
            <p:ph type="body" sz="quarter" idx="1"/>
          </p:nvPr>
        </p:nvSpPr>
        <p:spPr>
          <a:xfrm>
            <a:off x="1904740" y="1573763"/>
            <a:ext cx="21005801" cy="1367453"/>
          </a:xfrm>
          <a:prstGeom prst="rect">
            <a:avLst/>
          </a:prstGeom>
        </p:spPr>
        <p:txBody>
          <a:bodyPr anchor="t"/>
          <a:lstStyle>
            <a:lvl1pPr marL="1270000" indent="-1270000">
              <a:lnSpc>
                <a:spcPct val="110000"/>
              </a:lnSpc>
              <a:spcBef>
                <a:spcPts val="4000"/>
              </a:spcBef>
              <a:buSzPct val="100000"/>
              <a:buAutoNum type="arabicPeriod" startAt="2"/>
              <a:defRPr i="1" sz="6400">
                <a:latin typeface="Calibri"/>
                <a:ea typeface="Calibri"/>
                <a:cs typeface="Calibri"/>
                <a:sym typeface="Calibri"/>
              </a:defRPr>
            </a:lvl1pPr>
          </a:lstStyle>
          <a:p>
            <a:pPr/>
            <a:r>
              <a:t>What was Jesus’ mission while on earth?</a:t>
            </a:r>
          </a:p>
        </p:txBody>
      </p:sp>
      <p:sp>
        <p:nvSpPr>
          <p:cNvPr id="154" name="To save the lost sheep. Without Jesus we are hopelessly confused and lost."/>
          <p:cNvSpPr txBox="1"/>
          <p:nvPr/>
        </p:nvSpPr>
        <p:spPr>
          <a:xfrm>
            <a:off x="1904740" y="3110722"/>
            <a:ext cx="21005801"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To save the lost sheep. Without Jesus we are hopelessly confused and lost.</a:t>
            </a:r>
          </a:p>
        </p:txBody>
      </p:sp>
      <p:pic>
        <p:nvPicPr>
          <p:cNvPr id="155"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156"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4">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4"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Jesus’ mediation began while on earth. For whom did He intercede?"/>
          <p:cNvSpPr txBox="1"/>
          <p:nvPr>
            <p:ph type="body" sz="quarter" idx="1"/>
          </p:nvPr>
        </p:nvSpPr>
        <p:spPr>
          <a:xfrm>
            <a:off x="1904740" y="1573763"/>
            <a:ext cx="21005801" cy="2045540"/>
          </a:xfrm>
          <a:prstGeom prst="rect">
            <a:avLst/>
          </a:prstGeom>
        </p:spPr>
        <p:txBody>
          <a:bodyPr anchor="t"/>
          <a:lstStyle>
            <a:lvl1pPr marL="1270000" indent="-1270000">
              <a:lnSpc>
                <a:spcPct val="110000"/>
              </a:lnSpc>
              <a:spcBef>
                <a:spcPts val="4000"/>
              </a:spcBef>
              <a:buSzPct val="100000"/>
              <a:buAutoNum type="arabicPeriod" startAt="3"/>
              <a:defRPr i="1" sz="6400">
                <a:latin typeface="Calibri"/>
                <a:ea typeface="Calibri"/>
                <a:cs typeface="Calibri"/>
                <a:sym typeface="Calibri"/>
              </a:defRPr>
            </a:lvl1pPr>
          </a:lstStyle>
          <a:p>
            <a:pPr/>
            <a:r>
              <a:t>Jesus’ mediation began while on earth. For whom did He intercede?</a:t>
            </a:r>
          </a:p>
        </p:txBody>
      </p:sp>
      <p:sp>
        <p:nvSpPr>
          <p:cNvPr id="159" name="For His disciples, and for us!"/>
          <p:cNvSpPr txBox="1"/>
          <p:nvPr/>
        </p:nvSpPr>
        <p:spPr>
          <a:xfrm>
            <a:off x="1904740" y="4191000"/>
            <a:ext cx="21005801"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For His disciples, and for us!</a:t>
            </a:r>
          </a:p>
        </p:txBody>
      </p:sp>
      <p:pic>
        <p:nvPicPr>
          <p:cNvPr id="160"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161"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9">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9"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What is the only way to be truly free?"/>
          <p:cNvSpPr txBox="1"/>
          <p:nvPr>
            <p:ph type="body" sz="quarter" idx="1"/>
          </p:nvPr>
        </p:nvSpPr>
        <p:spPr>
          <a:xfrm>
            <a:off x="1904740" y="1573763"/>
            <a:ext cx="21005801" cy="1367453"/>
          </a:xfrm>
          <a:prstGeom prst="rect">
            <a:avLst/>
          </a:prstGeom>
        </p:spPr>
        <p:txBody>
          <a:bodyPr anchor="t"/>
          <a:lstStyle>
            <a:lvl1pPr marL="1270000" indent="-1270000">
              <a:lnSpc>
                <a:spcPct val="110000"/>
              </a:lnSpc>
              <a:spcBef>
                <a:spcPts val="4000"/>
              </a:spcBef>
              <a:buSzPct val="100000"/>
              <a:buAutoNum type="arabicPeriod" startAt="4"/>
              <a:defRPr i="1" sz="6400">
                <a:latin typeface="Calibri"/>
                <a:ea typeface="Calibri"/>
                <a:cs typeface="Calibri"/>
                <a:sym typeface="Calibri"/>
              </a:defRPr>
            </a:lvl1pPr>
          </a:lstStyle>
          <a:p>
            <a:pPr/>
            <a:r>
              <a:t>What is the only way to be truly free?</a:t>
            </a:r>
          </a:p>
        </p:txBody>
      </p:sp>
      <p:sp>
        <p:nvSpPr>
          <p:cNvPr id="164" name="The Jews felt that they were free, but they were not. We cannot trust our feelings! We need a standard (the Bible) and a Savior."/>
          <p:cNvSpPr txBox="1"/>
          <p:nvPr/>
        </p:nvSpPr>
        <p:spPr>
          <a:xfrm>
            <a:off x="1904740" y="3110722"/>
            <a:ext cx="21005801"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The Jews felt that they were free, but they were not. We </a:t>
            </a:r>
            <a:r>
              <a:rPr u="sng"/>
              <a:t>cannot</a:t>
            </a:r>
            <a:r>
              <a:t> trust our feelings! We need a standard (the Bible) and a Savior.</a:t>
            </a:r>
          </a:p>
        </p:txBody>
      </p:sp>
      <p:pic>
        <p:nvPicPr>
          <p:cNvPr id="165"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166"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4">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4"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What does the sanctuary teach us about Jesus, our Savior and Mediator?"/>
          <p:cNvSpPr txBox="1"/>
          <p:nvPr>
            <p:ph type="body" sz="quarter" idx="1"/>
          </p:nvPr>
        </p:nvSpPr>
        <p:spPr>
          <a:xfrm>
            <a:off x="1904740" y="1573763"/>
            <a:ext cx="21005801" cy="2060381"/>
          </a:xfrm>
          <a:prstGeom prst="rect">
            <a:avLst/>
          </a:prstGeom>
        </p:spPr>
        <p:txBody>
          <a:bodyPr anchor="t"/>
          <a:lstStyle>
            <a:lvl1pPr marL="1270000" indent="-1270000">
              <a:lnSpc>
                <a:spcPct val="110000"/>
              </a:lnSpc>
              <a:spcBef>
                <a:spcPts val="4000"/>
              </a:spcBef>
              <a:buSzPct val="100000"/>
              <a:buAutoNum type="arabicPeriod" startAt="5"/>
              <a:defRPr i="1" sz="6400">
                <a:latin typeface="Calibri"/>
                <a:ea typeface="Calibri"/>
                <a:cs typeface="Calibri"/>
                <a:sym typeface="Calibri"/>
              </a:defRPr>
            </a:lvl1pPr>
          </a:lstStyle>
          <a:p>
            <a:pPr/>
            <a:r>
              <a:t>What does the sanctuary teach us about Jesus, our Savior and Mediator?</a:t>
            </a:r>
          </a:p>
        </p:txBody>
      </p:sp>
      <p:sp>
        <p:nvSpPr>
          <p:cNvPr id="169" name="Jesus died for us; He was the sacrificial lamb.…"/>
          <p:cNvSpPr txBox="1"/>
          <p:nvPr/>
        </p:nvSpPr>
        <p:spPr>
          <a:xfrm>
            <a:off x="1904740" y="4191000"/>
            <a:ext cx="21005801"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2222500" indent="-952500" defTabSz="914400">
              <a:lnSpc>
                <a:spcPct val="110000"/>
              </a:lnSpc>
              <a:spcBef>
                <a:spcPts val="2000"/>
              </a:spcBef>
              <a:buSzPct val="100000"/>
              <a:buAutoNum type="alphaLcPeriod" startAt="1"/>
              <a:defRPr i="1" sz="6400">
                <a:solidFill>
                  <a:srgbClr val="FFFB00"/>
                </a:solidFill>
                <a:latin typeface="Calibri"/>
                <a:ea typeface="Calibri"/>
                <a:cs typeface="Calibri"/>
                <a:sym typeface="Calibri"/>
              </a:defRPr>
            </a:pPr>
            <a:r>
              <a:t>Jesus died for us; He was the sacrificial lamb.</a:t>
            </a:r>
            <a:endParaRPr sz="2800"/>
          </a:p>
          <a:p>
            <a:pPr lvl="1" marL="2222500" indent="-952500" defTabSz="914400">
              <a:lnSpc>
                <a:spcPct val="110000"/>
              </a:lnSpc>
              <a:spcBef>
                <a:spcPts val="2000"/>
              </a:spcBef>
              <a:buSzPct val="100000"/>
              <a:buAutoNum type="alphaLcPeriod" startAt="1"/>
              <a:defRPr i="1" sz="6400">
                <a:solidFill>
                  <a:srgbClr val="FFFB00"/>
                </a:solidFill>
                <a:latin typeface="Calibri"/>
                <a:ea typeface="Calibri"/>
                <a:cs typeface="Calibri"/>
                <a:sym typeface="Calibri"/>
              </a:defRPr>
            </a:pPr>
            <a:r>
              <a:t>Jesus lives for us; He is our Mediator.</a:t>
            </a:r>
            <a:endParaRPr sz="2800"/>
          </a:p>
          <a:p>
            <a:pPr lvl="1" marL="2222500" indent="-952500" defTabSz="914400">
              <a:lnSpc>
                <a:spcPct val="110000"/>
              </a:lnSpc>
              <a:spcBef>
                <a:spcPts val="2000"/>
              </a:spcBef>
              <a:buSzPct val="100000"/>
              <a:buAutoNum type="alphaLcPeriod" startAt="1"/>
              <a:defRPr i="1" sz="6400">
                <a:solidFill>
                  <a:srgbClr val="FFFB00"/>
                </a:solidFill>
                <a:latin typeface="Calibri"/>
                <a:ea typeface="Calibri"/>
                <a:cs typeface="Calibri"/>
                <a:sym typeface="Calibri"/>
              </a:defRPr>
            </a:pPr>
            <a:r>
              <a:t>Jesus will return to earth to take us to heaven.</a:t>
            </a:r>
          </a:p>
        </p:txBody>
      </p:sp>
      <p:pic>
        <p:nvPicPr>
          <p:cNvPr id="170"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171"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6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6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69">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9"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What qualifies Christ to be our Mediator?"/>
          <p:cNvSpPr txBox="1"/>
          <p:nvPr>
            <p:ph type="body" sz="quarter" idx="1"/>
          </p:nvPr>
        </p:nvSpPr>
        <p:spPr>
          <a:xfrm>
            <a:off x="1904740" y="1573763"/>
            <a:ext cx="21005801" cy="1367453"/>
          </a:xfrm>
          <a:prstGeom prst="rect">
            <a:avLst/>
          </a:prstGeom>
        </p:spPr>
        <p:txBody>
          <a:bodyPr anchor="t"/>
          <a:lstStyle>
            <a:lvl1pPr marL="1270000" indent="-1270000">
              <a:lnSpc>
                <a:spcPct val="110000"/>
              </a:lnSpc>
              <a:spcBef>
                <a:spcPts val="4000"/>
              </a:spcBef>
              <a:buSzPct val="100000"/>
              <a:buAutoNum type="arabicPeriod" startAt="6"/>
              <a:defRPr i="1" sz="6400">
                <a:latin typeface="Calibri"/>
                <a:ea typeface="Calibri"/>
                <a:cs typeface="Calibri"/>
                <a:sym typeface="Calibri"/>
              </a:defRPr>
            </a:lvl1pPr>
          </a:lstStyle>
          <a:p>
            <a:pPr/>
            <a:r>
              <a:t>What qualifies Christ to be our Mediator?</a:t>
            </a:r>
          </a:p>
        </p:txBody>
      </p:sp>
      <p:sp>
        <p:nvSpPr>
          <p:cNvPr id="174" name="He lived a perfect life down here in this sin-sick world, and He knows from personal experience what it is like to be a human being."/>
          <p:cNvSpPr txBox="1"/>
          <p:nvPr/>
        </p:nvSpPr>
        <p:spPr>
          <a:xfrm>
            <a:off x="1904740" y="3110722"/>
            <a:ext cx="21005801" cy="52965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He lived a perfect life down here in this sin-sick world, and He knows from personal experience what it is like to be a human being.</a:t>
            </a:r>
          </a:p>
        </p:txBody>
      </p:sp>
      <p:pic>
        <p:nvPicPr>
          <p:cNvPr id="175"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176"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4">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4"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What do the Scriptures teach us regarding the mediation of Christ?"/>
          <p:cNvSpPr txBox="1"/>
          <p:nvPr>
            <p:ph type="body" sz="quarter" idx="1"/>
          </p:nvPr>
        </p:nvSpPr>
        <p:spPr>
          <a:xfrm>
            <a:off x="1904740" y="1573763"/>
            <a:ext cx="21005801" cy="2060381"/>
          </a:xfrm>
          <a:prstGeom prst="rect">
            <a:avLst/>
          </a:prstGeom>
        </p:spPr>
        <p:txBody>
          <a:bodyPr anchor="t"/>
          <a:lstStyle>
            <a:lvl1pPr marL="1270000" indent="-1270000">
              <a:lnSpc>
                <a:spcPct val="110000"/>
              </a:lnSpc>
              <a:spcBef>
                <a:spcPts val="4000"/>
              </a:spcBef>
              <a:buSzPct val="100000"/>
              <a:buAutoNum type="arabicPeriod" startAt="7"/>
              <a:defRPr i="1" sz="6400">
                <a:latin typeface="Calibri"/>
                <a:ea typeface="Calibri"/>
                <a:cs typeface="Calibri"/>
                <a:sym typeface="Calibri"/>
              </a:defRPr>
            </a:lvl1pPr>
          </a:lstStyle>
          <a:p>
            <a:pPr/>
            <a:r>
              <a:t>What do the Scriptures teach us regarding the mediation of Christ?</a:t>
            </a:r>
          </a:p>
        </p:txBody>
      </p:sp>
      <p:sp>
        <p:nvSpPr>
          <p:cNvPr id="179" name="There is only one Mediator—Jesus.…"/>
          <p:cNvSpPr txBox="1"/>
          <p:nvPr/>
        </p:nvSpPr>
        <p:spPr>
          <a:xfrm>
            <a:off x="1904740" y="4191000"/>
            <a:ext cx="21005801"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2222500" indent="-952500" defTabSz="914400">
              <a:lnSpc>
                <a:spcPct val="110000"/>
              </a:lnSpc>
              <a:spcBef>
                <a:spcPts val="2000"/>
              </a:spcBef>
              <a:buSzPct val="100000"/>
              <a:buAutoNum type="alphaLcPeriod" startAt="1"/>
              <a:defRPr i="1" sz="6400">
                <a:solidFill>
                  <a:srgbClr val="FFFB00"/>
                </a:solidFill>
                <a:latin typeface="Calibri"/>
                <a:ea typeface="Calibri"/>
                <a:cs typeface="Calibri"/>
                <a:sym typeface="Calibri"/>
              </a:defRPr>
            </a:pPr>
            <a:r>
              <a:t>There is only one Mediator—Jesus.</a:t>
            </a:r>
            <a:endParaRPr sz="2800"/>
          </a:p>
          <a:p>
            <a:pPr lvl="1" marL="2222500" indent="-952500" defTabSz="914400">
              <a:lnSpc>
                <a:spcPct val="110000"/>
              </a:lnSpc>
              <a:spcBef>
                <a:spcPts val="2000"/>
              </a:spcBef>
              <a:buSzPct val="100000"/>
              <a:buAutoNum type="alphaLcPeriod" startAt="1"/>
              <a:defRPr i="1" sz="6400">
                <a:solidFill>
                  <a:srgbClr val="FFFB00"/>
                </a:solidFill>
                <a:latin typeface="Calibri"/>
                <a:ea typeface="Calibri"/>
                <a:cs typeface="Calibri"/>
                <a:sym typeface="Calibri"/>
              </a:defRPr>
            </a:pPr>
            <a:r>
              <a:t>He is the Mediator of the new covenant, by which we may receive salvation.</a:t>
            </a:r>
          </a:p>
        </p:txBody>
      </p:sp>
      <p:pic>
        <p:nvPicPr>
          <p:cNvPr id="180"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181"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7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179">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9"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3" name="If Jesus is mediating for us in the heavenly sanctuary, who is here on earth helping us?"/>
          <p:cNvSpPr txBox="1"/>
          <p:nvPr>
            <p:ph type="body" sz="quarter" idx="1"/>
          </p:nvPr>
        </p:nvSpPr>
        <p:spPr>
          <a:xfrm>
            <a:off x="1904740" y="1573763"/>
            <a:ext cx="21005801" cy="2060381"/>
          </a:xfrm>
          <a:prstGeom prst="rect">
            <a:avLst/>
          </a:prstGeom>
        </p:spPr>
        <p:txBody>
          <a:bodyPr anchor="t"/>
          <a:lstStyle>
            <a:lvl1pPr marL="1270000" indent="-1270000">
              <a:lnSpc>
                <a:spcPct val="110000"/>
              </a:lnSpc>
              <a:spcBef>
                <a:spcPts val="4000"/>
              </a:spcBef>
              <a:buSzPct val="100000"/>
              <a:buAutoNum type="arabicPeriod" startAt="8"/>
              <a:defRPr i="1" sz="6400">
                <a:latin typeface="Calibri"/>
                <a:ea typeface="Calibri"/>
                <a:cs typeface="Calibri"/>
                <a:sym typeface="Calibri"/>
              </a:defRPr>
            </a:lvl1pPr>
          </a:lstStyle>
          <a:p>
            <a:pPr/>
            <a:r>
              <a:t>If Jesus is mediating for us in the heavenly sanctuary, who is here on earth helping us?</a:t>
            </a:r>
          </a:p>
        </p:txBody>
      </p:sp>
      <p:sp>
        <p:nvSpPr>
          <p:cNvPr id="184" name="The Holy Spirit."/>
          <p:cNvSpPr txBox="1"/>
          <p:nvPr/>
        </p:nvSpPr>
        <p:spPr>
          <a:xfrm>
            <a:off x="1904740" y="4191000"/>
            <a:ext cx="21005801" cy="742444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lvl="1" marL="1270000" defTabSz="914400">
              <a:lnSpc>
                <a:spcPct val="110000"/>
              </a:lnSpc>
              <a:spcBef>
                <a:spcPts val="0"/>
              </a:spcBef>
              <a:defRPr i="1" sz="6400">
                <a:solidFill>
                  <a:srgbClr val="FFFB00"/>
                </a:solidFill>
                <a:latin typeface="Calibri"/>
                <a:ea typeface="Calibri"/>
                <a:cs typeface="Calibri"/>
                <a:sym typeface="Calibri"/>
              </a:defRPr>
            </a:pPr>
            <a:r>
              <a:t>The Holy Spirit.</a:t>
            </a:r>
          </a:p>
        </p:txBody>
      </p:sp>
      <p:pic>
        <p:nvPicPr>
          <p:cNvPr id="185" name="Picture 2" descr="Picture 2"/>
          <p:cNvPicPr>
            <a:picLocks noChangeAspect="1"/>
          </p:cNvPicPr>
          <p:nvPr/>
        </p:nvPicPr>
        <p:blipFill>
          <a:blip r:embed="rId2">
            <a:alphaModFix amt="64999"/>
            <a:extLst/>
          </a:blip>
          <a:stretch>
            <a:fillRect/>
          </a:stretch>
        </p:blipFill>
        <p:spPr>
          <a:xfrm>
            <a:off x="16909938" y="6505166"/>
            <a:ext cx="7448396" cy="6186866"/>
          </a:xfrm>
          <a:prstGeom prst="rect">
            <a:avLst/>
          </a:prstGeom>
          <a:ln w="12700">
            <a:miter lim="400000"/>
          </a:ln>
        </p:spPr>
      </p:pic>
      <p:sp>
        <p:nvSpPr>
          <p:cNvPr id="186" name="Secrets and Mysteries of the Lost Ark: A Bible Adventure"/>
          <p:cNvSpPr txBox="1"/>
          <p:nvPr/>
        </p:nvSpPr>
        <p:spPr>
          <a:xfrm>
            <a:off x="1904740" y="11655619"/>
            <a:ext cx="21005801" cy="206038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marL="342900" indent="-342900" algn="ctr" defTabSz="914400">
              <a:spcBef>
                <a:spcPts val="600"/>
              </a:spcBef>
              <a:defRPr b="1" i="1" sz="6000">
                <a:latin typeface="Calibri"/>
                <a:ea typeface="Calibri"/>
                <a:cs typeface="Calibri"/>
                <a:sym typeface="Calibri"/>
              </a:defRPr>
            </a:lvl1pPr>
          </a:lstStyle>
          <a:p>
            <a:pPr/>
            <a:r>
              <a:t>Secrets and Mysteries of the Lost Ark: A Bible Adventure</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84">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4" grpId="1"/>
    </p:bldLst>
  </p:timing>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