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🎥 Scene 1 — Opening (Establish Time &amp; Setting)</a:t>
            </a:r>
          </a:p>
          <a:p>
            <a:pPr/>
            <a:r>
              <a:t>LONG-TIME-AGO (gesture far past)</a:t>
            </a:r>
          </a:p>
          <a:p>
            <a:pPr/>
            <a:r>
              <a:t>BEFORE Jesus Christ BORN WHERE? → Bethlehem</a:t>
            </a:r>
          </a:p>
          <a:p>
            <a:pPr/>
            <a:r>
              <a:t>ISRAEL PEOPLE GATHER WHERE? → Shechem VALLEY BEAUTIFUL</a:t>
            </a:r>
          </a:p>
          <a:p>
            <a:pPr/>
          </a:p>
          <a:p>
            <a:pPr/>
            <a:r>
              <a:t>🎥 Scene 2 — The Proclamation</a:t>
            </a:r>
          </a:p>
          <a:p>
            <a:pPr/>
            <a:r>
              <a:t>PRIESTS STAND MOUNTAIN BOTH-SIDES</a:t>
            </a:r>
          </a:p>
          <a:p>
            <a:pPr/>
            <a:r>
              <a:t>VOICES LOUD PROCLAIM:</a:t>
            </a:r>
          </a:p>
          <a:p>
            <a:pPr/>
            <a:r>
              <a:t>IF OBEY GOD → BLESSING</a:t>
            </a:r>
          </a:p>
          <a:p>
            <a:pPr/>
            <a:r>
              <a:t>IF DISOBEY → CURSE</a:t>
            </a:r>
          </a:p>
          <a:p>
            <a:pPr/>
          </a:p>
          <a:p>
            <a:pPr/>
            <a:r>
              <a:t>🎥 Scene 3 — Mount Gerizim Identified</a:t>
            </a:r>
          </a:p>
          <a:p>
            <a:pPr/>
            <a:r>
              <a:t>ONE MOUNTAIN NAME → Mount Gerizim</a:t>
            </a:r>
          </a:p>
          <a:p>
            <a:pPr/>
            <a:r>
              <a:t>MEANING → “BLESSING MOUNTAIN”</a:t>
            </a:r>
          </a:p>
          <a:p>
            <a:pPr/>
          </a:p>
          <a:p>
            <a:pPr/>
            <a:r>
              <a:t>🎥 Scene 4 — The Shift (Important Turning Point)</a:t>
            </a:r>
          </a:p>
          <a:p>
            <a:pPr/>
            <a:r>
              <a:t>BUT… (pause, shift body)</a:t>
            </a:r>
          </a:p>
          <a:p>
            <a:pPr/>
            <a:r>
              <a:t>THAT NOT FINAL / NOT TRUE COMPLETE BLESSING</a:t>
            </a:r>
          </a:p>
          <a:p>
            <a:pPr/>
            <a:r>
              <a:t>ISRAEL FAIL → NOT REACH GOD STANDARD</a:t>
            </a:r>
          </a:p>
          <a:p>
            <a:pPr/>
          </a:p>
          <a:p>
            <a:pPr/>
            <a:r>
              <a:t>🎥 Scene 5 — Need for a Greater Leader</a:t>
            </a:r>
          </a:p>
          <a:p>
            <a:pPr/>
            <a:r>
              <a:t>JOSHUA NOT ENOUGH</a:t>
            </a:r>
          </a:p>
          <a:p>
            <a:pPr/>
            <a:r>
              <a:t>NEED SOMEONE ELSE (emphasize)</a:t>
            </a:r>
          </a:p>
          <a:p>
            <a:pPr/>
            <a:r>
              <a:t>WHO? → Jesus Christ</a:t>
            </a:r>
          </a:p>
          <a:p>
            <a:pPr/>
            <a:r>
              <a:t>HE LEAD PEOPLE → TRUE REST, TRUE FAITH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🎥 Scene 6 — New Mountain (Climax)</a:t>
            </a:r>
          </a:p>
          <a:p>
            <a:pPr/>
            <a:r>
              <a:t>NOT GERIZIM</a:t>
            </a:r>
          </a:p>
          <a:p>
            <a:pPr/>
            <a:r>
              <a:t>NEW PLACE → NEAR Sea of Galilee</a:t>
            </a:r>
          </a:p>
          <a:p>
            <a:pPr/>
            <a:r>
              <a:t>MOUNTAIN (unnamed)</a:t>
            </a:r>
          </a:p>
          <a:p>
            <a:pPr/>
            <a:r>
              <a:t>THERE → JESUS SPEAK:</a:t>
            </a:r>
          </a:p>
          <a:p>
            <a:pPr/>
            <a:r>
              <a:t>BLESSING</a:t>
            </a:r>
          </a:p>
          <a:p>
            <a:pPr/>
            <a:r>
              <a:t>HOPE</a:t>
            </a:r>
          </a:p>
          <a:p>
            <a:pPr/>
            <a:r>
              <a:t>TO DISCIPLES + MANY PEOPLE</a:t>
            </a:r>
          </a:p>
          <a:p>
            <a:pPr/>
          </a:p>
          <a:p>
            <a:pPr/>
            <a:r>
              <a:t>🎥 Scene 7 — Closing Meaning</a:t>
            </a:r>
          </a:p>
          <a:p>
            <a:pPr/>
            <a:r>
              <a:t>TRUE BLESSING NOT PLACE</a:t>
            </a:r>
          </a:p>
          <a:p>
            <a:pPr/>
            <a:r>
              <a:t>TRUE BLESSING → JESUS MESSAGE</a:t>
            </a:r>
          </a:p>
          <a:p>
            <a:pPr/>
            <a:r>
              <a:t>FOR SIN, SORROW WORLD → HOPE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n orange flower surrounded by large tropical leaves"/>
          <p:cNvSpPr/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red-eyed tree frog perched on a leaf"/>
          <p:cNvSpPr/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iver flowing through a tropical forest"/>
          <p:cNvSpPr/>
          <p:nvPr>
            <p:ph type="pic" idx="23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iver flowing through a tropical forest"/>
          <p:cNvSpPr/>
          <p:nvPr>
            <p:ph type="pic" idx="21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0"/>
              </a:spcBef>
              <a:buClrTx/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36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 algn="l" defTabSz="2438338">
              <a:lnSpc>
                <a:spcPct val="80000"/>
              </a:lnSpc>
              <a:defRPr b="1" spc="-232" sz="1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7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None/>
              <a:defRPr b="1" sz="5500"/>
            </a:lvl1pPr>
            <a:lvl2pPr marL="0" indent="457200">
              <a:spcBef>
                <a:spcPts val="0"/>
              </a:spcBef>
              <a:buClrTx/>
              <a:buSzTx/>
              <a:buNone/>
              <a:defRPr b="1" sz="5500"/>
            </a:lvl2pPr>
            <a:lvl3pPr marL="0" indent="914400">
              <a:spcBef>
                <a:spcPts val="0"/>
              </a:spcBef>
              <a:buClrTx/>
              <a:buSzTx/>
              <a:buNone/>
              <a:defRPr b="1" sz="5500"/>
            </a:lvl3pPr>
            <a:lvl4pPr marL="0" indent="1371600">
              <a:spcBef>
                <a:spcPts val="0"/>
              </a:spcBef>
              <a:buClrTx/>
              <a:buSzTx/>
              <a:buNone/>
              <a:defRPr b="1" sz="5500"/>
            </a:lvl4pPr>
            <a:lvl5pPr marL="0" indent="1828800">
              <a:spcBef>
                <a:spcPts val="0"/>
              </a:spcBef>
              <a:buClrTx/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 anchor="b"/>
          <a:lstStyle>
            <a:lvl1pPr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3125968" y="-1762099"/>
            <a:ext cx="18135601" cy="136079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hoto.jpeg" descr="phot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70000"/>
            <a:ext cx="24384000" cy="162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The Beatitudes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 defTabSz="800735">
              <a:defRPr sz="24832">
                <a:solidFill>
                  <a:srgbClr val="FFFB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 Beatitudes</a:t>
            </a:r>
          </a:p>
        </p:txBody>
      </p:sp>
      <p:sp>
        <p:nvSpPr>
          <p:cNvPr id="150" name="Matthew 5:1-10"/>
          <p:cNvSpPr txBox="1"/>
          <p:nvPr>
            <p:ph type="body" sz="quarter" idx="4294967295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8000">
                <a:solidFill>
                  <a:srgbClr val="FFFB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Matthew 5:1-10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hoto.jpeg" descr="phot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70000"/>
            <a:ext cx="24384000" cy="162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First Blessing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25600">
                <a:solidFill>
                  <a:srgbClr val="FFFB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First Blessing</a:t>
            </a:r>
          </a:p>
        </p:txBody>
      </p:sp>
      <p:sp>
        <p:nvSpPr>
          <p:cNvPr id="181" name="Matthew 5:3"/>
          <p:cNvSpPr txBox="1"/>
          <p:nvPr>
            <p:ph type="body" sz="quarter" idx="4294967295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8000">
                <a:solidFill>
                  <a:srgbClr val="FFFB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Matthew 5:3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Matthew 5:3 ES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08990">
              <a:spcBef>
                <a:spcPts val="2400"/>
              </a:spcBef>
              <a:defRPr sz="12544">
                <a:solidFill>
                  <a:srgbClr val="FFD47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Matthew 5:3 </a:t>
            </a:r>
            <a:r>
              <a:rPr i="1" sz="4704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rPr>
              <a:t>ESV</a:t>
            </a:r>
          </a:p>
        </p:txBody>
      </p:sp>
      <p:sp>
        <p:nvSpPr>
          <p:cNvPr id="184" name="“Blessed are the poor in spirit,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</a:t>
            </a:r>
            <a:r>
              <a:rPr>
                <a:solidFill>
                  <a:srgbClr val="FFFB00"/>
                </a:solidFill>
              </a:rPr>
              <a:t>Blessed</a:t>
            </a:r>
            <a:r>
              <a:t> are the poor in spirit,</a:t>
            </a:r>
          </a:p>
          <a:p>
            <a:pPr marL="0" indent="0" algn="ctr"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for theirs is the kingdom of heaven.”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lessed Are the Poor in Spir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479"/>
                </a:solidFill>
              </a:defRPr>
            </a:lvl1pPr>
          </a:lstStyle>
          <a:p>
            <a:pPr/>
            <a:r>
              <a:t>Blessed Are the Poor in Spirit</a:t>
            </a:r>
          </a:p>
        </p:txBody>
      </p:sp>
      <p:sp>
        <p:nvSpPr>
          <p:cNvPr id="187" name="Those who know they need help…"/>
          <p:cNvSpPr txBox="1"/>
          <p:nvPr>
            <p:ph type="body" idx="1"/>
          </p:nvPr>
        </p:nvSpPr>
        <p:spPr>
          <a:xfrm>
            <a:off x="1695450" y="3149600"/>
            <a:ext cx="20993100" cy="9754633"/>
          </a:xfrm>
          <a:prstGeom prst="rect">
            <a:avLst/>
          </a:prstGeom>
        </p:spPr>
        <p:txBody>
          <a:bodyPr anchor="t"/>
          <a:lstStyle/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Those who know they need help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Those who cannot save themselves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Jesus says: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They are </a:t>
            </a:r>
            <a:r>
              <a:rPr b="1">
                <a:solidFill>
                  <a:srgbClr val="FFFB00"/>
                </a:solidFill>
                <a:latin typeface="Avenir Next Regular"/>
                <a:ea typeface="Avenir Next Regular"/>
                <a:cs typeface="Avenir Next Regular"/>
                <a:sym typeface="Avenir Next Regular"/>
              </a:rPr>
              <a:t>blessed</a:t>
            </a:r>
            <a:endParaRPr b="1"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They are ready to receive Him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age_11.jpg" descr="Page_11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33450"/>
          <a:stretch>
            <a:fillRect/>
          </a:stretch>
        </p:blipFill>
        <p:spPr>
          <a:xfrm>
            <a:off x="13733371" y="3872954"/>
            <a:ext cx="8398057" cy="8573047"/>
          </a:xfrm>
          <a:prstGeom prst="rect">
            <a:avLst/>
          </a:prstGeom>
        </p:spPr>
      </p:pic>
      <p:sp>
        <p:nvSpPr>
          <p:cNvPr id="190" name="Jesus helps us see our si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1496186" indent="-942975" defTabSz="817244">
              <a:spcBef>
                <a:spcPts val="900"/>
              </a:spcBef>
              <a:buSzPct val="100000"/>
              <a:defRPr sz="6336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Jesus helps us see our sin</a:t>
            </a:r>
          </a:p>
          <a:p>
            <a:pPr lvl="1" marL="1496186" indent="-942975" defTabSz="817244">
              <a:spcBef>
                <a:spcPts val="900"/>
              </a:spcBef>
              <a:buSzPct val="100000"/>
              <a:defRPr sz="6336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 Holy Spirit shows what is wrong</a:t>
            </a:r>
          </a:p>
          <a:p>
            <a:pPr lvl="1" marL="1496186" indent="-942975" defTabSz="817244">
              <a:spcBef>
                <a:spcPts val="900"/>
              </a:spcBef>
              <a:buSzPct val="100000"/>
              <a:defRPr sz="6336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Example prayer:</a:t>
            </a:r>
          </a:p>
          <a:p>
            <a:pPr lvl="3" marL="2602611" indent="-942975" defTabSz="817244">
              <a:spcBef>
                <a:spcPts val="900"/>
              </a:spcBef>
              <a:buSzPct val="75000"/>
              <a:buChar char="✦"/>
              <a:defRPr sz="6336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“God, be merciful to me a sinner” (Luke 18:13)</a:t>
            </a:r>
          </a:p>
        </p:txBody>
      </p:sp>
      <p:sp>
        <p:nvSpPr>
          <p:cNvPr id="191" name="True Repen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479"/>
                </a:solidFill>
              </a:defRPr>
            </a:lvl1pPr>
          </a:lstStyle>
          <a:p>
            <a:pPr/>
            <a:r>
              <a:t>True Repentance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Jesus forgives and cleanse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1314830" indent="-828675" defTabSz="718184">
              <a:spcBef>
                <a:spcPts val="800"/>
              </a:spcBef>
              <a:buSzPct val="100000"/>
              <a:defRPr sz="5568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Jesus forgives and cleanses</a:t>
            </a:r>
          </a:p>
          <a:p>
            <a:pPr lvl="1" marL="1314830" indent="-828675" defTabSz="718184">
              <a:spcBef>
                <a:spcPts val="800"/>
              </a:spcBef>
              <a:buSzPct val="100000"/>
              <a:defRPr sz="5568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“Lamb of God… takes away sin” (John 1:29)</a:t>
            </a:r>
          </a:p>
          <a:p>
            <a:pPr lvl="1" marL="1314830" indent="-828675" defTabSz="718184">
              <a:spcBef>
                <a:spcPts val="800"/>
              </a:spcBef>
              <a:buSzPct val="100000"/>
              <a:defRPr sz="5568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Promise:</a:t>
            </a:r>
          </a:p>
          <a:p>
            <a:pPr lvl="3" marL="2287142" indent="-828675" defTabSz="718184">
              <a:spcBef>
                <a:spcPts val="800"/>
              </a:spcBef>
              <a:buSzPct val="75000"/>
              <a:buChar char="✦"/>
              <a:defRPr sz="5568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Sins made white (Isaiah 1:18)</a:t>
            </a:r>
          </a:p>
          <a:p>
            <a:pPr lvl="3" marL="2287142" indent="-828675" defTabSz="718184">
              <a:spcBef>
                <a:spcPts val="800"/>
              </a:spcBef>
              <a:buSzPct val="75000"/>
              <a:buChar char="✦"/>
              <a:defRPr sz="5568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 new heart (Ezekiel 36:26–27)</a:t>
            </a:r>
          </a:p>
        </p:txBody>
      </p:sp>
      <p:sp>
        <p:nvSpPr>
          <p:cNvPr id="194" name="The Gift of Forgiven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479"/>
                </a:solidFill>
              </a:defRPr>
            </a:lvl1pPr>
          </a:lstStyle>
          <a:p>
            <a:pPr/>
            <a:r>
              <a:t>The Gift of Forgiveness</a:t>
            </a:r>
          </a:p>
        </p:txBody>
      </p:sp>
      <p:pic>
        <p:nvPicPr>
          <p:cNvPr id="195" name="Page_12.jpg" descr="Page_12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6362"/>
          <a:stretch>
            <a:fillRect/>
          </a:stretch>
        </p:blipFill>
        <p:spPr>
          <a:xfrm>
            <a:off x="13169900" y="3149600"/>
            <a:ext cx="9525000" cy="929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he Kingdom of Heav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479"/>
                </a:solidFill>
              </a:defRPr>
            </a:lvl1pPr>
          </a:lstStyle>
          <a:p>
            <a:pPr/>
            <a:r>
              <a:t>The Kingdom of Heaven</a:t>
            </a:r>
          </a:p>
        </p:txBody>
      </p:sp>
      <p:sp>
        <p:nvSpPr>
          <p:cNvPr id="198" name="Not an earthly kingdom…"/>
          <p:cNvSpPr txBox="1"/>
          <p:nvPr>
            <p:ph type="body" idx="1"/>
          </p:nvPr>
        </p:nvSpPr>
        <p:spPr>
          <a:xfrm>
            <a:off x="1695450" y="3149600"/>
            <a:ext cx="20993100" cy="9754633"/>
          </a:xfrm>
          <a:prstGeom prst="rect">
            <a:avLst/>
          </a:prstGeom>
        </p:spPr>
        <p:txBody>
          <a:bodyPr anchor="t"/>
          <a:lstStyle/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Not an earthly kingdom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 </a:t>
            </a:r>
            <a:r>
              <a:t>spiritual kingdom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Filled with: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Love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Grace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Goodness</a:t>
            </a:r>
          </a:p>
        </p:txBody>
      </p:sp>
      <p:sp>
        <p:nvSpPr>
          <p:cNvPr id="199" name="People are:…"/>
          <p:cNvSpPr txBox="1"/>
          <p:nvPr/>
        </p:nvSpPr>
        <p:spPr>
          <a:xfrm>
            <a:off x="14043828" y="3149600"/>
            <a:ext cx="20993101" cy="975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1511300" indent="-952500">
              <a:spcBef>
                <a:spcPts val="1000"/>
              </a:spcBef>
              <a:buSzPct val="100000"/>
              <a:buChar char="•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People are: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Humble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Gentle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Faithful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 Growing Chan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479"/>
                </a:solidFill>
              </a:defRPr>
            </a:lvl1pPr>
          </a:lstStyle>
          <a:p>
            <a:pPr/>
            <a:r>
              <a:t>A Growing Change</a:t>
            </a:r>
          </a:p>
        </p:txBody>
      </p:sp>
      <p:sp>
        <p:nvSpPr>
          <p:cNvPr id="202" name="Change begins now…"/>
          <p:cNvSpPr txBox="1"/>
          <p:nvPr>
            <p:ph type="body" idx="1"/>
          </p:nvPr>
        </p:nvSpPr>
        <p:spPr>
          <a:xfrm>
            <a:off x="1695450" y="3149600"/>
            <a:ext cx="20993100" cy="9754633"/>
          </a:xfrm>
          <a:prstGeom prst="rect">
            <a:avLst/>
          </a:prstGeom>
        </p:spPr>
        <p:txBody>
          <a:bodyPr anchor="t"/>
          <a:lstStyle/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Change begins now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Not yet complete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Prepares us for: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“Inheritance of the saints” (Colossians 1:12)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Jesus’ Invi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479"/>
                </a:solidFill>
              </a:defRPr>
            </a:lvl1pPr>
          </a:lstStyle>
          <a:p>
            <a:pPr/>
            <a:r>
              <a:t>Jesus’ Invitation</a:t>
            </a:r>
          </a:p>
        </p:txBody>
      </p:sp>
      <p:sp>
        <p:nvSpPr>
          <p:cNvPr id="205" name="“Come unto Me…” (Matthew 11:28)…"/>
          <p:cNvSpPr txBox="1"/>
          <p:nvPr>
            <p:ph type="body" idx="1"/>
          </p:nvPr>
        </p:nvSpPr>
        <p:spPr>
          <a:xfrm>
            <a:off x="1695450" y="3149600"/>
            <a:ext cx="20993100" cy="9754633"/>
          </a:xfrm>
          <a:prstGeom prst="rect">
            <a:avLst/>
          </a:prstGeom>
        </p:spPr>
        <p:txBody>
          <a:bodyPr anchor="t"/>
          <a:lstStyle/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“Come unto Me…” (Matthew 11:28)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Trade: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Our weakness → His strength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Come just as you 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hrist Our Defen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479"/>
                </a:solidFill>
              </a:defRPr>
            </a:lvl1pPr>
          </a:lstStyle>
          <a:p>
            <a:pPr/>
            <a:r>
              <a:t>Christ Our Defender</a:t>
            </a:r>
          </a:p>
        </p:txBody>
      </p:sp>
      <p:sp>
        <p:nvSpPr>
          <p:cNvPr id="208" name="Jesus stands for us before the Father…"/>
          <p:cNvSpPr txBox="1"/>
          <p:nvPr>
            <p:ph type="body" idx="1"/>
          </p:nvPr>
        </p:nvSpPr>
        <p:spPr>
          <a:xfrm>
            <a:off x="1695450" y="3149600"/>
            <a:ext cx="20993100" cy="9754633"/>
          </a:xfrm>
          <a:prstGeom prst="rect">
            <a:avLst/>
          </a:prstGeom>
        </p:spPr>
        <p:txBody>
          <a:bodyPr anchor="t"/>
          <a:lstStyle/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Jesus stands for us before the Father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He took the sinner’s place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His sacrifice speaks louder than accusations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Our Righteousness in G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479"/>
                </a:solidFill>
              </a:defRPr>
            </a:lvl1pPr>
          </a:lstStyle>
          <a:p>
            <a:pPr/>
            <a:r>
              <a:t>Our Righteousness in God</a:t>
            </a:r>
          </a:p>
        </p:txBody>
      </p:sp>
      <p:sp>
        <p:nvSpPr>
          <p:cNvPr id="211" name="“In the Lord have I righteousness and strength” (Isaiah 45:24–25)…"/>
          <p:cNvSpPr txBox="1"/>
          <p:nvPr>
            <p:ph type="body" idx="1"/>
          </p:nvPr>
        </p:nvSpPr>
        <p:spPr>
          <a:xfrm>
            <a:off x="1695450" y="3149600"/>
            <a:ext cx="20993100" cy="9754633"/>
          </a:xfrm>
          <a:prstGeom prst="rect">
            <a:avLst/>
          </a:prstGeom>
        </p:spPr>
        <p:txBody>
          <a:bodyPr anchor="t"/>
          <a:lstStyle/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</a:t>
            </a: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In the Lord have I righteousness and strength</a:t>
            </a:r>
            <a:r>
              <a:t>” (Isaiah 45:24–25)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We are: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Justified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Made strong through Him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8000" y="0"/>
            <a:ext cx="38100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losing Though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479"/>
                </a:solidFill>
              </a:defRPr>
            </a:lvl1pPr>
          </a:lstStyle>
          <a:p>
            <a:pPr/>
            <a:r>
              <a:t>Closing Thoughts</a:t>
            </a:r>
          </a:p>
        </p:txBody>
      </p:sp>
      <p:sp>
        <p:nvSpPr>
          <p:cNvPr id="214" name="Pride closes the heart…"/>
          <p:cNvSpPr txBox="1"/>
          <p:nvPr>
            <p:ph type="body" idx="1"/>
          </p:nvPr>
        </p:nvSpPr>
        <p:spPr>
          <a:xfrm>
            <a:off x="1695450" y="3149600"/>
            <a:ext cx="20993100" cy="10205177"/>
          </a:xfrm>
          <a:prstGeom prst="rect">
            <a:avLst/>
          </a:prstGeom>
        </p:spPr>
        <p:txBody>
          <a:bodyPr anchor="t"/>
          <a:lstStyle/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Pride closes the heart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Humility opens it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Those who feel their need: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Receive grace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Receive forgiveness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Receive the kingdom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rhpas1453.jpg" descr="rhpas145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500188"/>
            <a:ext cx="24384000" cy="16716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atthew 5:1-2 ES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>
                <a:solidFill>
                  <a:srgbClr val="FFD479"/>
                </a:solidFill>
              </a:rPr>
              <a:t>Matthew 5:1-2 </a:t>
            </a:r>
            <a:r>
              <a:rPr i="1" sz="4800">
                <a:latin typeface="Gill Sans"/>
                <a:ea typeface="Gill Sans"/>
                <a:cs typeface="Gill Sans"/>
                <a:sym typeface="Gill Sans"/>
              </a:rPr>
              <a:t>ESV</a:t>
            </a:r>
          </a:p>
        </p:txBody>
      </p:sp>
      <p:sp>
        <p:nvSpPr>
          <p:cNvPr id="161" name="1 Seeing the crowds, he went up on the mountain, and when he sat down, his disciples came to him.…"/>
          <p:cNvSpPr txBox="1"/>
          <p:nvPr>
            <p:ph type="body" idx="1"/>
          </p:nvPr>
        </p:nvSpPr>
        <p:spPr>
          <a:xfrm>
            <a:off x="1689100" y="3149600"/>
            <a:ext cx="21005800" cy="10331054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250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aseline="31999">
                <a:solidFill>
                  <a:srgbClr val="FFD479"/>
                </a:solidFill>
              </a:rPr>
              <a:t>1</a:t>
            </a:r>
            <a:r>
              <a:t> Seeing the crowds, he went up on the mountain, and when he sat down, his disciples came to him.</a:t>
            </a:r>
          </a:p>
          <a:p>
            <a:pPr marL="0" indent="0">
              <a:spcBef>
                <a:spcPts val="250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aseline="31999">
                <a:solidFill>
                  <a:srgbClr val="FFD479"/>
                </a:solidFill>
              </a:rPr>
              <a:t>2</a:t>
            </a:r>
            <a:r>
              <a:t> And He opened His mouth and taught them, saying: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Matthew 5:3 ES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08990">
              <a:spcBef>
                <a:spcPts val="2400"/>
              </a:spcBef>
              <a:defRPr sz="12544">
                <a:solidFill>
                  <a:srgbClr val="FFD47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Matthew 5:3 </a:t>
            </a:r>
            <a:r>
              <a:rPr i="1" sz="4704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rPr>
              <a:t>ESV</a:t>
            </a:r>
          </a:p>
        </p:txBody>
      </p:sp>
      <p:sp>
        <p:nvSpPr>
          <p:cNvPr id="164" name="“Blessed are the poor in spirit,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</a:t>
            </a:r>
            <a:r>
              <a:rPr>
                <a:solidFill>
                  <a:srgbClr val="FFFB00"/>
                </a:solidFill>
              </a:rPr>
              <a:t>Blessed</a:t>
            </a:r>
            <a:r>
              <a:t> are the poor in spirit,</a:t>
            </a:r>
          </a:p>
          <a:p>
            <a:pPr marL="0" indent="0" algn="ctr">
              <a:spcBef>
                <a:spcPts val="0"/>
              </a:spcBef>
              <a:buSzTx/>
              <a:buNone/>
              <a:defRPr sz="80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for theirs is the kingdom of heaven.”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 New Kind of Teac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B00"/>
                </a:solidFill>
              </a:defRPr>
            </a:lvl1pPr>
          </a:lstStyle>
          <a:p>
            <a:pPr/>
            <a:r>
              <a:t>A New Kind of Teaching</a:t>
            </a:r>
          </a:p>
        </p:txBody>
      </p:sp>
      <p:sp>
        <p:nvSpPr>
          <p:cNvPr id="167" name="The people heard something new and surprising…"/>
          <p:cNvSpPr txBox="1"/>
          <p:nvPr>
            <p:ph type="body" idx="1"/>
          </p:nvPr>
        </p:nvSpPr>
        <p:spPr>
          <a:xfrm>
            <a:off x="1695450" y="3149600"/>
            <a:ext cx="20993100" cy="10477500"/>
          </a:xfrm>
          <a:prstGeom prst="rect">
            <a:avLst/>
          </a:prstGeom>
        </p:spPr>
        <p:txBody>
          <a:bodyPr anchor="t"/>
          <a:lstStyle/>
          <a:p>
            <a:pPr marL="952500" indent="-952500">
              <a:spcBef>
                <a:spcPts val="25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 people heard something new and surprising</a:t>
            </a:r>
          </a:p>
          <a:p>
            <a:pPr marL="952500" indent="-952500">
              <a:spcBef>
                <a:spcPts val="25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Jesus did not praise pride or self-importance</a:t>
            </a:r>
          </a:p>
          <a:p>
            <a:pPr marL="952500" indent="-952500">
              <a:spcBef>
                <a:spcPts val="25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His words were:</a:t>
            </a:r>
          </a:p>
          <a:p>
            <a:pPr lvl="2" marL="2070100" indent="-952500">
              <a:spcBef>
                <a:spcPts val="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Gentle</a:t>
            </a:r>
          </a:p>
          <a:p>
            <a:pPr lvl="2" marL="2070100" indent="-952500">
              <a:spcBef>
                <a:spcPts val="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Refreshing</a:t>
            </a:r>
          </a:p>
          <a:p>
            <a:pPr lvl="2" marL="2070100" indent="-952500">
              <a:spcBef>
                <a:spcPts val="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Full of love</a:t>
            </a:r>
          </a:p>
          <a:p>
            <a:pPr marL="952500" indent="-952500">
              <a:spcBef>
                <a:spcPts val="25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“Like rain upon the mown grass”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Jesus Understands the Hea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B00"/>
                </a:solidFill>
              </a:defRPr>
            </a:lvl1pPr>
          </a:lstStyle>
          <a:p>
            <a:pPr/>
            <a:r>
              <a:t>Jesus Understands the Heart</a:t>
            </a:r>
          </a:p>
        </p:txBody>
      </p:sp>
      <p:sp>
        <p:nvSpPr>
          <p:cNvPr id="170" name="People felt Jesus truly understood them…"/>
          <p:cNvSpPr txBox="1"/>
          <p:nvPr>
            <p:ph type="body" idx="1"/>
          </p:nvPr>
        </p:nvSpPr>
        <p:spPr>
          <a:xfrm>
            <a:off x="1695450" y="3149600"/>
            <a:ext cx="20993100" cy="9754633"/>
          </a:xfrm>
          <a:prstGeom prst="rect">
            <a:avLst/>
          </a:prstGeom>
        </p:spPr>
        <p:txBody>
          <a:bodyPr anchor="t"/>
          <a:lstStyle/>
          <a:p>
            <a:pPr marL="952500" indent="-952500">
              <a:spcBef>
                <a:spcPts val="25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People felt Jesus truly understood them</a:t>
            </a:r>
          </a:p>
          <a:p>
            <a:pPr marL="952500" indent="-952500">
              <a:spcBef>
                <a:spcPts val="25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He was kind and caring</a:t>
            </a:r>
          </a:p>
          <a:p>
            <a:pPr marL="952500" indent="-952500">
              <a:spcBef>
                <a:spcPts val="25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Their hearts began to open</a:t>
            </a:r>
          </a:p>
          <a:p>
            <a:pPr marL="952500" indent="-952500">
              <a:spcBef>
                <a:spcPts val="25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 Holy Spirit helped them learn truth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wo Different Attitu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B00"/>
                </a:solidFill>
              </a:defRPr>
            </a:lvl1pPr>
          </a:lstStyle>
          <a:p>
            <a:pPr/>
            <a:r>
              <a:t>Two Different Attitudes</a:t>
            </a:r>
          </a:p>
        </p:txBody>
      </p:sp>
      <p:sp>
        <p:nvSpPr>
          <p:cNvPr id="173" name="Proud Leaders:…"/>
          <p:cNvSpPr txBox="1"/>
          <p:nvPr>
            <p:ph type="body" idx="1"/>
          </p:nvPr>
        </p:nvSpPr>
        <p:spPr>
          <a:xfrm>
            <a:off x="1695450" y="3090843"/>
            <a:ext cx="20993100" cy="1043504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2500"/>
              </a:spcBef>
              <a:buSzTx/>
              <a:buNone/>
              <a:defRPr sz="6400">
                <a:solidFill>
                  <a:srgbClr val="FFD47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Proud Leaders: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Thought they were spiritually rich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Example: Pharisee (Luke 18:11)</a:t>
            </a:r>
          </a:p>
          <a:p>
            <a:pPr marL="0" indent="0">
              <a:spcBef>
                <a:spcPts val="5000"/>
              </a:spcBef>
              <a:buSzTx/>
              <a:buNone/>
              <a:defRPr sz="6400">
                <a:solidFill>
                  <a:srgbClr val="FFD47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Humble People: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Felt their need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Example: Peter (Luke 5:8)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“I am a sinful man”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he Danger of Pr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B00"/>
                </a:solidFill>
              </a:defRPr>
            </a:lvl1pPr>
          </a:lstStyle>
          <a:p>
            <a:pPr/>
            <a:r>
              <a:t>The Danger of Pride</a:t>
            </a:r>
          </a:p>
        </p:txBody>
      </p:sp>
      <p:sp>
        <p:nvSpPr>
          <p:cNvPr id="176" name="Those who think they are “rich” often:…"/>
          <p:cNvSpPr txBox="1"/>
          <p:nvPr>
            <p:ph type="body" idx="1"/>
          </p:nvPr>
        </p:nvSpPr>
        <p:spPr>
          <a:xfrm>
            <a:off x="1695450" y="3149600"/>
            <a:ext cx="20993100" cy="9754633"/>
          </a:xfrm>
          <a:prstGeom prst="rect">
            <a:avLst/>
          </a:prstGeom>
        </p:spPr>
        <p:txBody>
          <a:bodyPr anchor="t"/>
          <a:lstStyle/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Those who think they are “rich” often: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Do not seek Jesus</a:t>
            </a:r>
          </a:p>
          <a:p>
            <a:pPr lvl="3" marL="2628900" indent="-952500">
              <a:spcBef>
                <a:spcPts val="1000"/>
              </a:spcBef>
              <a:buSzPct val="75000"/>
              <a:buChar char="✦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Turn away from Him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Pride closes the heart</a:t>
            </a:r>
          </a:p>
          <a:p>
            <a:pPr lvl="1" marL="1511300" indent="-952500">
              <a:spcBef>
                <a:spcPts val="1000"/>
              </a:spcBef>
              <a:buSzPct val="100000"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Feeling “full” leads to being empty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